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drawings/drawing1.xml" ContentType="application/vnd.openxmlformats-officedocument.drawingml.chartshapes+xml"/>
  <Override PartName="/ppt/notesSlides/notesSlide9.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3.xml" ContentType="application/vnd.openxmlformats-officedocument.themeOverr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4.xml" ContentType="application/vnd.openxmlformats-officedocument.themeOverride+xml"/>
  <Override PartName="/ppt/charts/chart7.xml" ContentType="application/vnd.openxmlformats-officedocument.drawingml.chart+xml"/>
  <Override PartName="/ppt/theme/themeOverride5.xml" ContentType="application/vnd.openxmlformats-officedocument.themeOverrid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ppt/charts/chart9.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0.xml" ContentType="application/vnd.openxmlformats-officedocument.presentationml.notesSlide+xml"/>
  <Override PartName="/ppt/charts/chart10.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80" r:id="rId1"/>
  </p:sldMasterIdLst>
  <p:notesMasterIdLst>
    <p:notesMasterId r:id="rId192"/>
  </p:notesMasterIdLst>
  <p:handoutMasterIdLst>
    <p:handoutMasterId r:id="rId193"/>
  </p:handoutMasterIdLst>
  <p:sldIdLst>
    <p:sldId id="257" r:id="rId2"/>
    <p:sldId id="461" r:id="rId3"/>
    <p:sldId id="462" r:id="rId4"/>
    <p:sldId id="460" r:id="rId5"/>
    <p:sldId id="458" r:id="rId6"/>
    <p:sldId id="459" r:id="rId7"/>
    <p:sldId id="290" r:id="rId8"/>
    <p:sldId id="394" r:id="rId9"/>
    <p:sldId id="395" r:id="rId10"/>
    <p:sldId id="396" r:id="rId11"/>
    <p:sldId id="397" r:id="rId12"/>
    <p:sldId id="334" r:id="rId13"/>
    <p:sldId id="393" r:id="rId14"/>
    <p:sldId id="335" r:id="rId15"/>
    <p:sldId id="360" r:id="rId16"/>
    <p:sldId id="431" r:id="rId17"/>
    <p:sldId id="433" r:id="rId18"/>
    <p:sldId id="432" r:id="rId19"/>
    <p:sldId id="336" r:id="rId20"/>
    <p:sldId id="361" r:id="rId21"/>
    <p:sldId id="354" r:id="rId22"/>
    <p:sldId id="289" r:id="rId23"/>
    <p:sldId id="400" r:id="rId24"/>
    <p:sldId id="362" r:id="rId25"/>
    <p:sldId id="381" r:id="rId26"/>
    <p:sldId id="370" r:id="rId27"/>
    <p:sldId id="359" r:id="rId28"/>
    <p:sldId id="385" r:id="rId29"/>
    <p:sldId id="448" r:id="rId30"/>
    <p:sldId id="449" r:id="rId31"/>
    <p:sldId id="450" r:id="rId32"/>
    <p:sldId id="387" r:id="rId33"/>
    <p:sldId id="339" r:id="rId34"/>
    <p:sldId id="337" r:id="rId35"/>
    <p:sldId id="413" r:id="rId36"/>
    <p:sldId id="437" r:id="rId37"/>
    <p:sldId id="341" r:id="rId38"/>
    <p:sldId id="338" r:id="rId39"/>
    <p:sldId id="342" r:id="rId40"/>
    <p:sldId id="340" r:id="rId41"/>
    <p:sldId id="349" r:id="rId42"/>
    <p:sldId id="304" r:id="rId43"/>
    <p:sldId id="422" r:id="rId44"/>
    <p:sldId id="353" r:id="rId45"/>
    <p:sldId id="264" r:id="rId46"/>
    <p:sldId id="283" r:id="rId47"/>
    <p:sldId id="438" r:id="rId48"/>
    <p:sldId id="442" r:id="rId49"/>
    <p:sldId id="443" r:id="rId50"/>
    <p:sldId id="260" r:id="rId51"/>
    <p:sldId id="262" r:id="rId52"/>
    <p:sldId id="271" r:id="rId53"/>
    <p:sldId id="272" r:id="rId54"/>
    <p:sldId id="273" r:id="rId55"/>
    <p:sldId id="274" r:id="rId56"/>
    <p:sldId id="275" r:id="rId57"/>
    <p:sldId id="276" r:id="rId58"/>
    <p:sldId id="278" r:id="rId59"/>
    <p:sldId id="279" r:id="rId60"/>
    <p:sldId id="288" r:id="rId61"/>
    <p:sldId id="281" r:id="rId62"/>
    <p:sldId id="259" r:id="rId63"/>
    <p:sldId id="407" r:id="rId64"/>
    <p:sldId id="416" r:id="rId65"/>
    <p:sldId id="411" r:id="rId66"/>
    <p:sldId id="298" r:id="rId67"/>
    <p:sldId id="291" r:id="rId68"/>
    <p:sldId id="293" r:id="rId69"/>
    <p:sldId id="299" r:id="rId70"/>
    <p:sldId id="398" r:id="rId71"/>
    <p:sldId id="434" r:id="rId72"/>
    <p:sldId id="464" r:id="rId73"/>
    <p:sldId id="465" r:id="rId74"/>
    <p:sldId id="466" r:id="rId75"/>
    <p:sldId id="280" r:id="rId76"/>
    <p:sldId id="457" r:id="rId77"/>
    <p:sldId id="439" r:id="rId78"/>
    <p:sldId id="451" r:id="rId79"/>
    <p:sldId id="435" r:id="rId80"/>
    <p:sldId id="436" r:id="rId81"/>
    <p:sldId id="322" r:id="rId82"/>
    <p:sldId id="402" r:id="rId83"/>
    <p:sldId id="330" r:id="rId84"/>
    <p:sldId id="331" r:id="rId85"/>
    <p:sldId id="332" r:id="rId86"/>
    <p:sldId id="445" r:id="rId87"/>
    <p:sldId id="333" r:id="rId88"/>
    <p:sldId id="403" r:id="rId89"/>
    <p:sldId id="324" r:id="rId90"/>
    <p:sldId id="452" r:id="rId91"/>
    <p:sldId id="453" r:id="rId92"/>
    <p:sldId id="327" r:id="rId93"/>
    <p:sldId id="328" r:id="rId94"/>
    <p:sldId id="441" r:id="rId95"/>
    <p:sldId id="454" r:id="rId96"/>
    <p:sldId id="355" r:id="rId97"/>
    <p:sldId id="404" r:id="rId98"/>
    <p:sldId id="456" r:id="rId99"/>
    <p:sldId id="326" r:id="rId100"/>
    <p:sldId id="419" r:id="rId101"/>
    <p:sldId id="412" r:id="rId102"/>
    <p:sldId id="286" r:id="rId103"/>
    <p:sldId id="405" r:id="rId104"/>
    <p:sldId id="318" r:id="rId105"/>
    <p:sldId id="319" r:id="rId106"/>
    <p:sldId id="320" r:id="rId107"/>
    <p:sldId id="321" r:id="rId108"/>
    <p:sldId id="446" r:id="rId109"/>
    <p:sldId id="447" r:id="rId110"/>
    <p:sldId id="444" r:id="rId111"/>
    <p:sldId id="418" r:id="rId112"/>
    <p:sldId id="417" r:id="rId113"/>
    <p:sldId id="317" r:id="rId114"/>
    <p:sldId id="310" r:id="rId115"/>
    <p:sldId id="311" r:id="rId116"/>
    <p:sldId id="258" r:id="rId117"/>
    <p:sldId id="309" r:id="rId118"/>
    <p:sldId id="440" r:id="rId119"/>
    <p:sldId id="421" r:id="rId120"/>
    <p:sldId id="348" r:id="rId121"/>
    <p:sldId id="406" r:id="rId122"/>
    <p:sldId id="410" r:id="rId123"/>
    <p:sldId id="347" r:id="rId124"/>
    <p:sldId id="282" r:id="rId125"/>
    <p:sldId id="300" r:id="rId126"/>
    <p:sldId id="414" r:id="rId127"/>
    <p:sldId id="356" r:id="rId128"/>
    <p:sldId id="420" r:id="rId129"/>
    <p:sldId id="357" r:id="rId130"/>
    <p:sldId id="399" r:id="rId131"/>
    <p:sldId id="455" r:id="rId132"/>
    <p:sldId id="390" r:id="rId133"/>
    <p:sldId id="358" r:id="rId134"/>
    <p:sldId id="391" r:id="rId135"/>
    <p:sldId id="389" r:id="rId136"/>
    <p:sldId id="388" r:id="rId137"/>
    <p:sldId id="392" r:id="rId138"/>
    <p:sldId id="325" r:id="rId139"/>
    <p:sldId id="316" r:id="rId140"/>
    <p:sldId id="424" r:id="rId141"/>
    <p:sldId id="312" r:id="rId142"/>
    <p:sldId id="313" r:id="rId143"/>
    <p:sldId id="314" r:id="rId144"/>
    <p:sldId id="315" r:id="rId145"/>
    <p:sldId id="287" r:id="rId146"/>
    <p:sldId id="423" r:id="rId147"/>
    <p:sldId id="368" r:id="rId148"/>
    <p:sldId id="267" r:id="rId149"/>
    <p:sldId id="261" r:id="rId150"/>
    <p:sldId id="268" r:id="rId151"/>
    <p:sldId id="285" r:id="rId152"/>
    <p:sldId id="401" r:id="rId153"/>
    <p:sldId id="297" r:id="rId154"/>
    <p:sldId id="352" r:id="rId155"/>
    <p:sldId id="284" r:id="rId156"/>
    <p:sldId id="295" r:id="rId157"/>
    <p:sldId id="296" r:id="rId158"/>
    <p:sldId id="270" r:id="rId159"/>
    <p:sldId id="269" r:id="rId160"/>
    <p:sldId id="375" r:id="rId161"/>
    <p:sldId id="383" r:id="rId162"/>
    <p:sldId id="382" r:id="rId163"/>
    <p:sldId id="384" r:id="rId164"/>
    <p:sldId id="346" r:id="rId165"/>
    <p:sldId id="377" r:id="rId166"/>
    <p:sldId id="378" r:id="rId167"/>
    <p:sldId id="379" r:id="rId168"/>
    <p:sldId id="380" r:id="rId169"/>
    <p:sldId id="302" r:id="rId170"/>
    <p:sldId id="305" r:id="rId171"/>
    <p:sldId id="430" r:id="rId172"/>
    <p:sldId id="425" r:id="rId173"/>
    <p:sldId id="408" r:id="rId174"/>
    <p:sldId id="409" r:id="rId175"/>
    <p:sldId id="350" r:id="rId176"/>
    <p:sldId id="374" r:id="rId177"/>
    <p:sldId id="371" r:id="rId178"/>
    <p:sldId id="372" r:id="rId179"/>
    <p:sldId id="373" r:id="rId180"/>
    <p:sldId id="306" r:id="rId181"/>
    <p:sldId id="428" r:id="rId182"/>
    <p:sldId id="429" r:id="rId183"/>
    <p:sldId id="344" r:id="rId184"/>
    <p:sldId id="343" r:id="rId185"/>
    <p:sldId id="427" r:id="rId186"/>
    <p:sldId id="345" r:id="rId187"/>
    <p:sldId id="364" r:id="rId188"/>
    <p:sldId id="365" r:id="rId189"/>
    <p:sldId id="366" r:id="rId190"/>
    <p:sldId id="266" r:id="rId191"/>
  </p:sldIdLst>
  <p:sldSz cx="10545763"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0600"/>
    <p:restoredTop sz="94609"/>
  </p:normalViewPr>
  <p:slideViewPr>
    <p:cSldViewPr snapToGrid="0" snapToObjects="1">
      <p:cViewPr>
        <p:scale>
          <a:sx n="75" d="100"/>
          <a:sy n="75" d="100"/>
        </p:scale>
        <p:origin x="444" y="324"/>
      </p:cViewPr>
      <p:guideLst/>
    </p:cSldViewPr>
  </p:slideViewPr>
  <p:notesTextViewPr>
    <p:cViewPr>
      <p:scale>
        <a:sx n="1" d="1"/>
        <a:sy n="1" d="1"/>
      </p:scale>
      <p:origin x="0" y="0"/>
    </p:cViewPr>
  </p:notesTextViewPr>
  <p:sorterViewPr>
    <p:cViewPr>
      <p:scale>
        <a:sx n="125" d="100"/>
        <a:sy n="125" d="100"/>
      </p:scale>
      <p:origin x="0" y="0"/>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5" Type="http://schemas.openxmlformats.org/officeDocument/2006/relationships/slide" Target="slides/slide174.xml"/><Relationship Id="rId170" Type="http://schemas.openxmlformats.org/officeDocument/2006/relationships/slide" Target="slides/slide169.xml"/><Relationship Id="rId191" Type="http://schemas.openxmlformats.org/officeDocument/2006/relationships/slide" Target="slides/slide190.xml"/><Relationship Id="rId196" Type="http://schemas.openxmlformats.org/officeDocument/2006/relationships/theme" Target="theme/theme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slide" Target="slides/slide180.xml"/><Relationship Id="rId186" Type="http://schemas.openxmlformats.org/officeDocument/2006/relationships/slide" Target="slides/slide185.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notesMaster" Target="notesMasters/notesMaster1.xml"/><Relationship Id="rId197" Type="http://schemas.openxmlformats.org/officeDocument/2006/relationships/tableStyles" Target="tableStyle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72" Type="http://schemas.openxmlformats.org/officeDocument/2006/relationships/slide" Target="slides/slide171.xml"/><Relationship Id="rId193" Type="http://schemas.openxmlformats.org/officeDocument/2006/relationships/handoutMaster" Target="handoutMasters/handoutMaster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viewProps" Target="viewProps.xml"/><Relationship Id="rId190" Type="http://schemas.openxmlformats.org/officeDocument/2006/relationships/slide" Target="slides/slide189.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6" Type="http://schemas.openxmlformats.org/officeDocument/2006/relationships/slide" Target="slides/slide25.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9.xml"/><Relationship Id="rId1" Type="http://schemas.microsoft.com/office/2011/relationships/chartStyle" Target="style9.xm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chartUserShapes" Target="../drawings/drawing1.xml"/></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2" Type="http://schemas.openxmlformats.org/officeDocument/2006/relationships/package" Target="../embeddings/Microsoft_Excel_Worksheet6.xlsx"/><Relationship Id="rId1" Type="http://schemas.openxmlformats.org/officeDocument/2006/relationships/themeOverride" Target="../theme/themeOverride5.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7.xml"/><Relationship Id="rId1" Type="http://schemas.microsoft.com/office/2011/relationships/chartStyle" Target="style7.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47181250231045"/>
          <c:y val="4.6838407494145202E-2"/>
          <c:w val="0.80352297512106696"/>
          <c:h val="0.78614250065656499"/>
        </c:manualLayout>
      </c:layout>
      <c:lineChart>
        <c:grouping val="standard"/>
        <c:varyColors val="0"/>
        <c:ser>
          <c:idx val="0"/>
          <c:order val="0"/>
          <c:tx>
            <c:strRef>
              <c:f>Sheet1!$B$1</c:f>
              <c:strCache>
                <c:ptCount val="1"/>
                <c:pt idx="0">
                  <c:v>China</c:v>
                </c:pt>
              </c:strCache>
            </c:strRef>
          </c:tx>
          <c:spPr>
            <a:ln w="69850" cap="rnd">
              <a:solidFill>
                <a:srgbClr val="FF0000"/>
              </a:solidFill>
              <a:round/>
            </a:ln>
            <a:effectLst/>
          </c:spPr>
          <c:marker>
            <c:symbol val="none"/>
          </c:marker>
          <c:dPt>
            <c:idx val="14"/>
            <c:marker>
              <c:symbol val="none"/>
            </c:marker>
            <c:bubble3D val="0"/>
            <c:extLst>
              <c:ext xmlns:c16="http://schemas.microsoft.com/office/drawing/2014/chart" uri="{C3380CC4-5D6E-409C-BE32-E72D297353CC}">
                <c16:uniqueId val="{0000000E-10B9-4C6E-ABDB-F5A9EAA65729}"/>
              </c:ext>
            </c:extLst>
          </c:dPt>
          <c:dLbls>
            <c:dLbl>
              <c:idx val="0"/>
              <c:delete val="1"/>
              <c:extLst>
                <c:ext xmlns:c15="http://schemas.microsoft.com/office/drawing/2012/chart" uri="{CE6537A1-D6FC-4f65-9D91-7224C49458BB}"/>
                <c:ext xmlns:c16="http://schemas.microsoft.com/office/drawing/2014/chart" uri="{C3380CC4-5D6E-409C-BE32-E72D297353CC}">
                  <c16:uniqueId val="{00000000-10B9-4C6E-ABDB-F5A9EAA65729}"/>
                </c:ext>
              </c:extLst>
            </c:dLbl>
            <c:dLbl>
              <c:idx val="1"/>
              <c:delete val="1"/>
              <c:extLst>
                <c:ext xmlns:c15="http://schemas.microsoft.com/office/drawing/2012/chart" uri="{CE6537A1-D6FC-4f65-9D91-7224C49458BB}"/>
                <c:ext xmlns:c16="http://schemas.microsoft.com/office/drawing/2014/chart" uri="{C3380CC4-5D6E-409C-BE32-E72D297353CC}">
                  <c16:uniqueId val="{00000001-10B9-4C6E-ABDB-F5A9EAA65729}"/>
                </c:ext>
              </c:extLst>
            </c:dLbl>
            <c:dLbl>
              <c:idx val="2"/>
              <c:delete val="1"/>
              <c:extLst>
                <c:ext xmlns:c15="http://schemas.microsoft.com/office/drawing/2012/chart" uri="{CE6537A1-D6FC-4f65-9D91-7224C49458BB}"/>
                <c:ext xmlns:c16="http://schemas.microsoft.com/office/drawing/2014/chart" uri="{C3380CC4-5D6E-409C-BE32-E72D297353CC}">
                  <c16:uniqueId val="{00000002-10B9-4C6E-ABDB-F5A9EAA65729}"/>
                </c:ext>
              </c:extLst>
            </c:dLbl>
            <c:dLbl>
              <c:idx val="3"/>
              <c:delete val="1"/>
              <c:extLst>
                <c:ext xmlns:c15="http://schemas.microsoft.com/office/drawing/2012/chart" uri="{CE6537A1-D6FC-4f65-9D91-7224C49458BB}"/>
                <c:ext xmlns:c16="http://schemas.microsoft.com/office/drawing/2014/chart" uri="{C3380CC4-5D6E-409C-BE32-E72D297353CC}">
                  <c16:uniqueId val="{00000003-10B9-4C6E-ABDB-F5A9EAA65729}"/>
                </c:ext>
              </c:extLst>
            </c:dLbl>
            <c:dLbl>
              <c:idx val="4"/>
              <c:delete val="1"/>
              <c:extLst>
                <c:ext xmlns:c15="http://schemas.microsoft.com/office/drawing/2012/chart" uri="{CE6537A1-D6FC-4f65-9D91-7224C49458BB}"/>
                <c:ext xmlns:c16="http://schemas.microsoft.com/office/drawing/2014/chart" uri="{C3380CC4-5D6E-409C-BE32-E72D297353CC}">
                  <c16:uniqueId val="{00000004-10B9-4C6E-ABDB-F5A9EAA65729}"/>
                </c:ext>
              </c:extLst>
            </c:dLbl>
            <c:dLbl>
              <c:idx val="5"/>
              <c:delete val="1"/>
              <c:extLst>
                <c:ext xmlns:c15="http://schemas.microsoft.com/office/drawing/2012/chart" uri="{CE6537A1-D6FC-4f65-9D91-7224C49458BB}"/>
                <c:ext xmlns:c16="http://schemas.microsoft.com/office/drawing/2014/chart" uri="{C3380CC4-5D6E-409C-BE32-E72D297353CC}">
                  <c16:uniqueId val="{00000005-10B9-4C6E-ABDB-F5A9EAA65729}"/>
                </c:ext>
              </c:extLst>
            </c:dLbl>
            <c:dLbl>
              <c:idx val="6"/>
              <c:delete val="1"/>
              <c:extLst>
                <c:ext xmlns:c15="http://schemas.microsoft.com/office/drawing/2012/chart" uri="{CE6537A1-D6FC-4f65-9D91-7224C49458BB}"/>
                <c:ext xmlns:c16="http://schemas.microsoft.com/office/drawing/2014/chart" uri="{C3380CC4-5D6E-409C-BE32-E72D297353CC}">
                  <c16:uniqueId val="{00000006-10B9-4C6E-ABDB-F5A9EAA65729}"/>
                </c:ext>
              </c:extLst>
            </c:dLbl>
            <c:dLbl>
              <c:idx val="7"/>
              <c:delete val="1"/>
              <c:extLst>
                <c:ext xmlns:c15="http://schemas.microsoft.com/office/drawing/2012/chart" uri="{CE6537A1-D6FC-4f65-9D91-7224C49458BB}"/>
                <c:ext xmlns:c16="http://schemas.microsoft.com/office/drawing/2014/chart" uri="{C3380CC4-5D6E-409C-BE32-E72D297353CC}">
                  <c16:uniqueId val="{00000007-10B9-4C6E-ABDB-F5A9EAA65729}"/>
                </c:ext>
              </c:extLst>
            </c:dLbl>
            <c:dLbl>
              <c:idx val="8"/>
              <c:delete val="1"/>
              <c:extLst>
                <c:ext xmlns:c15="http://schemas.microsoft.com/office/drawing/2012/chart" uri="{CE6537A1-D6FC-4f65-9D91-7224C49458BB}"/>
                <c:ext xmlns:c16="http://schemas.microsoft.com/office/drawing/2014/chart" uri="{C3380CC4-5D6E-409C-BE32-E72D297353CC}">
                  <c16:uniqueId val="{00000008-10B9-4C6E-ABDB-F5A9EAA65729}"/>
                </c:ext>
              </c:extLst>
            </c:dLbl>
            <c:dLbl>
              <c:idx val="9"/>
              <c:delete val="1"/>
              <c:extLst>
                <c:ext xmlns:c15="http://schemas.microsoft.com/office/drawing/2012/chart" uri="{CE6537A1-D6FC-4f65-9D91-7224C49458BB}"/>
                <c:ext xmlns:c16="http://schemas.microsoft.com/office/drawing/2014/chart" uri="{C3380CC4-5D6E-409C-BE32-E72D297353CC}">
                  <c16:uniqueId val="{00000009-10B9-4C6E-ABDB-F5A9EAA65729}"/>
                </c:ext>
              </c:extLst>
            </c:dLbl>
            <c:dLbl>
              <c:idx val="10"/>
              <c:delete val="1"/>
              <c:extLst>
                <c:ext xmlns:c15="http://schemas.microsoft.com/office/drawing/2012/chart" uri="{CE6537A1-D6FC-4f65-9D91-7224C49458BB}"/>
                <c:ext xmlns:c16="http://schemas.microsoft.com/office/drawing/2014/chart" uri="{C3380CC4-5D6E-409C-BE32-E72D297353CC}">
                  <c16:uniqueId val="{0000000A-10B9-4C6E-ABDB-F5A9EAA65729}"/>
                </c:ext>
              </c:extLst>
            </c:dLbl>
            <c:dLbl>
              <c:idx val="11"/>
              <c:delete val="1"/>
              <c:extLst>
                <c:ext xmlns:c15="http://schemas.microsoft.com/office/drawing/2012/chart" uri="{CE6537A1-D6FC-4f65-9D91-7224C49458BB}"/>
                <c:ext xmlns:c16="http://schemas.microsoft.com/office/drawing/2014/chart" uri="{C3380CC4-5D6E-409C-BE32-E72D297353CC}">
                  <c16:uniqueId val="{0000000B-10B9-4C6E-ABDB-F5A9EAA65729}"/>
                </c:ext>
              </c:extLst>
            </c:dLbl>
            <c:dLbl>
              <c:idx val="12"/>
              <c:delete val="1"/>
              <c:extLst>
                <c:ext xmlns:c15="http://schemas.microsoft.com/office/drawing/2012/chart" uri="{CE6537A1-D6FC-4f65-9D91-7224C49458BB}"/>
                <c:ext xmlns:c16="http://schemas.microsoft.com/office/drawing/2014/chart" uri="{C3380CC4-5D6E-409C-BE32-E72D297353CC}">
                  <c16:uniqueId val="{0000000C-10B9-4C6E-ABDB-F5A9EAA65729}"/>
                </c:ext>
              </c:extLst>
            </c:dLbl>
            <c:dLbl>
              <c:idx val="13"/>
              <c:delete val="1"/>
              <c:extLst>
                <c:ext xmlns:c15="http://schemas.microsoft.com/office/drawing/2012/chart" uri="{CE6537A1-D6FC-4f65-9D91-7224C49458BB}"/>
                <c:ext xmlns:c16="http://schemas.microsoft.com/office/drawing/2014/chart" uri="{C3380CC4-5D6E-409C-BE32-E72D297353CC}">
                  <c16:uniqueId val="{0000000D-10B9-4C6E-ABDB-F5A9EAA65729}"/>
                </c:ext>
              </c:extLst>
            </c:dLbl>
            <c:dLbl>
              <c:idx val="14"/>
              <c:delete val="1"/>
              <c:extLst>
                <c:ext xmlns:c15="http://schemas.microsoft.com/office/drawing/2012/chart" uri="{CE6537A1-D6FC-4f65-9D91-7224C49458BB}"/>
                <c:ext xmlns:c16="http://schemas.microsoft.com/office/drawing/2014/chart" uri="{C3380CC4-5D6E-409C-BE32-E72D297353CC}">
                  <c16:uniqueId val="{0000000E-10B9-4C6E-ABDB-F5A9EAA65729}"/>
                </c:ext>
              </c:extLst>
            </c:dLbl>
            <c:dLbl>
              <c:idx val="15"/>
              <c:delete val="1"/>
              <c:extLst>
                <c:ext xmlns:c15="http://schemas.microsoft.com/office/drawing/2012/chart" uri="{CE6537A1-D6FC-4f65-9D91-7224C49458BB}"/>
                <c:ext xmlns:c16="http://schemas.microsoft.com/office/drawing/2014/chart" uri="{C3380CC4-5D6E-409C-BE32-E72D297353CC}">
                  <c16:uniqueId val="{0000000F-10B9-4C6E-ABDB-F5A9EAA65729}"/>
                </c:ext>
              </c:extLst>
            </c:dLbl>
            <c:dLbl>
              <c:idx val="16"/>
              <c:layout>
                <c:manualLayout>
                  <c:x val="-8.2407173694125799E-2"/>
                  <c:y val="-3.9597048319779699E-2"/>
                </c:manualLayout>
              </c:layout>
              <c:tx>
                <c:rich>
                  <a:bodyPr/>
                  <a:lstStyle/>
                  <a:p>
                    <a:fld id="{66911F0D-079A-4F55-8893-BEE1B378206C}" type="VALUE">
                      <a:rPr lang="en-US">
                        <a:solidFill>
                          <a:sysClr val="windowText" lastClr="000000"/>
                        </a:solidFill>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0-10B9-4C6E-ABDB-F5A9EAA65729}"/>
                </c:ext>
              </c:extLst>
            </c:dLbl>
            <c:dLbl>
              <c:idx val="17"/>
              <c:delete val="1"/>
              <c:extLst>
                <c:ext xmlns:c15="http://schemas.microsoft.com/office/drawing/2012/chart" uri="{CE6537A1-D6FC-4f65-9D91-7224C49458BB}"/>
                <c:ext xmlns:c16="http://schemas.microsoft.com/office/drawing/2014/chart" uri="{C3380CC4-5D6E-409C-BE32-E72D297353CC}">
                  <c16:uniqueId val="{00000011-10B9-4C6E-ABDB-F5A9EAA65729}"/>
                </c:ext>
              </c:extLst>
            </c:dLbl>
            <c:dLbl>
              <c:idx val="18"/>
              <c:delete val="1"/>
              <c:extLst>
                <c:ext xmlns:c15="http://schemas.microsoft.com/office/drawing/2012/chart" uri="{CE6537A1-D6FC-4f65-9D91-7224C49458BB}"/>
                <c:ext xmlns:c16="http://schemas.microsoft.com/office/drawing/2014/chart" uri="{C3380CC4-5D6E-409C-BE32-E72D297353CC}">
                  <c16:uniqueId val="{00000012-10B9-4C6E-ABDB-F5A9EAA65729}"/>
                </c:ext>
              </c:extLst>
            </c:dLbl>
            <c:dLbl>
              <c:idx val="19"/>
              <c:delete val="1"/>
              <c:extLst>
                <c:ext xmlns:c15="http://schemas.microsoft.com/office/drawing/2012/chart" uri="{CE6537A1-D6FC-4f65-9D91-7224C49458BB}"/>
                <c:ext xmlns:c16="http://schemas.microsoft.com/office/drawing/2014/chart" uri="{C3380CC4-5D6E-409C-BE32-E72D297353CC}">
                  <c16:uniqueId val="{00000013-10B9-4C6E-ABDB-F5A9EAA65729}"/>
                </c:ext>
              </c:extLst>
            </c:dLbl>
            <c:dLbl>
              <c:idx val="20"/>
              <c:delete val="1"/>
              <c:extLst>
                <c:ext xmlns:c15="http://schemas.microsoft.com/office/drawing/2012/chart" uri="{CE6537A1-D6FC-4f65-9D91-7224C49458BB}"/>
                <c:ext xmlns:c16="http://schemas.microsoft.com/office/drawing/2014/chart" uri="{C3380CC4-5D6E-409C-BE32-E72D297353CC}">
                  <c16:uniqueId val="{00000014-10B9-4C6E-ABDB-F5A9EAA65729}"/>
                </c:ext>
              </c:extLst>
            </c:dLbl>
            <c:dLbl>
              <c:idx val="21"/>
              <c:delete val="1"/>
              <c:extLst>
                <c:ext xmlns:c15="http://schemas.microsoft.com/office/drawing/2012/chart" uri="{CE6537A1-D6FC-4f65-9D91-7224C49458BB}"/>
                <c:ext xmlns:c16="http://schemas.microsoft.com/office/drawing/2014/chart" uri="{C3380CC4-5D6E-409C-BE32-E72D297353CC}">
                  <c16:uniqueId val="{00000015-10B9-4C6E-ABDB-F5A9EAA65729}"/>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ysClr val="windowText" lastClr="000000"/>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Sheet1!$A$2:$A$23</c:f>
              <c:numCache>
                <c:formatCode>General</c:formatCode>
                <c:ptCount val="22"/>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numCache>
            </c:numRef>
          </c:cat>
          <c:val>
            <c:numRef>
              <c:f>Sheet1!$B$2:$B$23</c:f>
              <c:numCache>
                <c:formatCode>#,##0.00</c:formatCode>
                <c:ptCount val="22"/>
                <c:pt idx="0">
                  <c:v>1208.8499999999999</c:v>
                </c:pt>
                <c:pt idx="1">
                  <c:v>1336.92</c:v>
                </c:pt>
                <c:pt idx="2">
                  <c:v>1468.86</c:v>
                </c:pt>
                <c:pt idx="3">
                  <c:v>1660.71</c:v>
                </c:pt>
                <c:pt idx="4">
                  <c:v>1952.64</c:v>
                </c:pt>
                <c:pt idx="5">
                  <c:v>2291.4499999999998</c:v>
                </c:pt>
                <c:pt idx="6">
                  <c:v>2751.92</c:v>
                </c:pt>
                <c:pt idx="7">
                  <c:v>3542.56</c:v>
                </c:pt>
                <c:pt idx="8">
                  <c:v>4564.95</c:v>
                </c:pt>
                <c:pt idx="9">
                  <c:v>5071.46</c:v>
                </c:pt>
                <c:pt idx="10">
                  <c:v>6005.25</c:v>
                </c:pt>
                <c:pt idx="11">
                  <c:v>7442.03</c:v>
                </c:pt>
                <c:pt idx="12">
                  <c:v>8471.3599999997714</c:v>
                </c:pt>
                <c:pt idx="13">
                  <c:v>9518.58</c:v>
                </c:pt>
                <c:pt idx="14">
                  <c:v>10430.709999999999</c:v>
                </c:pt>
                <c:pt idx="15">
                  <c:v>10982.83</c:v>
                </c:pt>
                <c:pt idx="16">
                  <c:v>11383.03</c:v>
                </c:pt>
                <c:pt idx="17">
                  <c:v>12263.43</c:v>
                </c:pt>
                <c:pt idx="18">
                  <c:v>13338.23</c:v>
                </c:pt>
                <c:pt idx="19">
                  <c:v>14605.29</c:v>
                </c:pt>
                <c:pt idx="20">
                  <c:v>16144.04</c:v>
                </c:pt>
                <c:pt idx="21">
                  <c:v>17762.009999999991</c:v>
                </c:pt>
              </c:numCache>
            </c:numRef>
          </c:val>
          <c:smooth val="0"/>
          <c:extLst>
            <c:ext xmlns:c16="http://schemas.microsoft.com/office/drawing/2014/chart" uri="{C3380CC4-5D6E-409C-BE32-E72D297353CC}">
              <c16:uniqueId val="{00000016-10B9-4C6E-ABDB-F5A9EAA65729}"/>
            </c:ext>
          </c:extLst>
        </c:ser>
        <c:ser>
          <c:idx val="1"/>
          <c:order val="1"/>
          <c:tx>
            <c:strRef>
              <c:f>Sheet1!$C$1</c:f>
              <c:strCache>
                <c:ptCount val="1"/>
                <c:pt idx="0">
                  <c:v>Japan</c:v>
                </c:pt>
              </c:strCache>
            </c:strRef>
          </c:tx>
          <c:spPr>
            <a:ln w="28575" cap="rnd">
              <a:solidFill>
                <a:schemeClr val="accent5"/>
              </a:solidFill>
              <a:round/>
            </a:ln>
            <a:effectLst/>
          </c:spPr>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17-10B9-4C6E-ABDB-F5A9EAA65729}"/>
                </c:ext>
              </c:extLst>
            </c:dLbl>
            <c:dLbl>
              <c:idx val="1"/>
              <c:delete val="1"/>
              <c:extLst>
                <c:ext xmlns:c15="http://schemas.microsoft.com/office/drawing/2012/chart" uri="{CE6537A1-D6FC-4f65-9D91-7224C49458BB}"/>
                <c:ext xmlns:c16="http://schemas.microsoft.com/office/drawing/2014/chart" uri="{C3380CC4-5D6E-409C-BE32-E72D297353CC}">
                  <c16:uniqueId val="{00000018-10B9-4C6E-ABDB-F5A9EAA65729}"/>
                </c:ext>
              </c:extLst>
            </c:dLbl>
            <c:dLbl>
              <c:idx val="2"/>
              <c:delete val="1"/>
              <c:extLst>
                <c:ext xmlns:c15="http://schemas.microsoft.com/office/drawing/2012/chart" uri="{CE6537A1-D6FC-4f65-9D91-7224C49458BB}"/>
                <c:ext xmlns:c16="http://schemas.microsoft.com/office/drawing/2014/chart" uri="{C3380CC4-5D6E-409C-BE32-E72D297353CC}">
                  <c16:uniqueId val="{00000019-10B9-4C6E-ABDB-F5A9EAA65729}"/>
                </c:ext>
              </c:extLst>
            </c:dLbl>
            <c:dLbl>
              <c:idx val="3"/>
              <c:delete val="1"/>
              <c:extLst>
                <c:ext xmlns:c15="http://schemas.microsoft.com/office/drawing/2012/chart" uri="{CE6537A1-D6FC-4f65-9D91-7224C49458BB}"/>
                <c:ext xmlns:c16="http://schemas.microsoft.com/office/drawing/2014/chart" uri="{C3380CC4-5D6E-409C-BE32-E72D297353CC}">
                  <c16:uniqueId val="{0000001A-10B9-4C6E-ABDB-F5A9EAA65729}"/>
                </c:ext>
              </c:extLst>
            </c:dLbl>
            <c:dLbl>
              <c:idx val="4"/>
              <c:delete val="1"/>
              <c:extLst>
                <c:ext xmlns:c15="http://schemas.microsoft.com/office/drawing/2012/chart" uri="{CE6537A1-D6FC-4f65-9D91-7224C49458BB}"/>
                <c:ext xmlns:c16="http://schemas.microsoft.com/office/drawing/2014/chart" uri="{C3380CC4-5D6E-409C-BE32-E72D297353CC}">
                  <c16:uniqueId val="{0000001B-10B9-4C6E-ABDB-F5A9EAA65729}"/>
                </c:ext>
              </c:extLst>
            </c:dLbl>
            <c:dLbl>
              <c:idx val="5"/>
              <c:delete val="1"/>
              <c:extLst>
                <c:ext xmlns:c15="http://schemas.microsoft.com/office/drawing/2012/chart" uri="{CE6537A1-D6FC-4f65-9D91-7224C49458BB}"/>
                <c:ext xmlns:c16="http://schemas.microsoft.com/office/drawing/2014/chart" uri="{C3380CC4-5D6E-409C-BE32-E72D297353CC}">
                  <c16:uniqueId val="{0000001C-10B9-4C6E-ABDB-F5A9EAA65729}"/>
                </c:ext>
              </c:extLst>
            </c:dLbl>
            <c:dLbl>
              <c:idx val="6"/>
              <c:delete val="1"/>
              <c:extLst>
                <c:ext xmlns:c15="http://schemas.microsoft.com/office/drawing/2012/chart" uri="{CE6537A1-D6FC-4f65-9D91-7224C49458BB}"/>
                <c:ext xmlns:c16="http://schemas.microsoft.com/office/drawing/2014/chart" uri="{C3380CC4-5D6E-409C-BE32-E72D297353CC}">
                  <c16:uniqueId val="{0000001D-10B9-4C6E-ABDB-F5A9EAA65729}"/>
                </c:ext>
              </c:extLst>
            </c:dLbl>
            <c:dLbl>
              <c:idx val="7"/>
              <c:delete val="1"/>
              <c:extLst>
                <c:ext xmlns:c15="http://schemas.microsoft.com/office/drawing/2012/chart" uri="{CE6537A1-D6FC-4f65-9D91-7224C49458BB}"/>
                <c:ext xmlns:c16="http://schemas.microsoft.com/office/drawing/2014/chart" uri="{C3380CC4-5D6E-409C-BE32-E72D297353CC}">
                  <c16:uniqueId val="{0000001E-10B9-4C6E-ABDB-F5A9EAA65729}"/>
                </c:ext>
              </c:extLst>
            </c:dLbl>
            <c:dLbl>
              <c:idx val="8"/>
              <c:delete val="1"/>
              <c:extLst>
                <c:ext xmlns:c15="http://schemas.microsoft.com/office/drawing/2012/chart" uri="{CE6537A1-D6FC-4f65-9D91-7224C49458BB}"/>
                <c:ext xmlns:c16="http://schemas.microsoft.com/office/drawing/2014/chart" uri="{C3380CC4-5D6E-409C-BE32-E72D297353CC}">
                  <c16:uniqueId val="{0000001F-10B9-4C6E-ABDB-F5A9EAA65729}"/>
                </c:ext>
              </c:extLst>
            </c:dLbl>
            <c:dLbl>
              <c:idx val="9"/>
              <c:delete val="1"/>
              <c:extLst>
                <c:ext xmlns:c15="http://schemas.microsoft.com/office/drawing/2012/chart" uri="{CE6537A1-D6FC-4f65-9D91-7224C49458BB}"/>
                <c:ext xmlns:c16="http://schemas.microsoft.com/office/drawing/2014/chart" uri="{C3380CC4-5D6E-409C-BE32-E72D297353CC}">
                  <c16:uniqueId val="{00000020-10B9-4C6E-ABDB-F5A9EAA65729}"/>
                </c:ext>
              </c:extLst>
            </c:dLbl>
            <c:dLbl>
              <c:idx val="10"/>
              <c:delete val="1"/>
              <c:extLst>
                <c:ext xmlns:c15="http://schemas.microsoft.com/office/drawing/2012/chart" uri="{CE6537A1-D6FC-4f65-9D91-7224C49458BB}"/>
                <c:ext xmlns:c16="http://schemas.microsoft.com/office/drawing/2014/chart" uri="{C3380CC4-5D6E-409C-BE32-E72D297353CC}">
                  <c16:uniqueId val="{00000021-10B9-4C6E-ABDB-F5A9EAA65729}"/>
                </c:ext>
              </c:extLst>
            </c:dLbl>
            <c:dLbl>
              <c:idx val="11"/>
              <c:delete val="1"/>
              <c:extLst>
                <c:ext xmlns:c15="http://schemas.microsoft.com/office/drawing/2012/chart" uri="{CE6537A1-D6FC-4f65-9D91-7224C49458BB}"/>
                <c:ext xmlns:c16="http://schemas.microsoft.com/office/drawing/2014/chart" uri="{C3380CC4-5D6E-409C-BE32-E72D297353CC}">
                  <c16:uniqueId val="{00000022-10B9-4C6E-ABDB-F5A9EAA65729}"/>
                </c:ext>
              </c:extLst>
            </c:dLbl>
            <c:dLbl>
              <c:idx val="12"/>
              <c:delete val="1"/>
              <c:extLst>
                <c:ext xmlns:c15="http://schemas.microsoft.com/office/drawing/2012/chart" uri="{CE6537A1-D6FC-4f65-9D91-7224C49458BB}"/>
                <c:ext xmlns:c16="http://schemas.microsoft.com/office/drawing/2014/chart" uri="{C3380CC4-5D6E-409C-BE32-E72D297353CC}">
                  <c16:uniqueId val="{00000023-10B9-4C6E-ABDB-F5A9EAA65729}"/>
                </c:ext>
              </c:extLst>
            </c:dLbl>
            <c:dLbl>
              <c:idx val="13"/>
              <c:delete val="1"/>
              <c:extLst>
                <c:ext xmlns:c15="http://schemas.microsoft.com/office/drawing/2012/chart" uri="{CE6537A1-D6FC-4f65-9D91-7224C49458BB}"/>
                <c:ext xmlns:c16="http://schemas.microsoft.com/office/drawing/2014/chart" uri="{C3380CC4-5D6E-409C-BE32-E72D297353CC}">
                  <c16:uniqueId val="{00000024-10B9-4C6E-ABDB-F5A9EAA65729}"/>
                </c:ext>
              </c:extLst>
            </c:dLbl>
            <c:dLbl>
              <c:idx val="14"/>
              <c:delete val="1"/>
              <c:extLst>
                <c:ext xmlns:c15="http://schemas.microsoft.com/office/drawing/2012/chart" uri="{CE6537A1-D6FC-4f65-9D91-7224C49458BB}"/>
                <c:ext xmlns:c16="http://schemas.microsoft.com/office/drawing/2014/chart" uri="{C3380CC4-5D6E-409C-BE32-E72D297353CC}">
                  <c16:uniqueId val="{00000025-10B9-4C6E-ABDB-F5A9EAA65729}"/>
                </c:ext>
              </c:extLst>
            </c:dLbl>
            <c:dLbl>
              <c:idx val="15"/>
              <c:delete val="1"/>
              <c:extLst>
                <c:ext xmlns:c15="http://schemas.microsoft.com/office/drawing/2012/chart" uri="{CE6537A1-D6FC-4f65-9D91-7224C49458BB}"/>
                <c:ext xmlns:c16="http://schemas.microsoft.com/office/drawing/2014/chart" uri="{C3380CC4-5D6E-409C-BE32-E72D297353CC}">
                  <c16:uniqueId val="{00000026-10B9-4C6E-ABDB-F5A9EAA65729}"/>
                </c:ext>
              </c:extLst>
            </c:dLbl>
            <c:dLbl>
              <c:idx val="16"/>
              <c:layout>
                <c:manualLayout>
                  <c:x val="-6.2219586518667401E-2"/>
                  <c:y val="-3.9597048319779803E-2"/>
                </c:manualLayout>
              </c:layout>
              <c:tx>
                <c:rich>
                  <a:bodyPr/>
                  <a:lstStyle/>
                  <a:p>
                    <a:fld id="{6D0BF567-FCEE-4DC3-BA4E-5071A65FB5C3}" type="VALUE">
                      <a:rPr lang="en-US">
                        <a:solidFill>
                          <a:sysClr val="windowText" lastClr="000000"/>
                        </a:solidFill>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27-10B9-4C6E-ABDB-F5A9EAA65729}"/>
                </c:ext>
              </c:extLst>
            </c:dLbl>
            <c:dLbl>
              <c:idx val="17"/>
              <c:delete val="1"/>
              <c:extLst>
                <c:ext xmlns:c15="http://schemas.microsoft.com/office/drawing/2012/chart" uri="{CE6537A1-D6FC-4f65-9D91-7224C49458BB}"/>
                <c:ext xmlns:c16="http://schemas.microsoft.com/office/drawing/2014/chart" uri="{C3380CC4-5D6E-409C-BE32-E72D297353CC}">
                  <c16:uniqueId val="{00000028-10B9-4C6E-ABDB-F5A9EAA65729}"/>
                </c:ext>
              </c:extLst>
            </c:dLbl>
            <c:dLbl>
              <c:idx val="18"/>
              <c:delete val="1"/>
              <c:extLst>
                <c:ext xmlns:c15="http://schemas.microsoft.com/office/drawing/2012/chart" uri="{CE6537A1-D6FC-4f65-9D91-7224C49458BB}"/>
                <c:ext xmlns:c16="http://schemas.microsoft.com/office/drawing/2014/chart" uri="{C3380CC4-5D6E-409C-BE32-E72D297353CC}">
                  <c16:uniqueId val="{00000029-10B9-4C6E-ABDB-F5A9EAA65729}"/>
                </c:ext>
              </c:extLst>
            </c:dLbl>
            <c:dLbl>
              <c:idx val="19"/>
              <c:delete val="1"/>
              <c:extLst>
                <c:ext xmlns:c15="http://schemas.microsoft.com/office/drawing/2012/chart" uri="{CE6537A1-D6FC-4f65-9D91-7224C49458BB}"/>
                <c:ext xmlns:c16="http://schemas.microsoft.com/office/drawing/2014/chart" uri="{C3380CC4-5D6E-409C-BE32-E72D297353CC}">
                  <c16:uniqueId val="{0000002A-10B9-4C6E-ABDB-F5A9EAA65729}"/>
                </c:ext>
              </c:extLst>
            </c:dLbl>
            <c:dLbl>
              <c:idx val="20"/>
              <c:delete val="1"/>
              <c:extLst>
                <c:ext xmlns:c15="http://schemas.microsoft.com/office/drawing/2012/chart" uri="{CE6537A1-D6FC-4f65-9D91-7224C49458BB}"/>
                <c:ext xmlns:c16="http://schemas.microsoft.com/office/drawing/2014/chart" uri="{C3380CC4-5D6E-409C-BE32-E72D297353CC}">
                  <c16:uniqueId val="{0000002B-10B9-4C6E-ABDB-F5A9EAA65729}"/>
                </c:ext>
              </c:extLst>
            </c:dLbl>
            <c:dLbl>
              <c:idx val="21"/>
              <c:delete val="1"/>
              <c:extLst>
                <c:ext xmlns:c15="http://schemas.microsoft.com/office/drawing/2012/chart" uri="{CE6537A1-D6FC-4f65-9D91-7224C49458BB}"/>
                <c:ext xmlns:c16="http://schemas.microsoft.com/office/drawing/2014/chart" uri="{C3380CC4-5D6E-409C-BE32-E72D297353CC}">
                  <c16:uniqueId val="{0000002C-10B9-4C6E-ABDB-F5A9EAA65729}"/>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ysClr val="windowText" lastClr="000000"/>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Sheet1!$A$2:$A$23</c:f>
              <c:numCache>
                <c:formatCode>General</c:formatCode>
                <c:ptCount val="22"/>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numCache>
            </c:numRef>
          </c:cat>
          <c:val>
            <c:numRef>
              <c:f>Sheet1!$C$2:$C$23</c:f>
              <c:numCache>
                <c:formatCode>#,##0.00</c:formatCode>
                <c:ptCount val="22"/>
                <c:pt idx="0">
                  <c:v>4730.99</c:v>
                </c:pt>
                <c:pt idx="1">
                  <c:v>4161.03</c:v>
                </c:pt>
                <c:pt idx="2">
                  <c:v>3980.9</c:v>
                </c:pt>
                <c:pt idx="3">
                  <c:v>4302.6000000000004</c:v>
                </c:pt>
                <c:pt idx="4">
                  <c:v>4656.4000000000005</c:v>
                </c:pt>
                <c:pt idx="5">
                  <c:v>4572.41</c:v>
                </c:pt>
                <c:pt idx="6">
                  <c:v>4356.84</c:v>
                </c:pt>
                <c:pt idx="7">
                  <c:v>4356.3500000000004</c:v>
                </c:pt>
                <c:pt idx="8">
                  <c:v>4849.1899999999996</c:v>
                </c:pt>
                <c:pt idx="9">
                  <c:v>5035.1400000000003</c:v>
                </c:pt>
                <c:pt idx="10">
                  <c:v>5498.72</c:v>
                </c:pt>
                <c:pt idx="11">
                  <c:v>5908.99</c:v>
                </c:pt>
                <c:pt idx="12">
                  <c:v>5957.25</c:v>
                </c:pt>
                <c:pt idx="13">
                  <c:v>4908.8599999999997</c:v>
                </c:pt>
                <c:pt idx="14">
                  <c:v>4596.16</c:v>
                </c:pt>
                <c:pt idx="15">
                  <c:v>4123.26</c:v>
                </c:pt>
                <c:pt idx="16">
                  <c:v>4412.6000000000004</c:v>
                </c:pt>
                <c:pt idx="17">
                  <c:v>4513.75</c:v>
                </c:pt>
                <c:pt idx="18">
                  <c:v>4562.21</c:v>
                </c:pt>
                <c:pt idx="19">
                  <c:v>4675.79</c:v>
                </c:pt>
                <c:pt idx="20">
                  <c:v>4800.0600000000004</c:v>
                </c:pt>
                <c:pt idx="21">
                  <c:v>4895.4189999999999</c:v>
                </c:pt>
              </c:numCache>
            </c:numRef>
          </c:val>
          <c:smooth val="0"/>
          <c:extLst>
            <c:ext xmlns:c16="http://schemas.microsoft.com/office/drawing/2014/chart" uri="{C3380CC4-5D6E-409C-BE32-E72D297353CC}">
              <c16:uniqueId val="{0000002D-10B9-4C6E-ABDB-F5A9EAA65729}"/>
            </c:ext>
          </c:extLst>
        </c:ser>
        <c:ser>
          <c:idx val="2"/>
          <c:order val="2"/>
          <c:tx>
            <c:strRef>
              <c:f>Sheet1!$D$1</c:f>
              <c:strCache>
                <c:ptCount val="1"/>
                <c:pt idx="0">
                  <c:v>Korea</c:v>
                </c:pt>
              </c:strCache>
            </c:strRef>
          </c:tx>
          <c:spPr>
            <a:ln w="28575" cap="rnd">
              <a:solidFill>
                <a:schemeClr val="accent4"/>
              </a:solidFill>
              <a:round/>
            </a:ln>
            <a:effectLst/>
          </c:spPr>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2E-10B9-4C6E-ABDB-F5A9EAA65729}"/>
                </c:ext>
              </c:extLst>
            </c:dLbl>
            <c:dLbl>
              <c:idx val="1"/>
              <c:delete val="1"/>
              <c:extLst>
                <c:ext xmlns:c15="http://schemas.microsoft.com/office/drawing/2012/chart" uri="{CE6537A1-D6FC-4f65-9D91-7224C49458BB}"/>
                <c:ext xmlns:c16="http://schemas.microsoft.com/office/drawing/2014/chart" uri="{C3380CC4-5D6E-409C-BE32-E72D297353CC}">
                  <c16:uniqueId val="{0000002F-10B9-4C6E-ABDB-F5A9EAA65729}"/>
                </c:ext>
              </c:extLst>
            </c:dLbl>
            <c:dLbl>
              <c:idx val="2"/>
              <c:delete val="1"/>
              <c:extLst>
                <c:ext xmlns:c15="http://schemas.microsoft.com/office/drawing/2012/chart" uri="{CE6537A1-D6FC-4f65-9D91-7224C49458BB}"/>
                <c:ext xmlns:c16="http://schemas.microsoft.com/office/drawing/2014/chart" uri="{C3380CC4-5D6E-409C-BE32-E72D297353CC}">
                  <c16:uniqueId val="{00000030-10B9-4C6E-ABDB-F5A9EAA65729}"/>
                </c:ext>
              </c:extLst>
            </c:dLbl>
            <c:dLbl>
              <c:idx val="3"/>
              <c:delete val="1"/>
              <c:extLst>
                <c:ext xmlns:c15="http://schemas.microsoft.com/office/drawing/2012/chart" uri="{CE6537A1-D6FC-4f65-9D91-7224C49458BB}"/>
                <c:ext xmlns:c16="http://schemas.microsoft.com/office/drawing/2014/chart" uri="{C3380CC4-5D6E-409C-BE32-E72D297353CC}">
                  <c16:uniqueId val="{00000031-10B9-4C6E-ABDB-F5A9EAA65729}"/>
                </c:ext>
              </c:extLst>
            </c:dLbl>
            <c:dLbl>
              <c:idx val="4"/>
              <c:delete val="1"/>
              <c:extLst>
                <c:ext xmlns:c15="http://schemas.microsoft.com/office/drawing/2012/chart" uri="{CE6537A1-D6FC-4f65-9D91-7224C49458BB}"/>
                <c:ext xmlns:c16="http://schemas.microsoft.com/office/drawing/2014/chart" uri="{C3380CC4-5D6E-409C-BE32-E72D297353CC}">
                  <c16:uniqueId val="{00000032-10B9-4C6E-ABDB-F5A9EAA65729}"/>
                </c:ext>
              </c:extLst>
            </c:dLbl>
            <c:dLbl>
              <c:idx val="5"/>
              <c:delete val="1"/>
              <c:extLst>
                <c:ext xmlns:c15="http://schemas.microsoft.com/office/drawing/2012/chart" uri="{CE6537A1-D6FC-4f65-9D91-7224C49458BB}"/>
                <c:ext xmlns:c16="http://schemas.microsoft.com/office/drawing/2014/chart" uri="{C3380CC4-5D6E-409C-BE32-E72D297353CC}">
                  <c16:uniqueId val="{00000033-10B9-4C6E-ABDB-F5A9EAA65729}"/>
                </c:ext>
              </c:extLst>
            </c:dLbl>
            <c:dLbl>
              <c:idx val="6"/>
              <c:delete val="1"/>
              <c:extLst>
                <c:ext xmlns:c15="http://schemas.microsoft.com/office/drawing/2012/chart" uri="{CE6537A1-D6FC-4f65-9D91-7224C49458BB}"/>
                <c:ext xmlns:c16="http://schemas.microsoft.com/office/drawing/2014/chart" uri="{C3380CC4-5D6E-409C-BE32-E72D297353CC}">
                  <c16:uniqueId val="{00000034-10B9-4C6E-ABDB-F5A9EAA65729}"/>
                </c:ext>
              </c:extLst>
            </c:dLbl>
            <c:dLbl>
              <c:idx val="7"/>
              <c:delete val="1"/>
              <c:extLst>
                <c:ext xmlns:c15="http://schemas.microsoft.com/office/drawing/2012/chart" uri="{CE6537A1-D6FC-4f65-9D91-7224C49458BB}"/>
                <c:ext xmlns:c16="http://schemas.microsoft.com/office/drawing/2014/chart" uri="{C3380CC4-5D6E-409C-BE32-E72D297353CC}">
                  <c16:uniqueId val="{00000035-10B9-4C6E-ABDB-F5A9EAA65729}"/>
                </c:ext>
              </c:extLst>
            </c:dLbl>
            <c:dLbl>
              <c:idx val="8"/>
              <c:delete val="1"/>
              <c:extLst>
                <c:ext xmlns:c15="http://schemas.microsoft.com/office/drawing/2012/chart" uri="{CE6537A1-D6FC-4f65-9D91-7224C49458BB}"/>
                <c:ext xmlns:c16="http://schemas.microsoft.com/office/drawing/2014/chart" uri="{C3380CC4-5D6E-409C-BE32-E72D297353CC}">
                  <c16:uniqueId val="{00000036-10B9-4C6E-ABDB-F5A9EAA65729}"/>
                </c:ext>
              </c:extLst>
            </c:dLbl>
            <c:dLbl>
              <c:idx val="9"/>
              <c:delete val="1"/>
              <c:extLst>
                <c:ext xmlns:c15="http://schemas.microsoft.com/office/drawing/2012/chart" uri="{CE6537A1-D6FC-4f65-9D91-7224C49458BB}"/>
                <c:ext xmlns:c16="http://schemas.microsoft.com/office/drawing/2014/chart" uri="{C3380CC4-5D6E-409C-BE32-E72D297353CC}">
                  <c16:uniqueId val="{00000037-10B9-4C6E-ABDB-F5A9EAA65729}"/>
                </c:ext>
              </c:extLst>
            </c:dLbl>
            <c:dLbl>
              <c:idx val="10"/>
              <c:delete val="1"/>
              <c:extLst>
                <c:ext xmlns:c15="http://schemas.microsoft.com/office/drawing/2012/chart" uri="{CE6537A1-D6FC-4f65-9D91-7224C49458BB}"/>
                <c:ext xmlns:c16="http://schemas.microsoft.com/office/drawing/2014/chart" uri="{C3380CC4-5D6E-409C-BE32-E72D297353CC}">
                  <c16:uniqueId val="{00000038-10B9-4C6E-ABDB-F5A9EAA65729}"/>
                </c:ext>
              </c:extLst>
            </c:dLbl>
            <c:dLbl>
              <c:idx val="11"/>
              <c:delete val="1"/>
              <c:extLst>
                <c:ext xmlns:c15="http://schemas.microsoft.com/office/drawing/2012/chart" uri="{CE6537A1-D6FC-4f65-9D91-7224C49458BB}"/>
                <c:ext xmlns:c16="http://schemas.microsoft.com/office/drawing/2014/chart" uri="{C3380CC4-5D6E-409C-BE32-E72D297353CC}">
                  <c16:uniqueId val="{00000039-10B9-4C6E-ABDB-F5A9EAA65729}"/>
                </c:ext>
              </c:extLst>
            </c:dLbl>
            <c:dLbl>
              <c:idx val="12"/>
              <c:delete val="1"/>
              <c:extLst>
                <c:ext xmlns:c15="http://schemas.microsoft.com/office/drawing/2012/chart" uri="{CE6537A1-D6FC-4f65-9D91-7224C49458BB}"/>
                <c:ext xmlns:c16="http://schemas.microsoft.com/office/drawing/2014/chart" uri="{C3380CC4-5D6E-409C-BE32-E72D297353CC}">
                  <c16:uniqueId val="{0000003A-10B9-4C6E-ABDB-F5A9EAA65729}"/>
                </c:ext>
              </c:extLst>
            </c:dLbl>
            <c:dLbl>
              <c:idx val="13"/>
              <c:delete val="1"/>
              <c:extLst>
                <c:ext xmlns:c15="http://schemas.microsoft.com/office/drawing/2012/chart" uri="{CE6537A1-D6FC-4f65-9D91-7224C49458BB}"/>
                <c:ext xmlns:c16="http://schemas.microsoft.com/office/drawing/2014/chart" uri="{C3380CC4-5D6E-409C-BE32-E72D297353CC}">
                  <c16:uniqueId val="{0000003B-10B9-4C6E-ABDB-F5A9EAA65729}"/>
                </c:ext>
              </c:extLst>
            </c:dLbl>
            <c:dLbl>
              <c:idx val="14"/>
              <c:delete val="1"/>
              <c:extLst>
                <c:ext xmlns:c15="http://schemas.microsoft.com/office/drawing/2012/chart" uri="{CE6537A1-D6FC-4f65-9D91-7224C49458BB}"/>
                <c:ext xmlns:c16="http://schemas.microsoft.com/office/drawing/2014/chart" uri="{C3380CC4-5D6E-409C-BE32-E72D297353CC}">
                  <c16:uniqueId val="{0000003C-10B9-4C6E-ABDB-F5A9EAA65729}"/>
                </c:ext>
              </c:extLst>
            </c:dLbl>
            <c:dLbl>
              <c:idx val="15"/>
              <c:delete val="1"/>
              <c:extLst>
                <c:ext xmlns:c15="http://schemas.microsoft.com/office/drawing/2012/chart" uri="{CE6537A1-D6FC-4f65-9D91-7224C49458BB}"/>
                <c:ext xmlns:c16="http://schemas.microsoft.com/office/drawing/2014/chart" uri="{C3380CC4-5D6E-409C-BE32-E72D297353CC}">
                  <c16:uniqueId val="{0000003D-10B9-4C6E-ABDB-F5A9EAA65729}"/>
                </c:ext>
              </c:extLst>
            </c:dLbl>
            <c:dLbl>
              <c:idx val="16"/>
              <c:layout>
                <c:manualLayout>
                  <c:x val="-5.1127505653031098E-2"/>
                  <c:y val="-3.6864807882621198E-2"/>
                </c:manualLayout>
              </c:layout>
              <c:tx>
                <c:rich>
                  <a:bodyPr rot="0" spcFirstLastPara="1" vertOverflow="ellipsis" vert="horz" wrap="square" lIns="38100" tIns="19050" rIns="38100" bIns="19050" anchor="ctr" anchorCtr="1">
                    <a:spAutoFit/>
                  </a:bodyPr>
                  <a:lstStyle/>
                  <a:p>
                    <a:pPr>
                      <a:defRPr sz="900" b="1" i="0" u="none" strike="noStrike" kern="1200" baseline="0">
                        <a:solidFill>
                          <a:sysClr val="windowText" lastClr="000000"/>
                        </a:solidFill>
                        <a:latin typeface="+mn-lt"/>
                        <a:ea typeface="+mn-ea"/>
                        <a:cs typeface="+mn-cs"/>
                      </a:defRPr>
                    </a:pPr>
                    <a:fld id="{80E7E5C6-C5BA-4138-AAEB-760D90F8EF81}" type="VALUE">
                      <a:rPr lang="en-US">
                        <a:solidFill>
                          <a:sysClr val="windowText" lastClr="000000"/>
                        </a:solidFill>
                      </a:rPr>
                      <a:pPr>
                        <a:defRPr b="1">
                          <a:solidFill>
                            <a:sysClr val="windowText" lastClr="000000"/>
                          </a:solidFill>
                        </a:defRPr>
                      </a:pPr>
                      <a:t>[VALUE]</a:t>
                    </a:fld>
                    <a:endParaRPr lang="en-US"/>
                  </a:p>
                </c:rich>
              </c:tx>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ysClr val="windowText" lastClr="000000"/>
                      </a:solidFill>
                      <a:latin typeface="+mn-lt"/>
                      <a:ea typeface="+mn-ea"/>
                      <a:cs typeface="+mn-cs"/>
                    </a:defRPr>
                  </a:pPr>
                  <a:endParaRPr lang="en-US"/>
                </a:p>
              </c:txPr>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3E-10B9-4C6E-ABDB-F5A9EAA65729}"/>
                </c:ext>
              </c:extLst>
            </c:dLbl>
            <c:dLbl>
              <c:idx val="17"/>
              <c:delete val="1"/>
              <c:extLst>
                <c:ext xmlns:c15="http://schemas.microsoft.com/office/drawing/2012/chart" uri="{CE6537A1-D6FC-4f65-9D91-7224C49458BB}"/>
                <c:ext xmlns:c16="http://schemas.microsoft.com/office/drawing/2014/chart" uri="{C3380CC4-5D6E-409C-BE32-E72D297353CC}">
                  <c16:uniqueId val="{0000003F-10B9-4C6E-ABDB-F5A9EAA65729}"/>
                </c:ext>
              </c:extLst>
            </c:dLbl>
            <c:dLbl>
              <c:idx val="18"/>
              <c:delete val="1"/>
              <c:extLst>
                <c:ext xmlns:c15="http://schemas.microsoft.com/office/drawing/2012/chart" uri="{CE6537A1-D6FC-4f65-9D91-7224C49458BB}"/>
                <c:ext xmlns:c16="http://schemas.microsoft.com/office/drawing/2014/chart" uri="{C3380CC4-5D6E-409C-BE32-E72D297353CC}">
                  <c16:uniqueId val="{00000040-10B9-4C6E-ABDB-F5A9EAA65729}"/>
                </c:ext>
              </c:extLst>
            </c:dLbl>
            <c:dLbl>
              <c:idx val="19"/>
              <c:delete val="1"/>
              <c:extLst>
                <c:ext xmlns:c15="http://schemas.microsoft.com/office/drawing/2012/chart" uri="{CE6537A1-D6FC-4f65-9D91-7224C49458BB}"/>
                <c:ext xmlns:c16="http://schemas.microsoft.com/office/drawing/2014/chart" uri="{C3380CC4-5D6E-409C-BE32-E72D297353CC}">
                  <c16:uniqueId val="{00000041-10B9-4C6E-ABDB-F5A9EAA65729}"/>
                </c:ext>
              </c:extLst>
            </c:dLbl>
            <c:dLbl>
              <c:idx val="20"/>
              <c:delete val="1"/>
              <c:extLst>
                <c:ext xmlns:c15="http://schemas.microsoft.com/office/drawing/2012/chart" uri="{CE6537A1-D6FC-4f65-9D91-7224C49458BB}"/>
                <c:ext xmlns:c16="http://schemas.microsoft.com/office/drawing/2014/chart" uri="{C3380CC4-5D6E-409C-BE32-E72D297353CC}">
                  <c16:uniqueId val="{00000042-10B9-4C6E-ABDB-F5A9EAA65729}"/>
                </c:ext>
              </c:extLst>
            </c:dLbl>
            <c:dLbl>
              <c:idx val="21"/>
              <c:delete val="1"/>
              <c:extLst>
                <c:ext xmlns:c15="http://schemas.microsoft.com/office/drawing/2012/chart" uri="{CE6537A1-D6FC-4f65-9D91-7224C49458BB}"/>
                <c:ext xmlns:c16="http://schemas.microsoft.com/office/drawing/2014/chart" uri="{C3380CC4-5D6E-409C-BE32-E72D297353CC}">
                  <c16:uniqueId val="{00000043-10B9-4C6E-ABDB-F5A9EAA65729}"/>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rgbClr val="FF0000"/>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Sheet1!$A$2:$A$23</c:f>
              <c:numCache>
                <c:formatCode>General</c:formatCode>
                <c:ptCount val="22"/>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numCache>
            </c:numRef>
          </c:cat>
          <c:val>
            <c:numRef>
              <c:f>Sheet1!$D$2:$D$23</c:f>
              <c:numCache>
                <c:formatCode>General</c:formatCode>
                <c:ptCount val="22"/>
                <c:pt idx="0">
                  <c:v>561.59500000000003</c:v>
                </c:pt>
                <c:pt idx="1">
                  <c:v>533.18799999999999</c:v>
                </c:pt>
                <c:pt idx="2">
                  <c:v>609.01699999999937</c:v>
                </c:pt>
                <c:pt idx="3">
                  <c:v>680.58100000000002</c:v>
                </c:pt>
                <c:pt idx="4">
                  <c:v>764.89199999999937</c:v>
                </c:pt>
                <c:pt idx="5">
                  <c:v>898.13699999999938</c:v>
                </c:pt>
                <c:pt idx="6" formatCode="#,##0.00">
                  <c:v>1012.04</c:v>
                </c:pt>
                <c:pt idx="7" formatCode="#,##0.00">
                  <c:v>1122.68</c:v>
                </c:pt>
                <c:pt idx="8" formatCode="#,##0.00">
                  <c:v>1002.22</c:v>
                </c:pt>
                <c:pt idx="9">
                  <c:v>901.93499999999938</c:v>
                </c:pt>
                <c:pt idx="10" formatCode="#,##0.00">
                  <c:v>1094.5</c:v>
                </c:pt>
                <c:pt idx="11" formatCode="#,##0.00">
                  <c:v>1202.46</c:v>
                </c:pt>
                <c:pt idx="12" formatCode="#,##0.00">
                  <c:v>1222.81</c:v>
                </c:pt>
                <c:pt idx="13" formatCode="#,##0.00">
                  <c:v>1305.5999999999999</c:v>
                </c:pt>
                <c:pt idx="14" formatCode="#,##0.00">
                  <c:v>1410.38</c:v>
                </c:pt>
                <c:pt idx="15" formatCode="#,##0.00">
                  <c:v>1376.87</c:v>
                </c:pt>
                <c:pt idx="16" formatCode="#,##0.00">
                  <c:v>1321.2</c:v>
                </c:pt>
                <c:pt idx="17" formatCode="#,##0.00">
                  <c:v>1379.31</c:v>
                </c:pt>
                <c:pt idx="18" formatCode="#,##0.00">
                  <c:v>1434.95</c:v>
                </c:pt>
                <c:pt idx="19" formatCode="#,##0.00">
                  <c:v>1498.76</c:v>
                </c:pt>
                <c:pt idx="20" formatCode="#,##0.00">
                  <c:v>1566.4</c:v>
                </c:pt>
                <c:pt idx="21" formatCode="#,##0.00">
                  <c:v>1628.61</c:v>
                </c:pt>
              </c:numCache>
            </c:numRef>
          </c:val>
          <c:smooth val="0"/>
          <c:extLst>
            <c:ext xmlns:c16="http://schemas.microsoft.com/office/drawing/2014/chart" uri="{C3380CC4-5D6E-409C-BE32-E72D297353CC}">
              <c16:uniqueId val="{00000044-10B9-4C6E-ABDB-F5A9EAA65729}"/>
            </c:ext>
          </c:extLst>
        </c:ser>
        <c:ser>
          <c:idx val="3"/>
          <c:order val="3"/>
          <c:tx>
            <c:strRef>
              <c:f>Sheet1!$E$1</c:f>
              <c:strCache>
                <c:ptCount val="1"/>
                <c:pt idx="0">
                  <c:v>Russia</c:v>
                </c:pt>
              </c:strCache>
            </c:strRef>
          </c:tx>
          <c:spPr>
            <a:ln w="28575" cap="rnd">
              <a:solidFill>
                <a:schemeClr val="accent6">
                  <a:lumMod val="60000"/>
                </a:schemeClr>
              </a:solidFill>
              <a:round/>
            </a:ln>
            <a:effectLst/>
          </c:spPr>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45-10B9-4C6E-ABDB-F5A9EAA65729}"/>
                </c:ext>
              </c:extLst>
            </c:dLbl>
            <c:dLbl>
              <c:idx val="1"/>
              <c:delete val="1"/>
              <c:extLst>
                <c:ext xmlns:c15="http://schemas.microsoft.com/office/drawing/2012/chart" uri="{CE6537A1-D6FC-4f65-9D91-7224C49458BB}"/>
                <c:ext xmlns:c16="http://schemas.microsoft.com/office/drawing/2014/chart" uri="{C3380CC4-5D6E-409C-BE32-E72D297353CC}">
                  <c16:uniqueId val="{00000046-10B9-4C6E-ABDB-F5A9EAA65729}"/>
                </c:ext>
              </c:extLst>
            </c:dLbl>
            <c:dLbl>
              <c:idx val="2"/>
              <c:delete val="1"/>
              <c:extLst>
                <c:ext xmlns:c15="http://schemas.microsoft.com/office/drawing/2012/chart" uri="{CE6537A1-D6FC-4f65-9D91-7224C49458BB}"/>
                <c:ext xmlns:c16="http://schemas.microsoft.com/office/drawing/2014/chart" uri="{C3380CC4-5D6E-409C-BE32-E72D297353CC}">
                  <c16:uniqueId val="{00000047-10B9-4C6E-ABDB-F5A9EAA65729}"/>
                </c:ext>
              </c:extLst>
            </c:dLbl>
            <c:dLbl>
              <c:idx val="3"/>
              <c:delete val="1"/>
              <c:extLst>
                <c:ext xmlns:c15="http://schemas.microsoft.com/office/drawing/2012/chart" uri="{CE6537A1-D6FC-4f65-9D91-7224C49458BB}"/>
                <c:ext xmlns:c16="http://schemas.microsoft.com/office/drawing/2014/chart" uri="{C3380CC4-5D6E-409C-BE32-E72D297353CC}">
                  <c16:uniqueId val="{00000048-10B9-4C6E-ABDB-F5A9EAA65729}"/>
                </c:ext>
              </c:extLst>
            </c:dLbl>
            <c:dLbl>
              <c:idx val="4"/>
              <c:delete val="1"/>
              <c:extLst>
                <c:ext xmlns:c15="http://schemas.microsoft.com/office/drawing/2012/chart" uri="{CE6537A1-D6FC-4f65-9D91-7224C49458BB}"/>
                <c:ext xmlns:c16="http://schemas.microsoft.com/office/drawing/2014/chart" uri="{C3380CC4-5D6E-409C-BE32-E72D297353CC}">
                  <c16:uniqueId val="{00000049-10B9-4C6E-ABDB-F5A9EAA65729}"/>
                </c:ext>
              </c:extLst>
            </c:dLbl>
            <c:dLbl>
              <c:idx val="5"/>
              <c:delete val="1"/>
              <c:extLst>
                <c:ext xmlns:c15="http://schemas.microsoft.com/office/drawing/2012/chart" uri="{CE6537A1-D6FC-4f65-9D91-7224C49458BB}"/>
                <c:ext xmlns:c16="http://schemas.microsoft.com/office/drawing/2014/chart" uri="{C3380CC4-5D6E-409C-BE32-E72D297353CC}">
                  <c16:uniqueId val="{0000004A-10B9-4C6E-ABDB-F5A9EAA65729}"/>
                </c:ext>
              </c:extLst>
            </c:dLbl>
            <c:dLbl>
              <c:idx val="6"/>
              <c:delete val="1"/>
              <c:extLst>
                <c:ext xmlns:c15="http://schemas.microsoft.com/office/drawing/2012/chart" uri="{CE6537A1-D6FC-4f65-9D91-7224C49458BB}"/>
                <c:ext xmlns:c16="http://schemas.microsoft.com/office/drawing/2014/chart" uri="{C3380CC4-5D6E-409C-BE32-E72D297353CC}">
                  <c16:uniqueId val="{0000004B-10B9-4C6E-ABDB-F5A9EAA65729}"/>
                </c:ext>
              </c:extLst>
            </c:dLbl>
            <c:dLbl>
              <c:idx val="7"/>
              <c:delete val="1"/>
              <c:extLst>
                <c:ext xmlns:c15="http://schemas.microsoft.com/office/drawing/2012/chart" uri="{CE6537A1-D6FC-4f65-9D91-7224C49458BB}"/>
                <c:ext xmlns:c16="http://schemas.microsoft.com/office/drawing/2014/chart" uri="{C3380CC4-5D6E-409C-BE32-E72D297353CC}">
                  <c16:uniqueId val="{0000004C-10B9-4C6E-ABDB-F5A9EAA65729}"/>
                </c:ext>
              </c:extLst>
            </c:dLbl>
            <c:dLbl>
              <c:idx val="8"/>
              <c:delete val="1"/>
              <c:extLst>
                <c:ext xmlns:c15="http://schemas.microsoft.com/office/drawing/2012/chart" uri="{CE6537A1-D6FC-4f65-9D91-7224C49458BB}"/>
                <c:ext xmlns:c16="http://schemas.microsoft.com/office/drawing/2014/chart" uri="{C3380CC4-5D6E-409C-BE32-E72D297353CC}">
                  <c16:uniqueId val="{0000004D-10B9-4C6E-ABDB-F5A9EAA65729}"/>
                </c:ext>
              </c:extLst>
            </c:dLbl>
            <c:dLbl>
              <c:idx val="9"/>
              <c:delete val="1"/>
              <c:extLst>
                <c:ext xmlns:c15="http://schemas.microsoft.com/office/drawing/2012/chart" uri="{CE6537A1-D6FC-4f65-9D91-7224C49458BB}"/>
                <c:ext xmlns:c16="http://schemas.microsoft.com/office/drawing/2014/chart" uri="{C3380CC4-5D6E-409C-BE32-E72D297353CC}">
                  <c16:uniqueId val="{0000004E-10B9-4C6E-ABDB-F5A9EAA65729}"/>
                </c:ext>
              </c:extLst>
            </c:dLbl>
            <c:dLbl>
              <c:idx val="10"/>
              <c:delete val="1"/>
              <c:extLst>
                <c:ext xmlns:c15="http://schemas.microsoft.com/office/drawing/2012/chart" uri="{CE6537A1-D6FC-4f65-9D91-7224C49458BB}"/>
                <c:ext xmlns:c16="http://schemas.microsoft.com/office/drawing/2014/chart" uri="{C3380CC4-5D6E-409C-BE32-E72D297353CC}">
                  <c16:uniqueId val="{0000004F-10B9-4C6E-ABDB-F5A9EAA65729}"/>
                </c:ext>
              </c:extLst>
            </c:dLbl>
            <c:dLbl>
              <c:idx val="11"/>
              <c:delete val="1"/>
              <c:extLst>
                <c:ext xmlns:c15="http://schemas.microsoft.com/office/drawing/2012/chart" uri="{CE6537A1-D6FC-4f65-9D91-7224C49458BB}"/>
                <c:ext xmlns:c16="http://schemas.microsoft.com/office/drawing/2014/chart" uri="{C3380CC4-5D6E-409C-BE32-E72D297353CC}">
                  <c16:uniqueId val="{00000050-10B9-4C6E-ABDB-F5A9EAA65729}"/>
                </c:ext>
              </c:extLst>
            </c:dLbl>
            <c:dLbl>
              <c:idx val="12"/>
              <c:delete val="1"/>
              <c:extLst>
                <c:ext xmlns:c15="http://schemas.microsoft.com/office/drawing/2012/chart" uri="{CE6537A1-D6FC-4f65-9D91-7224C49458BB}"/>
                <c:ext xmlns:c16="http://schemas.microsoft.com/office/drawing/2014/chart" uri="{C3380CC4-5D6E-409C-BE32-E72D297353CC}">
                  <c16:uniqueId val="{00000051-10B9-4C6E-ABDB-F5A9EAA65729}"/>
                </c:ext>
              </c:extLst>
            </c:dLbl>
            <c:dLbl>
              <c:idx val="13"/>
              <c:delete val="1"/>
              <c:extLst>
                <c:ext xmlns:c15="http://schemas.microsoft.com/office/drawing/2012/chart" uri="{CE6537A1-D6FC-4f65-9D91-7224C49458BB}"/>
                <c:ext xmlns:c16="http://schemas.microsoft.com/office/drawing/2014/chart" uri="{C3380CC4-5D6E-409C-BE32-E72D297353CC}">
                  <c16:uniqueId val="{00000052-10B9-4C6E-ABDB-F5A9EAA65729}"/>
                </c:ext>
              </c:extLst>
            </c:dLbl>
            <c:dLbl>
              <c:idx val="14"/>
              <c:delete val="1"/>
              <c:extLst>
                <c:ext xmlns:c15="http://schemas.microsoft.com/office/drawing/2012/chart" uri="{CE6537A1-D6FC-4f65-9D91-7224C49458BB}"/>
                <c:ext xmlns:c16="http://schemas.microsoft.com/office/drawing/2014/chart" uri="{C3380CC4-5D6E-409C-BE32-E72D297353CC}">
                  <c16:uniqueId val="{00000053-10B9-4C6E-ABDB-F5A9EAA65729}"/>
                </c:ext>
              </c:extLst>
            </c:dLbl>
            <c:dLbl>
              <c:idx val="15"/>
              <c:delete val="1"/>
              <c:extLst>
                <c:ext xmlns:c15="http://schemas.microsoft.com/office/drawing/2012/chart" uri="{CE6537A1-D6FC-4f65-9D91-7224C49458BB}"/>
                <c:ext xmlns:c16="http://schemas.microsoft.com/office/drawing/2014/chart" uri="{C3380CC4-5D6E-409C-BE32-E72D297353CC}">
                  <c16:uniqueId val="{00000054-10B9-4C6E-ABDB-F5A9EAA65729}"/>
                </c:ext>
              </c:extLst>
            </c:dLbl>
            <c:dLbl>
              <c:idx val="16"/>
              <c:layout>
                <c:manualLayout>
                  <c:x val="-0.13431811214530501"/>
                  <c:y val="2.0512241297706599E-2"/>
                </c:manualLayout>
              </c:layout>
              <c:tx>
                <c:rich>
                  <a:bodyPr/>
                  <a:lstStyle/>
                  <a:p>
                    <a:fld id="{4DEC24B9-75EB-4B92-A37A-2EBA915AF06F}" type="VALUE">
                      <a:rPr lang="en-US">
                        <a:solidFill>
                          <a:sysClr val="windowText" lastClr="000000"/>
                        </a:solidFill>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55-10B9-4C6E-ABDB-F5A9EAA65729}"/>
                </c:ext>
              </c:extLst>
            </c:dLbl>
            <c:dLbl>
              <c:idx val="17"/>
              <c:delete val="1"/>
              <c:extLst>
                <c:ext xmlns:c15="http://schemas.microsoft.com/office/drawing/2012/chart" uri="{CE6537A1-D6FC-4f65-9D91-7224C49458BB}"/>
                <c:ext xmlns:c16="http://schemas.microsoft.com/office/drawing/2014/chart" uri="{C3380CC4-5D6E-409C-BE32-E72D297353CC}">
                  <c16:uniqueId val="{00000056-10B9-4C6E-ABDB-F5A9EAA65729}"/>
                </c:ext>
              </c:extLst>
            </c:dLbl>
            <c:dLbl>
              <c:idx val="18"/>
              <c:delete val="1"/>
              <c:extLst>
                <c:ext xmlns:c15="http://schemas.microsoft.com/office/drawing/2012/chart" uri="{CE6537A1-D6FC-4f65-9D91-7224C49458BB}"/>
                <c:ext xmlns:c16="http://schemas.microsoft.com/office/drawing/2014/chart" uri="{C3380CC4-5D6E-409C-BE32-E72D297353CC}">
                  <c16:uniqueId val="{00000057-10B9-4C6E-ABDB-F5A9EAA65729}"/>
                </c:ext>
              </c:extLst>
            </c:dLbl>
            <c:dLbl>
              <c:idx val="19"/>
              <c:delete val="1"/>
              <c:extLst>
                <c:ext xmlns:c15="http://schemas.microsoft.com/office/drawing/2012/chart" uri="{CE6537A1-D6FC-4f65-9D91-7224C49458BB}"/>
                <c:ext xmlns:c16="http://schemas.microsoft.com/office/drawing/2014/chart" uri="{C3380CC4-5D6E-409C-BE32-E72D297353CC}">
                  <c16:uniqueId val="{00000058-10B9-4C6E-ABDB-F5A9EAA65729}"/>
                </c:ext>
              </c:extLst>
            </c:dLbl>
            <c:dLbl>
              <c:idx val="20"/>
              <c:delete val="1"/>
              <c:extLst>
                <c:ext xmlns:c15="http://schemas.microsoft.com/office/drawing/2012/chart" uri="{CE6537A1-D6FC-4f65-9D91-7224C49458BB}"/>
                <c:ext xmlns:c16="http://schemas.microsoft.com/office/drawing/2014/chart" uri="{C3380CC4-5D6E-409C-BE32-E72D297353CC}">
                  <c16:uniqueId val="{00000059-10B9-4C6E-ABDB-F5A9EAA65729}"/>
                </c:ext>
              </c:extLst>
            </c:dLbl>
            <c:dLbl>
              <c:idx val="21"/>
              <c:delete val="1"/>
              <c:extLst>
                <c:ext xmlns:c15="http://schemas.microsoft.com/office/drawing/2012/chart" uri="{CE6537A1-D6FC-4f65-9D91-7224C49458BB}"/>
                <c:ext xmlns:c16="http://schemas.microsoft.com/office/drawing/2014/chart" uri="{C3380CC4-5D6E-409C-BE32-E72D297353CC}">
                  <c16:uniqueId val="{0000005A-10B9-4C6E-ABDB-F5A9EAA65729}"/>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ysClr val="windowText" lastClr="000000"/>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Sheet1!$A$2:$A$23</c:f>
              <c:numCache>
                <c:formatCode>General</c:formatCode>
                <c:ptCount val="22"/>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numCache>
            </c:numRef>
          </c:cat>
          <c:val>
            <c:numRef>
              <c:f>Sheet1!$E$2:$E$23</c:f>
              <c:numCache>
                <c:formatCode>General</c:formatCode>
                <c:ptCount val="22"/>
                <c:pt idx="0">
                  <c:v>277.01400000000001</c:v>
                </c:pt>
                <c:pt idx="1">
                  <c:v>327.02100000000002</c:v>
                </c:pt>
                <c:pt idx="2">
                  <c:v>368.13299999999992</c:v>
                </c:pt>
                <c:pt idx="3">
                  <c:v>458.97300000000001</c:v>
                </c:pt>
                <c:pt idx="4">
                  <c:v>630.58500000000004</c:v>
                </c:pt>
                <c:pt idx="5">
                  <c:v>814.61300000000006</c:v>
                </c:pt>
                <c:pt idx="6" formatCode="#,##0.00">
                  <c:v>1055.92</c:v>
                </c:pt>
                <c:pt idx="7" formatCode="#,##0.00">
                  <c:v>1386.34</c:v>
                </c:pt>
                <c:pt idx="8" formatCode="#,##0.00">
                  <c:v>1771.56</c:v>
                </c:pt>
                <c:pt idx="9" formatCode="#,##0.00">
                  <c:v>1304.1500000000001</c:v>
                </c:pt>
                <c:pt idx="10" formatCode="#,##0.00">
                  <c:v>1626.57</c:v>
                </c:pt>
                <c:pt idx="11" formatCode="#,##0.00">
                  <c:v>2031.77</c:v>
                </c:pt>
                <c:pt idx="12" formatCode="#,##0.00">
                  <c:v>2171.7399999999998</c:v>
                </c:pt>
                <c:pt idx="13" formatCode="#,##0.00">
                  <c:v>2231.84</c:v>
                </c:pt>
                <c:pt idx="14" formatCode="#,##0.00">
                  <c:v>2029.62</c:v>
                </c:pt>
                <c:pt idx="15" formatCode="#,##0.00">
                  <c:v>1324.73</c:v>
                </c:pt>
                <c:pt idx="16" formatCode="#,##0.00">
                  <c:v>1132.74</c:v>
                </c:pt>
                <c:pt idx="17" formatCode="#,##0.00">
                  <c:v>1267.55</c:v>
                </c:pt>
                <c:pt idx="18" formatCode="#,##0.00">
                  <c:v>1355.36</c:v>
                </c:pt>
                <c:pt idx="19" formatCode="#,##0.00">
                  <c:v>1447.13</c:v>
                </c:pt>
                <c:pt idx="20" formatCode="#,##0.00">
                  <c:v>1530.61</c:v>
                </c:pt>
                <c:pt idx="21" formatCode="#,##0.00">
                  <c:v>1607.95</c:v>
                </c:pt>
              </c:numCache>
            </c:numRef>
          </c:val>
          <c:smooth val="0"/>
          <c:extLst>
            <c:ext xmlns:c16="http://schemas.microsoft.com/office/drawing/2014/chart" uri="{C3380CC4-5D6E-409C-BE32-E72D297353CC}">
              <c16:uniqueId val="{0000005B-10B9-4C6E-ABDB-F5A9EAA65729}"/>
            </c:ext>
          </c:extLst>
        </c:ser>
        <c:ser>
          <c:idx val="4"/>
          <c:order val="4"/>
          <c:tx>
            <c:strRef>
              <c:f>Sheet1!$F$1</c:f>
              <c:strCache>
                <c:ptCount val="1"/>
                <c:pt idx="0">
                  <c:v>USA</c:v>
                </c:pt>
              </c:strCache>
            </c:strRef>
          </c:tx>
          <c:spPr>
            <a:ln w="69850" cap="rnd">
              <a:solidFill>
                <a:schemeClr val="accent5">
                  <a:lumMod val="60000"/>
                </a:schemeClr>
              </a:solidFill>
              <a:round/>
            </a:ln>
            <a:effectLst/>
          </c:spPr>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5C-10B9-4C6E-ABDB-F5A9EAA65729}"/>
                </c:ext>
              </c:extLst>
            </c:dLbl>
            <c:dLbl>
              <c:idx val="1"/>
              <c:delete val="1"/>
              <c:extLst>
                <c:ext xmlns:c15="http://schemas.microsoft.com/office/drawing/2012/chart" uri="{CE6537A1-D6FC-4f65-9D91-7224C49458BB}"/>
                <c:ext xmlns:c16="http://schemas.microsoft.com/office/drawing/2014/chart" uri="{C3380CC4-5D6E-409C-BE32-E72D297353CC}">
                  <c16:uniqueId val="{0000005D-10B9-4C6E-ABDB-F5A9EAA65729}"/>
                </c:ext>
              </c:extLst>
            </c:dLbl>
            <c:dLbl>
              <c:idx val="2"/>
              <c:delete val="1"/>
              <c:extLst>
                <c:ext xmlns:c15="http://schemas.microsoft.com/office/drawing/2012/chart" uri="{CE6537A1-D6FC-4f65-9D91-7224C49458BB}"/>
                <c:ext xmlns:c16="http://schemas.microsoft.com/office/drawing/2014/chart" uri="{C3380CC4-5D6E-409C-BE32-E72D297353CC}">
                  <c16:uniqueId val="{0000005E-10B9-4C6E-ABDB-F5A9EAA65729}"/>
                </c:ext>
              </c:extLst>
            </c:dLbl>
            <c:dLbl>
              <c:idx val="3"/>
              <c:delete val="1"/>
              <c:extLst>
                <c:ext xmlns:c15="http://schemas.microsoft.com/office/drawing/2012/chart" uri="{CE6537A1-D6FC-4f65-9D91-7224C49458BB}"/>
                <c:ext xmlns:c16="http://schemas.microsoft.com/office/drawing/2014/chart" uri="{C3380CC4-5D6E-409C-BE32-E72D297353CC}">
                  <c16:uniqueId val="{0000005F-10B9-4C6E-ABDB-F5A9EAA65729}"/>
                </c:ext>
              </c:extLst>
            </c:dLbl>
            <c:dLbl>
              <c:idx val="4"/>
              <c:delete val="1"/>
              <c:extLst>
                <c:ext xmlns:c15="http://schemas.microsoft.com/office/drawing/2012/chart" uri="{CE6537A1-D6FC-4f65-9D91-7224C49458BB}"/>
                <c:ext xmlns:c16="http://schemas.microsoft.com/office/drawing/2014/chart" uri="{C3380CC4-5D6E-409C-BE32-E72D297353CC}">
                  <c16:uniqueId val="{00000060-10B9-4C6E-ABDB-F5A9EAA65729}"/>
                </c:ext>
              </c:extLst>
            </c:dLbl>
            <c:dLbl>
              <c:idx val="5"/>
              <c:delete val="1"/>
              <c:extLst>
                <c:ext xmlns:c15="http://schemas.microsoft.com/office/drawing/2012/chart" uri="{CE6537A1-D6FC-4f65-9D91-7224C49458BB}"/>
                <c:ext xmlns:c16="http://schemas.microsoft.com/office/drawing/2014/chart" uri="{C3380CC4-5D6E-409C-BE32-E72D297353CC}">
                  <c16:uniqueId val="{00000061-10B9-4C6E-ABDB-F5A9EAA65729}"/>
                </c:ext>
              </c:extLst>
            </c:dLbl>
            <c:dLbl>
              <c:idx val="6"/>
              <c:delete val="1"/>
              <c:extLst>
                <c:ext xmlns:c15="http://schemas.microsoft.com/office/drawing/2012/chart" uri="{CE6537A1-D6FC-4f65-9D91-7224C49458BB}"/>
                <c:ext xmlns:c16="http://schemas.microsoft.com/office/drawing/2014/chart" uri="{C3380CC4-5D6E-409C-BE32-E72D297353CC}">
                  <c16:uniqueId val="{00000062-10B9-4C6E-ABDB-F5A9EAA65729}"/>
                </c:ext>
              </c:extLst>
            </c:dLbl>
            <c:dLbl>
              <c:idx val="7"/>
              <c:delete val="1"/>
              <c:extLst>
                <c:ext xmlns:c15="http://schemas.microsoft.com/office/drawing/2012/chart" uri="{CE6537A1-D6FC-4f65-9D91-7224C49458BB}"/>
                <c:ext xmlns:c16="http://schemas.microsoft.com/office/drawing/2014/chart" uri="{C3380CC4-5D6E-409C-BE32-E72D297353CC}">
                  <c16:uniqueId val="{00000063-10B9-4C6E-ABDB-F5A9EAA65729}"/>
                </c:ext>
              </c:extLst>
            </c:dLbl>
            <c:dLbl>
              <c:idx val="8"/>
              <c:delete val="1"/>
              <c:extLst>
                <c:ext xmlns:c15="http://schemas.microsoft.com/office/drawing/2012/chart" uri="{CE6537A1-D6FC-4f65-9D91-7224C49458BB}"/>
                <c:ext xmlns:c16="http://schemas.microsoft.com/office/drawing/2014/chart" uri="{C3380CC4-5D6E-409C-BE32-E72D297353CC}">
                  <c16:uniqueId val="{00000064-10B9-4C6E-ABDB-F5A9EAA65729}"/>
                </c:ext>
              </c:extLst>
            </c:dLbl>
            <c:dLbl>
              <c:idx val="9"/>
              <c:delete val="1"/>
              <c:extLst>
                <c:ext xmlns:c15="http://schemas.microsoft.com/office/drawing/2012/chart" uri="{CE6537A1-D6FC-4f65-9D91-7224C49458BB}"/>
                <c:ext xmlns:c16="http://schemas.microsoft.com/office/drawing/2014/chart" uri="{C3380CC4-5D6E-409C-BE32-E72D297353CC}">
                  <c16:uniqueId val="{00000065-10B9-4C6E-ABDB-F5A9EAA65729}"/>
                </c:ext>
              </c:extLst>
            </c:dLbl>
            <c:dLbl>
              <c:idx val="10"/>
              <c:delete val="1"/>
              <c:extLst>
                <c:ext xmlns:c15="http://schemas.microsoft.com/office/drawing/2012/chart" uri="{CE6537A1-D6FC-4f65-9D91-7224C49458BB}"/>
                <c:ext xmlns:c16="http://schemas.microsoft.com/office/drawing/2014/chart" uri="{C3380CC4-5D6E-409C-BE32-E72D297353CC}">
                  <c16:uniqueId val="{00000066-10B9-4C6E-ABDB-F5A9EAA65729}"/>
                </c:ext>
              </c:extLst>
            </c:dLbl>
            <c:dLbl>
              <c:idx val="11"/>
              <c:delete val="1"/>
              <c:extLst>
                <c:ext xmlns:c15="http://schemas.microsoft.com/office/drawing/2012/chart" uri="{CE6537A1-D6FC-4f65-9D91-7224C49458BB}"/>
                <c:ext xmlns:c16="http://schemas.microsoft.com/office/drawing/2014/chart" uri="{C3380CC4-5D6E-409C-BE32-E72D297353CC}">
                  <c16:uniqueId val="{00000067-10B9-4C6E-ABDB-F5A9EAA65729}"/>
                </c:ext>
              </c:extLst>
            </c:dLbl>
            <c:dLbl>
              <c:idx val="12"/>
              <c:delete val="1"/>
              <c:extLst>
                <c:ext xmlns:c15="http://schemas.microsoft.com/office/drawing/2012/chart" uri="{CE6537A1-D6FC-4f65-9D91-7224C49458BB}"/>
                <c:ext xmlns:c16="http://schemas.microsoft.com/office/drawing/2014/chart" uri="{C3380CC4-5D6E-409C-BE32-E72D297353CC}">
                  <c16:uniqueId val="{00000068-10B9-4C6E-ABDB-F5A9EAA65729}"/>
                </c:ext>
              </c:extLst>
            </c:dLbl>
            <c:dLbl>
              <c:idx val="13"/>
              <c:delete val="1"/>
              <c:extLst>
                <c:ext xmlns:c15="http://schemas.microsoft.com/office/drawing/2012/chart" uri="{CE6537A1-D6FC-4f65-9D91-7224C49458BB}"/>
                <c:ext xmlns:c16="http://schemas.microsoft.com/office/drawing/2014/chart" uri="{C3380CC4-5D6E-409C-BE32-E72D297353CC}">
                  <c16:uniqueId val="{00000069-10B9-4C6E-ABDB-F5A9EAA65729}"/>
                </c:ext>
              </c:extLst>
            </c:dLbl>
            <c:dLbl>
              <c:idx val="14"/>
              <c:delete val="1"/>
              <c:extLst>
                <c:ext xmlns:c15="http://schemas.microsoft.com/office/drawing/2012/chart" uri="{CE6537A1-D6FC-4f65-9D91-7224C49458BB}"/>
                <c:ext xmlns:c16="http://schemas.microsoft.com/office/drawing/2014/chart" uri="{C3380CC4-5D6E-409C-BE32-E72D297353CC}">
                  <c16:uniqueId val="{0000006A-10B9-4C6E-ABDB-F5A9EAA65729}"/>
                </c:ext>
              </c:extLst>
            </c:dLbl>
            <c:dLbl>
              <c:idx val="15"/>
              <c:delete val="1"/>
              <c:extLst>
                <c:ext xmlns:c15="http://schemas.microsoft.com/office/drawing/2012/chart" uri="{CE6537A1-D6FC-4f65-9D91-7224C49458BB}"/>
                <c:ext xmlns:c16="http://schemas.microsoft.com/office/drawing/2014/chart" uri="{C3380CC4-5D6E-409C-BE32-E72D297353CC}">
                  <c16:uniqueId val="{0000006B-10B9-4C6E-ABDB-F5A9EAA65729}"/>
                </c:ext>
              </c:extLst>
            </c:dLbl>
            <c:dLbl>
              <c:idx val="16"/>
              <c:layout>
                <c:manualLayout>
                  <c:x val="-0.115882108486439"/>
                  <c:y val="-2.5935846133987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6C-10B9-4C6E-ABDB-F5A9EAA65729}"/>
                </c:ext>
              </c:extLst>
            </c:dLbl>
            <c:dLbl>
              <c:idx val="17"/>
              <c:delete val="1"/>
              <c:extLst>
                <c:ext xmlns:c15="http://schemas.microsoft.com/office/drawing/2012/chart" uri="{CE6537A1-D6FC-4f65-9D91-7224C49458BB}"/>
                <c:ext xmlns:c16="http://schemas.microsoft.com/office/drawing/2014/chart" uri="{C3380CC4-5D6E-409C-BE32-E72D297353CC}">
                  <c16:uniqueId val="{0000006D-10B9-4C6E-ABDB-F5A9EAA65729}"/>
                </c:ext>
              </c:extLst>
            </c:dLbl>
            <c:dLbl>
              <c:idx val="18"/>
              <c:delete val="1"/>
              <c:extLst>
                <c:ext xmlns:c15="http://schemas.microsoft.com/office/drawing/2012/chart" uri="{CE6537A1-D6FC-4f65-9D91-7224C49458BB}"/>
                <c:ext xmlns:c16="http://schemas.microsoft.com/office/drawing/2014/chart" uri="{C3380CC4-5D6E-409C-BE32-E72D297353CC}">
                  <c16:uniqueId val="{0000006E-10B9-4C6E-ABDB-F5A9EAA65729}"/>
                </c:ext>
              </c:extLst>
            </c:dLbl>
            <c:dLbl>
              <c:idx val="19"/>
              <c:delete val="1"/>
              <c:extLst>
                <c:ext xmlns:c15="http://schemas.microsoft.com/office/drawing/2012/chart" uri="{CE6537A1-D6FC-4f65-9D91-7224C49458BB}"/>
                <c:ext xmlns:c16="http://schemas.microsoft.com/office/drawing/2014/chart" uri="{C3380CC4-5D6E-409C-BE32-E72D297353CC}">
                  <c16:uniqueId val="{0000006F-10B9-4C6E-ABDB-F5A9EAA65729}"/>
                </c:ext>
              </c:extLst>
            </c:dLbl>
            <c:dLbl>
              <c:idx val="20"/>
              <c:delete val="1"/>
              <c:extLst>
                <c:ext xmlns:c15="http://schemas.microsoft.com/office/drawing/2012/chart" uri="{CE6537A1-D6FC-4f65-9D91-7224C49458BB}"/>
                <c:ext xmlns:c16="http://schemas.microsoft.com/office/drawing/2014/chart" uri="{C3380CC4-5D6E-409C-BE32-E72D297353CC}">
                  <c16:uniqueId val="{00000070-10B9-4C6E-ABDB-F5A9EAA65729}"/>
                </c:ext>
              </c:extLst>
            </c:dLbl>
            <c:dLbl>
              <c:idx val="21"/>
              <c:delete val="1"/>
              <c:extLst>
                <c:ext xmlns:c15="http://schemas.microsoft.com/office/drawing/2012/chart" uri="{CE6537A1-D6FC-4f65-9D91-7224C49458BB}"/>
                <c:ext xmlns:c16="http://schemas.microsoft.com/office/drawing/2014/chart" uri="{C3380CC4-5D6E-409C-BE32-E72D297353CC}">
                  <c16:uniqueId val="{00000071-10B9-4C6E-ABDB-F5A9EAA65729}"/>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Sheet1!$A$2:$A$23</c:f>
              <c:numCache>
                <c:formatCode>General</c:formatCode>
                <c:ptCount val="22"/>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numCache>
            </c:numRef>
          </c:cat>
          <c:val>
            <c:numRef>
              <c:f>Sheet1!$F$2:$F$23</c:f>
              <c:numCache>
                <c:formatCode>#,##0.00</c:formatCode>
                <c:ptCount val="22"/>
                <c:pt idx="0">
                  <c:v>10284.75</c:v>
                </c:pt>
                <c:pt idx="1">
                  <c:v>10621.83</c:v>
                </c:pt>
                <c:pt idx="2">
                  <c:v>10977.53</c:v>
                </c:pt>
                <c:pt idx="3">
                  <c:v>11510.68</c:v>
                </c:pt>
                <c:pt idx="4">
                  <c:v>12274.93</c:v>
                </c:pt>
                <c:pt idx="5">
                  <c:v>13093.7</c:v>
                </c:pt>
                <c:pt idx="6">
                  <c:v>13855.9</c:v>
                </c:pt>
                <c:pt idx="7">
                  <c:v>14477.63</c:v>
                </c:pt>
                <c:pt idx="8">
                  <c:v>14718.58</c:v>
                </c:pt>
                <c:pt idx="9">
                  <c:v>14418.73</c:v>
                </c:pt>
                <c:pt idx="10">
                  <c:v>14964.4</c:v>
                </c:pt>
                <c:pt idx="11">
                  <c:v>15517.93</c:v>
                </c:pt>
                <c:pt idx="12">
                  <c:v>16115.25</c:v>
                </c:pt>
                <c:pt idx="13">
                  <c:v>16663.150000000001</c:v>
                </c:pt>
                <c:pt idx="14">
                  <c:v>17348.080000000009</c:v>
                </c:pt>
                <c:pt idx="15">
                  <c:v>17947</c:v>
                </c:pt>
                <c:pt idx="16">
                  <c:v>18558.13</c:v>
                </c:pt>
                <c:pt idx="17">
                  <c:v>19284.990000000009</c:v>
                </c:pt>
                <c:pt idx="18">
                  <c:v>20145.05</c:v>
                </c:pt>
                <c:pt idx="19">
                  <c:v>21016.05</c:v>
                </c:pt>
                <c:pt idx="20">
                  <c:v>21873.55</c:v>
                </c:pt>
                <c:pt idx="21">
                  <c:v>22765.72</c:v>
                </c:pt>
              </c:numCache>
            </c:numRef>
          </c:val>
          <c:smooth val="0"/>
          <c:extLst>
            <c:ext xmlns:c16="http://schemas.microsoft.com/office/drawing/2014/chart" uri="{C3380CC4-5D6E-409C-BE32-E72D297353CC}">
              <c16:uniqueId val="{00000072-10B9-4C6E-ABDB-F5A9EAA65729}"/>
            </c:ext>
          </c:extLst>
        </c:ser>
        <c:dLbls>
          <c:dLblPos val="t"/>
          <c:showLegendKey val="0"/>
          <c:showVal val="1"/>
          <c:showCatName val="0"/>
          <c:showSerName val="0"/>
          <c:showPercent val="0"/>
          <c:showBubbleSize val="0"/>
        </c:dLbls>
        <c:smooth val="0"/>
        <c:axId val="-1660426928"/>
        <c:axId val="-1660207984"/>
      </c:lineChart>
      <c:catAx>
        <c:axId val="-16604269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3720000" spcFirstLastPara="1" vertOverflow="ellipsis" wrap="square" anchor="ctr" anchorCtr="1"/>
          <a:lstStyle/>
          <a:p>
            <a:pPr>
              <a:defRPr sz="900" b="1" i="0" u="none" strike="noStrike" kern="1200" baseline="0">
                <a:solidFill>
                  <a:schemeClr val="tx1"/>
                </a:solidFill>
                <a:latin typeface="+mn-lt"/>
                <a:ea typeface="+mn-ea"/>
                <a:cs typeface="+mn-cs"/>
              </a:defRPr>
            </a:pPr>
            <a:endParaRPr lang="en-US"/>
          </a:p>
        </c:txPr>
        <c:crossAx val="-1660207984"/>
        <c:crosses val="autoZero"/>
        <c:auto val="1"/>
        <c:lblAlgn val="ctr"/>
        <c:lblOffset val="100"/>
        <c:noMultiLvlLbl val="0"/>
      </c:catAx>
      <c:valAx>
        <c:axId val="-1660207984"/>
        <c:scaling>
          <c:orientation val="minMax"/>
        </c:scaling>
        <c:delete val="0"/>
        <c:axPos val="l"/>
        <c:majorGridlines>
          <c:spPr>
            <a:ln w="9525" cap="flat" cmpd="sng" algn="ctr">
              <a:solidFill>
                <a:sysClr val="windowText" lastClr="000000">
                  <a:alpha val="25000"/>
                </a:sys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1000" b="1" dirty="0">
                    <a:solidFill>
                      <a:sysClr val="windowText" lastClr="000000"/>
                    </a:solidFill>
                  </a:rPr>
                  <a:t>Current</a:t>
                </a:r>
                <a:r>
                  <a:rPr lang="en-US" sz="1000" b="1" baseline="0" dirty="0">
                    <a:solidFill>
                      <a:sysClr val="windowText" lastClr="000000"/>
                    </a:solidFill>
                  </a:rPr>
                  <a:t> Prices ($USD)</a:t>
                </a:r>
                <a:r>
                  <a:rPr lang="en-US" sz="1000" b="1" dirty="0">
                    <a:solidFill>
                      <a:sysClr val="windowText" lastClr="000000"/>
                    </a:solidFill>
                  </a:rPr>
                  <a:t> in</a:t>
                </a:r>
                <a:r>
                  <a:rPr lang="en-US" sz="1000" b="1" baseline="0" dirty="0">
                    <a:solidFill>
                      <a:sysClr val="windowText" lastClr="000000"/>
                    </a:solidFill>
                  </a:rPr>
                  <a:t> Billions</a:t>
                </a:r>
                <a:endParaRPr lang="en-US" sz="1000" b="1" dirty="0">
                  <a:solidFill>
                    <a:sysClr val="windowText" lastClr="000000"/>
                  </a:solidFill>
                </a:endParaRP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chemeClr val="tx1"/>
                </a:solidFill>
                <a:latin typeface="+mn-lt"/>
                <a:ea typeface="+mn-ea"/>
                <a:cs typeface="+mn-cs"/>
              </a:defRPr>
            </a:pPr>
            <a:endParaRPr lang="en-US"/>
          </a:p>
        </c:txPr>
        <c:crossAx val="-166042692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600" b="1" i="0" u="none" strike="noStrike" kern="1200" baseline="0">
              <a:solidFill>
                <a:schemeClr val="tx1"/>
              </a:solidFill>
              <a:latin typeface="+mn-lt"/>
              <a:ea typeface="+mn-ea"/>
              <a:cs typeface="+mn-cs"/>
            </a:defRPr>
          </a:pPr>
          <a:endParaRPr lang="en-US"/>
        </a:p>
      </c:txPr>
    </c:legend>
    <c:plotVisOnly val="1"/>
    <c:dispBlanksAs val="gap"/>
    <c:showDLblsOverMax val="0"/>
  </c:chart>
  <c:spPr>
    <a:solidFill>
      <a:schemeClr val="bg1"/>
    </a:solidFill>
    <a:ln w="9525" cap="flat" cmpd="sng" algn="ctr">
      <a:solidFill>
        <a:sysClr val="windowText" lastClr="000000"/>
      </a:solidFill>
      <a:round/>
    </a:ln>
    <a:effectLst/>
  </c:spPr>
  <c:txPr>
    <a:bodyPr/>
    <a:lstStyle/>
    <a:p>
      <a:pPr>
        <a:defRPr/>
      </a:pPr>
      <a:endParaRPr lang="en-US"/>
    </a:p>
  </c:txPr>
  <c:externalData r:id="rId4">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solidFill>
                <a:latin typeface="+mn-lt"/>
                <a:ea typeface="+mn-ea"/>
                <a:cs typeface="+mn-cs"/>
              </a:defRPr>
            </a:pPr>
            <a:r>
              <a:rPr lang="en-US" dirty="0"/>
              <a:t>China's Satellite Capabilities</a:t>
            </a:r>
          </a:p>
        </c:rich>
      </c:tx>
      <c:overlay val="0"/>
      <c:spPr>
        <a:noFill/>
        <a:ln>
          <a:noFill/>
        </a:ln>
        <a:effectLst/>
      </c:spPr>
      <c:txPr>
        <a:bodyPr rot="0" spcFirstLastPara="1" vertOverflow="ellipsis" vert="horz" wrap="square" anchor="ctr" anchorCtr="1"/>
        <a:lstStyle/>
        <a:p>
          <a:pPr>
            <a:defRPr sz="1400" b="1" i="0" u="none" strike="noStrike" kern="1200" spc="0" baseline="0">
              <a:solidFill>
                <a:schemeClr val="tx1"/>
              </a:solidFill>
              <a:latin typeface="+mn-lt"/>
              <a:ea typeface="+mn-ea"/>
              <a:cs typeface="+mn-cs"/>
            </a:defRPr>
          </a:pPr>
          <a:endParaRPr lang="en-US"/>
        </a:p>
      </c:txPr>
    </c:title>
    <c:autoTitleDeleted val="0"/>
    <c:plotArea>
      <c:layout/>
      <c:barChart>
        <c:barDir val="col"/>
        <c:grouping val="stacked"/>
        <c:varyColors val="0"/>
        <c:ser>
          <c:idx val="0"/>
          <c:order val="0"/>
          <c:tx>
            <c:strRef>
              <c:f>Sheet1!$A$2</c:f>
              <c:strCache>
                <c:ptCount val="1"/>
                <c:pt idx="0">
                  <c:v>Zhongxing</c:v>
                </c:pt>
              </c:strCache>
            </c:strRef>
          </c:tx>
          <c:spPr>
            <a:solidFill>
              <a:schemeClr val="accent1"/>
            </a:solidFill>
            <a:ln>
              <a:noFill/>
            </a:ln>
            <a:effectLst/>
          </c:spPr>
          <c:invertIfNegative val="0"/>
          <c:cat>
            <c:strRef>
              <c:f>Sheet1!$B$1:$E$1</c:f>
              <c:strCache>
                <c:ptCount val="4"/>
                <c:pt idx="0">
                  <c:v>Communications </c:v>
                </c:pt>
                <c:pt idx="1">
                  <c:v>Navigation/Positioning/Timing</c:v>
                </c:pt>
                <c:pt idx="2">
                  <c:v>ISR</c:v>
                </c:pt>
                <c:pt idx="3">
                  <c:v>ELINT/SIGINT</c:v>
                </c:pt>
              </c:strCache>
            </c:strRef>
          </c:cat>
          <c:val>
            <c:numRef>
              <c:f>Sheet1!$B$2:$E$2</c:f>
              <c:numCache>
                <c:formatCode>General</c:formatCode>
                <c:ptCount val="4"/>
                <c:pt idx="0">
                  <c:v>5</c:v>
                </c:pt>
              </c:numCache>
            </c:numRef>
          </c:val>
          <c:extLst>
            <c:ext xmlns:c16="http://schemas.microsoft.com/office/drawing/2014/chart" uri="{C3380CC4-5D6E-409C-BE32-E72D297353CC}">
              <c16:uniqueId val="{00000000-C8EA-47CC-A919-76F0B892F71E}"/>
            </c:ext>
          </c:extLst>
        </c:ser>
        <c:ser>
          <c:idx val="1"/>
          <c:order val="1"/>
          <c:tx>
            <c:strRef>
              <c:f>Sheet1!$A$3</c:f>
              <c:strCache>
                <c:ptCount val="1"/>
                <c:pt idx="0">
                  <c:v>Beidou-2(M)</c:v>
                </c:pt>
              </c:strCache>
            </c:strRef>
          </c:tx>
          <c:spPr>
            <a:solidFill>
              <a:schemeClr val="accent2"/>
            </a:solidFill>
            <a:ln>
              <a:noFill/>
            </a:ln>
            <a:effectLst/>
          </c:spPr>
          <c:invertIfNegative val="0"/>
          <c:cat>
            <c:strRef>
              <c:f>Sheet1!$B$1:$E$1</c:f>
              <c:strCache>
                <c:ptCount val="4"/>
                <c:pt idx="0">
                  <c:v>Communications </c:v>
                </c:pt>
                <c:pt idx="1">
                  <c:v>Navigation/Positioning/Timing</c:v>
                </c:pt>
                <c:pt idx="2">
                  <c:v>ISR</c:v>
                </c:pt>
                <c:pt idx="3">
                  <c:v>ELINT/SIGINT</c:v>
                </c:pt>
              </c:strCache>
            </c:strRef>
          </c:cat>
          <c:val>
            <c:numRef>
              <c:f>Sheet1!$B$3:$E$3</c:f>
              <c:numCache>
                <c:formatCode>General</c:formatCode>
                <c:ptCount val="4"/>
                <c:pt idx="1">
                  <c:v>6</c:v>
                </c:pt>
              </c:numCache>
            </c:numRef>
          </c:val>
          <c:extLst>
            <c:ext xmlns:c16="http://schemas.microsoft.com/office/drawing/2014/chart" uri="{C3380CC4-5D6E-409C-BE32-E72D297353CC}">
              <c16:uniqueId val="{00000001-C8EA-47CC-A919-76F0B892F71E}"/>
            </c:ext>
          </c:extLst>
        </c:ser>
        <c:ser>
          <c:idx val="2"/>
          <c:order val="2"/>
          <c:tx>
            <c:strRef>
              <c:f>Sheet1!$A$4</c:f>
              <c:strCache>
                <c:ptCount val="1"/>
                <c:pt idx="0">
                  <c:v>Biedou-2 (G)</c:v>
                </c:pt>
              </c:strCache>
            </c:strRef>
          </c:tx>
          <c:spPr>
            <a:solidFill>
              <a:schemeClr val="accent3"/>
            </a:solidFill>
            <a:ln>
              <a:noFill/>
            </a:ln>
            <a:effectLst/>
          </c:spPr>
          <c:invertIfNegative val="0"/>
          <c:cat>
            <c:strRef>
              <c:f>Sheet1!$B$1:$E$1</c:f>
              <c:strCache>
                <c:ptCount val="4"/>
                <c:pt idx="0">
                  <c:v>Communications </c:v>
                </c:pt>
                <c:pt idx="1">
                  <c:v>Navigation/Positioning/Timing</c:v>
                </c:pt>
                <c:pt idx="2">
                  <c:v>ISR</c:v>
                </c:pt>
                <c:pt idx="3">
                  <c:v>ELINT/SIGINT</c:v>
                </c:pt>
              </c:strCache>
            </c:strRef>
          </c:cat>
          <c:val>
            <c:numRef>
              <c:f>Sheet1!$B$4:$E$4</c:f>
              <c:numCache>
                <c:formatCode>General</c:formatCode>
                <c:ptCount val="4"/>
                <c:pt idx="1">
                  <c:v>5</c:v>
                </c:pt>
              </c:numCache>
            </c:numRef>
          </c:val>
          <c:extLst>
            <c:ext xmlns:c16="http://schemas.microsoft.com/office/drawing/2014/chart" uri="{C3380CC4-5D6E-409C-BE32-E72D297353CC}">
              <c16:uniqueId val="{00000002-C8EA-47CC-A919-76F0B892F71E}"/>
            </c:ext>
          </c:extLst>
        </c:ser>
        <c:ser>
          <c:idx val="3"/>
          <c:order val="3"/>
          <c:tx>
            <c:strRef>
              <c:f>Sheet1!$A$5</c:f>
              <c:strCache>
                <c:ptCount val="1"/>
                <c:pt idx="0">
                  <c:v>Beidou-2(IGSO)</c:v>
                </c:pt>
              </c:strCache>
            </c:strRef>
          </c:tx>
          <c:spPr>
            <a:solidFill>
              <a:schemeClr val="accent4"/>
            </a:solidFill>
            <a:ln>
              <a:noFill/>
            </a:ln>
            <a:effectLst/>
          </c:spPr>
          <c:invertIfNegative val="0"/>
          <c:cat>
            <c:strRef>
              <c:f>Sheet1!$B$1:$E$1</c:f>
              <c:strCache>
                <c:ptCount val="4"/>
                <c:pt idx="0">
                  <c:v>Communications </c:v>
                </c:pt>
                <c:pt idx="1">
                  <c:v>Navigation/Positioning/Timing</c:v>
                </c:pt>
                <c:pt idx="2">
                  <c:v>ISR</c:v>
                </c:pt>
                <c:pt idx="3">
                  <c:v>ELINT/SIGINT</c:v>
                </c:pt>
              </c:strCache>
            </c:strRef>
          </c:cat>
          <c:val>
            <c:numRef>
              <c:f>Sheet1!$B$5:$E$5</c:f>
              <c:numCache>
                <c:formatCode>General</c:formatCode>
                <c:ptCount val="4"/>
                <c:pt idx="1">
                  <c:v>7</c:v>
                </c:pt>
              </c:numCache>
            </c:numRef>
          </c:val>
          <c:extLst>
            <c:ext xmlns:c16="http://schemas.microsoft.com/office/drawing/2014/chart" uri="{C3380CC4-5D6E-409C-BE32-E72D297353CC}">
              <c16:uniqueId val="{00000003-C8EA-47CC-A919-76F0B892F71E}"/>
            </c:ext>
          </c:extLst>
        </c:ser>
        <c:ser>
          <c:idx val="4"/>
          <c:order val="4"/>
          <c:tx>
            <c:strRef>
              <c:f>Sheet1!$A$6</c:f>
              <c:strCache>
                <c:ptCount val="1"/>
                <c:pt idx="0">
                  <c:v>Haiyang 2A </c:v>
                </c:pt>
              </c:strCache>
            </c:strRef>
          </c:tx>
          <c:spPr>
            <a:solidFill>
              <a:schemeClr val="accent5"/>
            </a:solidFill>
            <a:ln>
              <a:noFill/>
            </a:ln>
            <a:effectLst/>
          </c:spPr>
          <c:invertIfNegative val="0"/>
          <c:cat>
            <c:strRef>
              <c:f>Sheet1!$B$1:$E$1</c:f>
              <c:strCache>
                <c:ptCount val="4"/>
                <c:pt idx="0">
                  <c:v>Communications </c:v>
                </c:pt>
                <c:pt idx="1">
                  <c:v>Navigation/Positioning/Timing</c:v>
                </c:pt>
                <c:pt idx="2">
                  <c:v>ISR</c:v>
                </c:pt>
                <c:pt idx="3">
                  <c:v>ELINT/SIGINT</c:v>
                </c:pt>
              </c:strCache>
            </c:strRef>
          </c:cat>
          <c:val>
            <c:numRef>
              <c:f>Sheet1!$B$6:$E$6</c:f>
              <c:numCache>
                <c:formatCode>General</c:formatCode>
                <c:ptCount val="4"/>
                <c:pt idx="2">
                  <c:v>1</c:v>
                </c:pt>
              </c:numCache>
            </c:numRef>
          </c:val>
          <c:extLst>
            <c:ext xmlns:c16="http://schemas.microsoft.com/office/drawing/2014/chart" uri="{C3380CC4-5D6E-409C-BE32-E72D297353CC}">
              <c16:uniqueId val="{00000004-C8EA-47CC-A919-76F0B892F71E}"/>
            </c:ext>
          </c:extLst>
        </c:ser>
        <c:ser>
          <c:idx val="5"/>
          <c:order val="5"/>
          <c:tx>
            <c:strRef>
              <c:f>Sheet1!$A$7</c:f>
              <c:strCache>
                <c:ptCount val="1"/>
                <c:pt idx="0">
                  <c:v>Yaogan Weixing</c:v>
                </c:pt>
              </c:strCache>
            </c:strRef>
          </c:tx>
          <c:spPr>
            <a:solidFill>
              <a:schemeClr val="accent6"/>
            </a:solidFill>
            <a:ln>
              <a:noFill/>
            </a:ln>
            <a:effectLst/>
          </c:spPr>
          <c:invertIfNegative val="0"/>
          <c:cat>
            <c:strRef>
              <c:f>Sheet1!$B$1:$E$1</c:f>
              <c:strCache>
                <c:ptCount val="4"/>
                <c:pt idx="0">
                  <c:v>Communications </c:v>
                </c:pt>
                <c:pt idx="1">
                  <c:v>Navigation/Positioning/Timing</c:v>
                </c:pt>
                <c:pt idx="2">
                  <c:v>ISR</c:v>
                </c:pt>
                <c:pt idx="3">
                  <c:v>ELINT/SIGINT</c:v>
                </c:pt>
              </c:strCache>
            </c:strRef>
          </c:cat>
          <c:val>
            <c:numRef>
              <c:f>Sheet1!$B$7:$E$7</c:f>
              <c:numCache>
                <c:formatCode>General</c:formatCode>
                <c:ptCount val="4"/>
                <c:pt idx="2">
                  <c:v>36</c:v>
                </c:pt>
              </c:numCache>
            </c:numRef>
          </c:val>
          <c:extLst>
            <c:ext xmlns:c16="http://schemas.microsoft.com/office/drawing/2014/chart" uri="{C3380CC4-5D6E-409C-BE32-E72D297353CC}">
              <c16:uniqueId val="{00000005-C8EA-47CC-A919-76F0B892F71E}"/>
            </c:ext>
          </c:extLst>
        </c:ser>
        <c:ser>
          <c:idx val="6"/>
          <c:order val="6"/>
          <c:tx>
            <c:strRef>
              <c:f>Sheet1!$A$8</c:f>
              <c:strCache>
                <c:ptCount val="1"/>
                <c:pt idx="0">
                  <c:v>Zhangguo Ziyuan</c:v>
                </c:pt>
              </c:strCache>
            </c:strRef>
          </c:tx>
          <c:spPr>
            <a:solidFill>
              <a:schemeClr val="accent1">
                <a:lumMod val="60000"/>
              </a:schemeClr>
            </a:solidFill>
            <a:ln>
              <a:noFill/>
            </a:ln>
            <a:effectLst/>
          </c:spPr>
          <c:invertIfNegative val="0"/>
          <c:cat>
            <c:strRef>
              <c:f>Sheet1!$B$1:$E$1</c:f>
              <c:strCache>
                <c:ptCount val="4"/>
                <c:pt idx="0">
                  <c:v>Communications </c:v>
                </c:pt>
                <c:pt idx="1">
                  <c:v>Navigation/Positioning/Timing</c:v>
                </c:pt>
                <c:pt idx="2">
                  <c:v>ISR</c:v>
                </c:pt>
                <c:pt idx="3">
                  <c:v>ELINT/SIGINT</c:v>
                </c:pt>
              </c:strCache>
            </c:strRef>
          </c:cat>
          <c:val>
            <c:numRef>
              <c:f>Sheet1!$B$8:$E$8</c:f>
              <c:numCache>
                <c:formatCode>General</c:formatCode>
                <c:ptCount val="4"/>
                <c:pt idx="2">
                  <c:v>2</c:v>
                </c:pt>
              </c:numCache>
            </c:numRef>
          </c:val>
          <c:extLst>
            <c:ext xmlns:c16="http://schemas.microsoft.com/office/drawing/2014/chart" uri="{C3380CC4-5D6E-409C-BE32-E72D297353CC}">
              <c16:uniqueId val="{00000006-C8EA-47CC-A919-76F0B892F71E}"/>
            </c:ext>
          </c:extLst>
        </c:ser>
        <c:ser>
          <c:idx val="7"/>
          <c:order val="7"/>
          <c:tx>
            <c:strRef>
              <c:f>Sheet1!$A$9</c:f>
              <c:strCache>
                <c:ptCount val="1"/>
                <c:pt idx="0">
                  <c:v>Shijian 6</c:v>
                </c:pt>
              </c:strCache>
            </c:strRef>
          </c:tx>
          <c:spPr>
            <a:solidFill>
              <a:schemeClr val="accent2">
                <a:lumMod val="60000"/>
              </a:schemeClr>
            </a:solidFill>
            <a:ln>
              <a:noFill/>
            </a:ln>
            <a:effectLst/>
          </c:spPr>
          <c:invertIfNegative val="0"/>
          <c:cat>
            <c:strRef>
              <c:f>Sheet1!$B$1:$E$1</c:f>
              <c:strCache>
                <c:ptCount val="4"/>
                <c:pt idx="0">
                  <c:v>Communications </c:v>
                </c:pt>
                <c:pt idx="1">
                  <c:v>Navigation/Positioning/Timing</c:v>
                </c:pt>
                <c:pt idx="2">
                  <c:v>ISR</c:v>
                </c:pt>
                <c:pt idx="3">
                  <c:v>ELINT/SIGINT</c:v>
                </c:pt>
              </c:strCache>
            </c:strRef>
          </c:cat>
          <c:val>
            <c:numRef>
              <c:f>Sheet1!$B$9:$E$9</c:f>
              <c:numCache>
                <c:formatCode>General</c:formatCode>
                <c:ptCount val="4"/>
                <c:pt idx="3">
                  <c:v>8</c:v>
                </c:pt>
              </c:numCache>
            </c:numRef>
          </c:val>
          <c:extLst>
            <c:ext xmlns:c16="http://schemas.microsoft.com/office/drawing/2014/chart" uri="{C3380CC4-5D6E-409C-BE32-E72D297353CC}">
              <c16:uniqueId val="{00000007-C8EA-47CC-A919-76F0B892F71E}"/>
            </c:ext>
          </c:extLst>
        </c:ser>
        <c:ser>
          <c:idx val="8"/>
          <c:order val="8"/>
          <c:tx>
            <c:strRef>
              <c:f>Sheet1!$A$10</c:f>
              <c:strCache>
                <c:ptCount val="1"/>
                <c:pt idx="0">
                  <c:v>Shijian 11</c:v>
                </c:pt>
              </c:strCache>
            </c:strRef>
          </c:tx>
          <c:spPr>
            <a:solidFill>
              <a:schemeClr val="accent3">
                <a:lumMod val="60000"/>
              </a:schemeClr>
            </a:solidFill>
            <a:ln>
              <a:noFill/>
            </a:ln>
            <a:effectLst/>
          </c:spPr>
          <c:invertIfNegative val="0"/>
          <c:cat>
            <c:strRef>
              <c:f>Sheet1!$B$1:$E$1</c:f>
              <c:strCache>
                <c:ptCount val="4"/>
                <c:pt idx="0">
                  <c:v>Communications </c:v>
                </c:pt>
                <c:pt idx="1">
                  <c:v>Navigation/Positioning/Timing</c:v>
                </c:pt>
                <c:pt idx="2">
                  <c:v>ISR</c:v>
                </c:pt>
                <c:pt idx="3">
                  <c:v>ELINT/SIGINT</c:v>
                </c:pt>
              </c:strCache>
            </c:strRef>
          </c:cat>
          <c:val>
            <c:numRef>
              <c:f>Sheet1!$B$10:$E$10</c:f>
              <c:numCache>
                <c:formatCode>General</c:formatCode>
                <c:ptCount val="4"/>
                <c:pt idx="3">
                  <c:v>7</c:v>
                </c:pt>
              </c:numCache>
            </c:numRef>
          </c:val>
          <c:extLst>
            <c:ext xmlns:c16="http://schemas.microsoft.com/office/drawing/2014/chart" uri="{C3380CC4-5D6E-409C-BE32-E72D297353CC}">
              <c16:uniqueId val="{00000008-C8EA-47CC-A919-76F0B892F71E}"/>
            </c:ext>
          </c:extLst>
        </c:ser>
        <c:dLbls>
          <c:showLegendKey val="0"/>
          <c:showVal val="0"/>
          <c:showCatName val="0"/>
          <c:showSerName val="0"/>
          <c:showPercent val="0"/>
          <c:showBubbleSize val="0"/>
        </c:dLbls>
        <c:gapWidth val="150"/>
        <c:overlap val="100"/>
        <c:axId val="-1565196688"/>
        <c:axId val="-1565207392"/>
      </c:barChart>
      <c:catAx>
        <c:axId val="-15651966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solidFill>
                <a:latin typeface="+mn-lt"/>
                <a:ea typeface="+mn-ea"/>
                <a:cs typeface="+mn-cs"/>
              </a:defRPr>
            </a:pPr>
            <a:endParaRPr lang="en-US"/>
          </a:p>
        </c:txPr>
        <c:crossAx val="-1565207392"/>
        <c:crosses val="autoZero"/>
        <c:auto val="1"/>
        <c:lblAlgn val="ctr"/>
        <c:lblOffset val="100"/>
        <c:noMultiLvlLbl val="0"/>
      </c:catAx>
      <c:valAx>
        <c:axId val="-156520739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chemeClr val="tx1"/>
                </a:solidFill>
                <a:latin typeface="+mn-lt"/>
                <a:ea typeface="+mn-ea"/>
                <a:cs typeface="+mn-cs"/>
              </a:defRPr>
            </a:pPr>
            <a:endParaRPr lang="en-US"/>
          </a:p>
        </c:txPr>
        <c:crossAx val="-156519668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1" i="0" u="none" strike="noStrike" kern="1200" baseline="0">
              <a:solidFill>
                <a:schemeClr val="tx1"/>
              </a:solidFill>
              <a:latin typeface="+mn-lt"/>
              <a:ea typeface="+mn-ea"/>
              <a:cs typeface="+mn-cs"/>
            </a:defRPr>
          </a:pPr>
          <a:endParaRPr lang="en-US"/>
        </a:p>
      </c:txPr>
    </c:legend>
    <c:plotVisOnly val="1"/>
    <c:dispBlanksAs val="gap"/>
    <c:showDLblsOverMax val="0"/>
  </c:chart>
  <c:spPr>
    <a:solidFill>
      <a:schemeClr val="bg1"/>
    </a:solidFill>
    <a:ln w="9525" cap="flat" cmpd="sng" algn="ctr">
      <a:solidFill>
        <a:schemeClr val="tx1"/>
      </a:solidFill>
      <a:round/>
    </a:ln>
    <a:effectLst/>
  </c:spPr>
  <c:txPr>
    <a:bodyPr/>
    <a:lstStyle/>
    <a:p>
      <a:pPr>
        <a:defRPr b="1">
          <a:solidFill>
            <a:schemeClr val="tx1"/>
          </a:solidFill>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lineChart>
        <c:grouping val="standard"/>
        <c:varyColors val="0"/>
        <c:ser>
          <c:idx val="0"/>
          <c:order val="0"/>
          <c:tx>
            <c:strRef>
              <c:f>Sheet1!$B$1</c:f>
              <c:strCache>
                <c:ptCount val="1"/>
                <c:pt idx="0">
                  <c:v>China</c:v>
                </c:pt>
              </c:strCache>
            </c:strRef>
          </c:tx>
          <c:spPr>
            <a:ln w="69850" cap="rnd">
              <a:solidFill>
                <a:srgbClr val="FF0000"/>
              </a:solidFill>
              <a:round/>
            </a:ln>
            <a:effectLst/>
          </c:spPr>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00-ED21-4B4E-B4A8-E9C9D780E222}"/>
                </c:ext>
              </c:extLst>
            </c:dLbl>
            <c:dLbl>
              <c:idx val="1"/>
              <c:delete val="1"/>
              <c:extLst>
                <c:ext xmlns:c15="http://schemas.microsoft.com/office/drawing/2012/chart" uri="{CE6537A1-D6FC-4f65-9D91-7224C49458BB}"/>
                <c:ext xmlns:c16="http://schemas.microsoft.com/office/drawing/2014/chart" uri="{C3380CC4-5D6E-409C-BE32-E72D297353CC}">
                  <c16:uniqueId val="{00000001-ED21-4B4E-B4A8-E9C9D780E222}"/>
                </c:ext>
              </c:extLst>
            </c:dLbl>
            <c:dLbl>
              <c:idx val="2"/>
              <c:delete val="1"/>
              <c:extLst>
                <c:ext xmlns:c15="http://schemas.microsoft.com/office/drawing/2012/chart" uri="{CE6537A1-D6FC-4f65-9D91-7224C49458BB}"/>
                <c:ext xmlns:c16="http://schemas.microsoft.com/office/drawing/2014/chart" uri="{C3380CC4-5D6E-409C-BE32-E72D297353CC}">
                  <c16:uniqueId val="{00000002-ED21-4B4E-B4A8-E9C9D780E222}"/>
                </c:ext>
              </c:extLst>
            </c:dLbl>
            <c:dLbl>
              <c:idx val="3"/>
              <c:delete val="1"/>
              <c:extLst>
                <c:ext xmlns:c15="http://schemas.microsoft.com/office/drawing/2012/chart" uri="{CE6537A1-D6FC-4f65-9D91-7224C49458BB}"/>
                <c:ext xmlns:c16="http://schemas.microsoft.com/office/drawing/2014/chart" uri="{C3380CC4-5D6E-409C-BE32-E72D297353CC}">
                  <c16:uniqueId val="{00000003-ED21-4B4E-B4A8-E9C9D780E222}"/>
                </c:ext>
              </c:extLst>
            </c:dLbl>
            <c:dLbl>
              <c:idx val="4"/>
              <c:delete val="1"/>
              <c:extLst>
                <c:ext xmlns:c15="http://schemas.microsoft.com/office/drawing/2012/chart" uri="{CE6537A1-D6FC-4f65-9D91-7224C49458BB}"/>
                <c:ext xmlns:c16="http://schemas.microsoft.com/office/drawing/2014/chart" uri="{C3380CC4-5D6E-409C-BE32-E72D297353CC}">
                  <c16:uniqueId val="{00000004-ED21-4B4E-B4A8-E9C9D780E222}"/>
                </c:ext>
              </c:extLst>
            </c:dLbl>
            <c:dLbl>
              <c:idx val="5"/>
              <c:delete val="1"/>
              <c:extLst>
                <c:ext xmlns:c15="http://schemas.microsoft.com/office/drawing/2012/chart" uri="{CE6537A1-D6FC-4f65-9D91-7224C49458BB}"/>
                <c:ext xmlns:c16="http://schemas.microsoft.com/office/drawing/2014/chart" uri="{C3380CC4-5D6E-409C-BE32-E72D297353CC}">
                  <c16:uniqueId val="{00000005-ED21-4B4E-B4A8-E9C9D780E222}"/>
                </c:ext>
              </c:extLst>
            </c:dLbl>
            <c:dLbl>
              <c:idx val="6"/>
              <c:delete val="1"/>
              <c:extLst>
                <c:ext xmlns:c15="http://schemas.microsoft.com/office/drawing/2012/chart" uri="{CE6537A1-D6FC-4f65-9D91-7224C49458BB}"/>
                <c:ext xmlns:c16="http://schemas.microsoft.com/office/drawing/2014/chart" uri="{C3380CC4-5D6E-409C-BE32-E72D297353CC}">
                  <c16:uniqueId val="{00000006-ED21-4B4E-B4A8-E9C9D780E222}"/>
                </c:ext>
              </c:extLst>
            </c:dLbl>
            <c:dLbl>
              <c:idx val="7"/>
              <c:delete val="1"/>
              <c:extLst>
                <c:ext xmlns:c15="http://schemas.microsoft.com/office/drawing/2012/chart" uri="{CE6537A1-D6FC-4f65-9D91-7224C49458BB}"/>
                <c:ext xmlns:c16="http://schemas.microsoft.com/office/drawing/2014/chart" uri="{C3380CC4-5D6E-409C-BE32-E72D297353CC}">
                  <c16:uniqueId val="{00000007-ED21-4B4E-B4A8-E9C9D780E222}"/>
                </c:ext>
              </c:extLst>
            </c:dLbl>
            <c:dLbl>
              <c:idx val="8"/>
              <c:delete val="1"/>
              <c:extLst>
                <c:ext xmlns:c15="http://schemas.microsoft.com/office/drawing/2012/chart" uri="{CE6537A1-D6FC-4f65-9D91-7224C49458BB}"/>
                <c:ext xmlns:c16="http://schemas.microsoft.com/office/drawing/2014/chart" uri="{C3380CC4-5D6E-409C-BE32-E72D297353CC}">
                  <c16:uniqueId val="{00000008-ED21-4B4E-B4A8-E9C9D780E222}"/>
                </c:ext>
              </c:extLst>
            </c:dLbl>
            <c:dLbl>
              <c:idx val="9"/>
              <c:delete val="1"/>
              <c:extLst>
                <c:ext xmlns:c15="http://schemas.microsoft.com/office/drawing/2012/chart" uri="{CE6537A1-D6FC-4f65-9D91-7224C49458BB}"/>
                <c:ext xmlns:c16="http://schemas.microsoft.com/office/drawing/2014/chart" uri="{C3380CC4-5D6E-409C-BE32-E72D297353CC}">
                  <c16:uniqueId val="{00000009-ED21-4B4E-B4A8-E9C9D780E222}"/>
                </c:ext>
              </c:extLst>
            </c:dLbl>
            <c:dLbl>
              <c:idx val="10"/>
              <c:delete val="1"/>
              <c:extLst>
                <c:ext xmlns:c15="http://schemas.microsoft.com/office/drawing/2012/chart" uri="{CE6537A1-D6FC-4f65-9D91-7224C49458BB}"/>
                <c:ext xmlns:c16="http://schemas.microsoft.com/office/drawing/2014/chart" uri="{C3380CC4-5D6E-409C-BE32-E72D297353CC}">
                  <c16:uniqueId val="{0000000A-ED21-4B4E-B4A8-E9C9D780E222}"/>
                </c:ext>
              </c:extLst>
            </c:dLbl>
            <c:dLbl>
              <c:idx val="11"/>
              <c:delete val="1"/>
              <c:extLst>
                <c:ext xmlns:c15="http://schemas.microsoft.com/office/drawing/2012/chart" uri="{CE6537A1-D6FC-4f65-9D91-7224C49458BB}"/>
                <c:ext xmlns:c16="http://schemas.microsoft.com/office/drawing/2014/chart" uri="{C3380CC4-5D6E-409C-BE32-E72D297353CC}">
                  <c16:uniqueId val="{0000000B-ED21-4B4E-B4A8-E9C9D780E222}"/>
                </c:ext>
              </c:extLst>
            </c:dLbl>
            <c:dLbl>
              <c:idx val="12"/>
              <c:delete val="1"/>
              <c:extLst>
                <c:ext xmlns:c15="http://schemas.microsoft.com/office/drawing/2012/chart" uri="{CE6537A1-D6FC-4f65-9D91-7224C49458BB}"/>
                <c:ext xmlns:c16="http://schemas.microsoft.com/office/drawing/2014/chart" uri="{C3380CC4-5D6E-409C-BE32-E72D297353CC}">
                  <c16:uniqueId val="{0000000C-ED21-4B4E-B4A8-E9C9D780E222}"/>
                </c:ext>
              </c:extLst>
            </c:dLbl>
            <c:dLbl>
              <c:idx val="13"/>
              <c:delete val="1"/>
              <c:extLst>
                <c:ext xmlns:c15="http://schemas.microsoft.com/office/drawing/2012/chart" uri="{CE6537A1-D6FC-4f65-9D91-7224C49458BB}"/>
                <c:ext xmlns:c16="http://schemas.microsoft.com/office/drawing/2014/chart" uri="{C3380CC4-5D6E-409C-BE32-E72D297353CC}">
                  <c16:uniqueId val="{0000000D-ED21-4B4E-B4A8-E9C9D780E222}"/>
                </c:ext>
              </c:extLst>
            </c:dLbl>
            <c:dLbl>
              <c:idx val="14"/>
              <c:delete val="1"/>
              <c:extLst>
                <c:ext xmlns:c15="http://schemas.microsoft.com/office/drawing/2012/chart" uri="{CE6537A1-D6FC-4f65-9D91-7224C49458BB}"/>
                <c:ext xmlns:c16="http://schemas.microsoft.com/office/drawing/2014/chart" uri="{C3380CC4-5D6E-409C-BE32-E72D297353CC}">
                  <c16:uniqueId val="{0000000E-ED21-4B4E-B4A8-E9C9D780E222}"/>
                </c:ext>
              </c:extLst>
            </c:dLbl>
            <c:dLbl>
              <c:idx val="15"/>
              <c:delete val="1"/>
              <c:extLst>
                <c:ext xmlns:c15="http://schemas.microsoft.com/office/drawing/2012/chart" uri="{CE6537A1-D6FC-4f65-9D91-7224C49458BB}"/>
                <c:ext xmlns:c16="http://schemas.microsoft.com/office/drawing/2014/chart" uri="{C3380CC4-5D6E-409C-BE32-E72D297353CC}">
                  <c16:uniqueId val="{0000000F-ED21-4B4E-B4A8-E9C9D780E222}"/>
                </c:ext>
              </c:extLst>
            </c:dLbl>
            <c:dLbl>
              <c:idx val="16"/>
              <c:layout>
                <c:manualLayout>
                  <c:x val="-5.9548775153105901E-2"/>
                  <c:y val="-3.853112174959409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ED21-4B4E-B4A8-E9C9D780E222}"/>
                </c:ext>
              </c:extLst>
            </c:dLbl>
            <c:dLbl>
              <c:idx val="17"/>
              <c:delete val="1"/>
              <c:extLst>
                <c:ext xmlns:c15="http://schemas.microsoft.com/office/drawing/2012/chart" uri="{CE6537A1-D6FC-4f65-9D91-7224C49458BB}"/>
                <c:ext xmlns:c16="http://schemas.microsoft.com/office/drawing/2014/chart" uri="{C3380CC4-5D6E-409C-BE32-E72D297353CC}">
                  <c16:uniqueId val="{00000011-ED21-4B4E-B4A8-E9C9D780E222}"/>
                </c:ext>
              </c:extLst>
            </c:dLbl>
            <c:dLbl>
              <c:idx val="18"/>
              <c:delete val="1"/>
              <c:extLst>
                <c:ext xmlns:c15="http://schemas.microsoft.com/office/drawing/2012/chart" uri="{CE6537A1-D6FC-4f65-9D91-7224C49458BB}"/>
                <c:ext xmlns:c16="http://schemas.microsoft.com/office/drawing/2014/chart" uri="{C3380CC4-5D6E-409C-BE32-E72D297353CC}">
                  <c16:uniqueId val="{00000012-ED21-4B4E-B4A8-E9C9D780E222}"/>
                </c:ext>
              </c:extLst>
            </c:dLbl>
            <c:dLbl>
              <c:idx val="19"/>
              <c:delete val="1"/>
              <c:extLst>
                <c:ext xmlns:c15="http://schemas.microsoft.com/office/drawing/2012/chart" uri="{CE6537A1-D6FC-4f65-9D91-7224C49458BB}"/>
                <c:ext xmlns:c16="http://schemas.microsoft.com/office/drawing/2014/chart" uri="{C3380CC4-5D6E-409C-BE32-E72D297353CC}">
                  <c16:uniqueId val="{00000013-ED21-4B4E-B4A8-E9C9D780E222}"/>
                </c:ext>
              </c:extLst>
            </c:dLbl>
            <c:dLbl>
              <c:idx val="20"/>
              <c:delete val="1"/>
              <c:extLst>
                <c:ext xmlns:c15="http://schemas.microsoft.com/office/drawing/2012/chart" uri="{CE6537A1-D6FC-4f65-9D91-7224C49458BB}"/>
                <c:ext xmlns:c16="http://schemas.microsoft.com/office/drawing/2014/chart" uri="{C3380CC4-5D6E-409C-BE32-E72D297353CC}">
                  <c16:uniqueId val="{00000014-ED21-4B4E-B4A8-E9C9D780E222}"/>
                </c:ext>
              </c:extLst>
            </c:dLbl>
            <c:dLbl>
              <c:idx val="21"/>
              <c:delete val="1"/>
              <c:extLst>
                <c:ext xmlns:c15="http://schemas.microsoft.com/office/drawing/2012/chart" uri="{CE6537A1-D6FC-4f65-9D91-7224C49458BB}"/>
                <c:ext xmlns:c16="http://schemas.microsoft.com/office/drawing/2014/chart" uri="{C3380CC4-5D6E-409C-BE32-E72D297353CC}">
                  <c16:uniqueId val="{00000015-ED21-4B4E-B4A8-E9C9D780E222}"/>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ysClr val="windowText" lastClr="000000"/>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Sheet1!$A$2:$A$23</c:f>
              <c:numCache>
                <c:formatCode>General</c:formatCode>
                <c:ptCount val="22"/>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numCache>
            </c:numRef>
          </c:cat>
          <c:val>
            <c:numRef>
              <c:f>Sheet1!$B$2:$B$23</c:f>
              <c:numCache>
                <c:formatCode>#,##0.00</c:formatCode>
                <c:ptCount val="22"/>
                <c:pt idx="0" formatCode="General">
                  <c:v>953.77800000000002</c:v>
                </c:pt>
                <c:pt idx="1">
                  <c:v>1047.52</c:v>
                </c:pt>
                <c:pt idx="2">
                  <c:v>1143.5</c:v>
                </c:pt>
                <c:pt idx="3">
                  <c:v>1285.1099999999999</c:v>
                </c:pt>
                <c:pt idx="4">
                  <c:v>1502.17</c:v>
                </c:pt>
                <c:pt idx="5">
                  <c:v>1752.46</c:v>
                </c:pt>
                <c:pt idx="6">
                  <c:v>2093.5500000000002</c:v>
                </c:pt>
                <c:pt idx="7">
                  <c:v>2681.14</c:v>
                </c:pt>
                <c:pt idx="8">
                  <c:v>3437.41</c:v>
                </c:pt>
                <c:pt idx="9">
                  <c:v>3800.27</c:v>
                </c:pt>
                <c:pt idx="10">
                  <c:v>4478.49</c:v>
                </c:pt>
                <c:pt idx="11">
                  <c:v>5523.46</c:v>
                </c:pt>
                <c:pt idx="12">
                  <c:v>6256.36</c:v>
                </c:pt>
                <c:pt idx="13">
                  <c:v>6994.24</c:v>
                </c:pt>
                <c:pt idx="14">
                  <c:v>7625.79</c:v>
                </c:pt>
                <c:pt idx="15">
                  <c:v>7989.72</c:v>
                </c:pt>
                <c:pt idx="16">
                  <c:v>8239.8899999998084</c:v>
                </c:pt>
                <c:pt idx="17">
                  <c:v>8833.2800000000007</c:v>
                </c:pt>
                <c:pt idx="18">
                  <c:v>9559.92</c:v>
                </c:pt>
                <c:pt idx="19">
                  <c:v>10416.280000000001</c:v>
                </c:pt>
                <c:pt idx="20">
                  <c:v>11456.74</c:v>
                </c:pt>
                <c:pt idx="21">
                  <c:v>12242.59</c:v>
                </c:pt>
              </c:numCache>
            </c:numRef>
          </c:val>
          <c:smooth val="0"/>
          <c:extLst>
            <c:ext xmlns:c16="http://schemas.microsoft.com/office/drawing/2014/chart" uri="{C3380CC4-5D6E-409C-BE32-E72D297353CC}">
              <c16:uniqueId val="{00000016-ED21-4B4E-B4A8-E9C9D780E222}"/>
            </c:ext>
          </c:extLst>
        </c:ser>
        <c:ser>
          <c:idx val="1"/>
          <c:order val="1"/>
          <c:tx>
            <c:strRef>
              <c:f>Sheet1!$C$1</c:f>
              <c:strCache>
                <c:ptCount val="1"/>
                <c:pt idx="0">
                  <c:v>Japan</c:v>
                </c:pt>
              </c:strCache>
            </c:strRef>
          </c:tx>
          <c:spPr>
            <a:ln w="28575" cap="rnd">
              <a:solidFill>
                <a:schemeClr val="accent5"/>
              </a:solidFill>
              <a:round/>
            </a:ln>
            <a:effectLst/>
          </c:spPr>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17-ED21-4B4E-B4A8-E9C9D780E222}"/>
                </c:ext>
              </c:extLst>
            </c:dLbl>
            <c:dLbl>
              <c:idx val="1"/>
              <c:delete val="1"/>
              <c:extLst>
                <c:ext xmlns:c15="http://schemas.microsoft.com/office/drawing/2012/chart" uri="{CE6537A1-D6FC-4f65-9D91-7224C49458BB}"/>
                <c:ext xmlns:c16="http://schemas.microsoft.com/office/drawing/2014/chart" uri="{C3380CC4-5D6E-409C-BE32-E72D297353CC}">
                  <c16:uniqueId val="{00000018-ED21-4B4E-B4A8-E9C9D780E222}"/>
                </c:ext>
              </c:extLst>
            </c:dLbl>
            <c:dLbl>
              <c:idx val="2"/>
              <c:delete val="1"/>
              <c:extLst>
                <c:ext xmlns:c15="http://schemas.microsoft.com/office/drawing/2012/chart" uri="{CE6537A1-D6FC-4f65-9D91-7224C49458BB}"/>
                <c:ext xmlns:c16="http://schemas.microsoft.com/office/drawing/2014/chart" uri="{C3380CC4-5D6E-409C-BE32-E72D297353CC}">
                  <c16:uniqueId val="{00000019-ED21-4B4E-B4A8-E9C9D780E222}"/>
                </c:ext>
              </c:extLst>
            </c:dLbl>
            <c:dLbl>
              <c:idx val="3"/>
              <c:delete val="1"/>
              <c:extLst>
                <c:ext xmlns:c15="http://schemas.microsoft.com/office/drawing/2012/chart" uri="{CE6537A1-D6FC-4f65-9D91-7224C49458BB}"/>
                <c:ext xmlns:c16="http://schemas.microsoft.com/office/drawing/2014/chart" uri="{C3380CC4-5D6E-409C-BE32-E72D297353CC}">
                  <c16:uniqueId val="{0000001A-ED21-4B4E-B4A8-E9C9D780E222}"/>
                </c:ext>
              </c:extLst>
            </c:dLbl>
            <c:dLbl>
              <c:idx val="4"/>
              <c:delete val="1"/>
              <c:extLst>
                <c:ext xmlns:c15="http://schemas.microsoft.com/office/drawing/2012/chart" uri="{CE6537A1-D6FC-4f65-9D91-7224C49458BB}"/>
                <c:ext xmlns:c16="http://schemas.microsoft.com/office/drawing/2014/chart" uri="{C3380CC4-5D6E-409C-BE32-E72D297353CC}">
                  <c16:uniqueId val="{0000001B-ED21-4B4E-B4A8-E9C9D780E222}"/>
                </c:ext>
              </c:extLst>
            </c:dLbl>
            <c:dLbl>
              <c:idx val="5"/>
              <c:delete val="1"/>
              <c:extLst>
                <c:ext xmlns:c15="http://schemas.microsoft.com/office/drawing/2012/chart" uri="{CE6537A1-D6FC-4f65-9D91-7224C49458BB}"/>
                <c:ext xmlns:c16="http://schemas.microsoft.com/office/drawing/2014/chart" uri="{C3380CC4-5D6E-409C-BE32-E72D297353CC}">
                  <c16:uniqueId val="{0000001C-ED21-4B4E-B4A8-E9C9D780E222}"/>
                </c:ext>
              </c:extLst>
            </c:dLbl>
            <c:dLbl>
              <c:idx val="6"/>
              <c:delete val="1"/>
              <c:extLst>
                <c:ext xmlns:c15="http://schemas.microsoft.com/office/drawing/2012/chart" uri="{CE6537A1-D6FC-4f65-9D91-7224C49458BB}"/>
                <c:ext xmlns:c16="http://schemas.microsoft.com/office/drawing/2014/chart" uri="{C3380CC4-5D6E-409C-BE32-E72D297353CC}">
                  <c16:uniqueId val="{0000001D-ED21-4B4E-B4A8-E9C9D780E222}"/>
                </c:ext>
              </c:extLst>
            </c:dLbl>
            <c:dLbl>
              <c:idx val="7"/>
              <c:delete val="1"/>
              <c:extLst>
                <c:ext xmlns:c15="http://schemas.microsoft.com/office/drawing/2012/chart" uri="{CE6537A1-D6FC-4f65-9D91-7224C49458BB}"/>
                <c:ext xmlns:c16="http://schemas.microsoft.com/office/drawing/2014/chart" uri="{C3380CC4-5D6E-409C-BE32-E72D297353CC}">
                  <c16:uniqueId val="{0000001E-ED21-4B4E-B4A8-E9C9D780E222}"/>
                </c:ext>
              </c:extLst>
            </c:dLbl>
            <c:dLbl>
              <c:idx val="8"/>
              <c:delete val="1"/>
              <c:extLst>
                <c:ext xmlns:c15="http://schemas.microsoft.com/office/drawing/2012/chart" uri="{CE6537A1-D6FC-4f65-9D91-7224C49458BB}"/>
                <c:ext xmlns:c16="http://schemas.microsoft.com/office/drawing/2014/chart" uri="{C3380CC4-5D6E-409C-BE32-E72D297353CC}">
                  <c16:uniqueId val="{0000001F-ED21-4B4E-B4A8-E9C9D780E222}"/>
                </c:ext>
              </c:extLst>
            </c:dLbl>
            <c:dLbl>
              <c:idx val="9"/>
              <c:delete val="1"/>
              <c:extLst>
                <c:ext xmlns:c15="http://schemas.microsoft.com/office/drawing/2012/chart" uri="{CE6537A1-D6FC-4f65-9D91-7224C49458BB}"/>
                <c:ext xmlns:c16="http://schemas.microsoft.com/office/drawing/2014/chart" uri="{C3380CC4-5D6E-409C-BE32-E72D297353CC}">
                  <c16:uniqueId val="{00000020-ED21-4B4E-B4A8-E9C9D780E222}"/>
                </c:ext>
              </c:extLst>
            </c:dLbl>
            <c:dLbl>
              <c:idx val="10"/>
              <c:delete val="1"/>
              <c:extLst>
                <c:ext xmlns:c15="http://schemas.microsoft.com/office/drawing/2012/chart" uri="{CE6537A1-D6FC-4f65-9D91-7224C49458BB}"/>
                <c:ext xmlns:c16="http://schemas.microsoft.com/office/drawing/2014/chart" uri="{C3380CC4-5D6E-409C-BE32-E72D297353CC}">
                  <c16:uniqueId val="{00000021-ED21-4B4E-B4A8-E9C9D780E222}"/>
                </c:ext>
              </c:extLst>
            </c:dLbl>
            <c:dLbl>
              <c:idx val="11"/>
              <c:delete val="1"/>
              <c:extLst>
                <c:ext xmlns:c15="http://schemas.microsoft.com/office/drawing/2012/chart" uri="{CE6537A1-D6FC-4f65-9D91-7224C49458BB}"/>
                <c:ext xmlns:c16="http://schemas.microsoft.com/office/drawing/2014/chart" uri="{C3380CC4-5D6E-409C-BE32-E72D297353CC}">
                  <c16:uniqueId val="{00000022-ED21-4B4E-B4A8-E9C9D780E222}"/>
                </c:ext>
              </c:extLst>
            </c:dLbl>
            <c:dLbl>
              <c:idx val="12"/>
              <c:delete val="1"/>
              <c:extLst>
                <c:ext xmlns:c15="http://schemas.microsoft.com/office/drawing/2012/chart" uri="{CE6537A1-D6FC-4f65-9D91-7224C49458BB}"/>
                <c:ext xmlns:c16="http://schemas.microsoft.com/office/drawing/2014/chart" uri="{C3380CC4-5D6E-409C-BE32-E72D297353CC}">
                  <c16:uniqueId val="{00000023-ED21-4B4E-B4A8-E9C9D780E222}"/>
                </c:ext>
              </c:extLst>
            </c:dLbl>
            <c:dLbl>
              <c:idx val="13"/>
              <c:delete val="1"/>
              <c:extLst>
                <c:ext xmlns:c15="http://schemas.microsoft.com/office/drawing/2012/chart" uri="{CE6537A1-D6FC-4f65-9D91-7224C49458BB}"/>
                <c:ext xmlns:c16="http://schemas.microsoft.com/office/drawing/2014/chart" uri="{C3380CC4-5D6E-409C-BE32-E72D297353CC}">
                  <c16:uniqueId val="{00000024-ED21-4B4E-B4A8-E9C9D780E222}"/>
                </c:ext>
              </c:extLst>
            </c:dLbl>
            <c:dLbl>
              <c:idx val="14"/>
              <c:delete val="1"/>
              <c:extLst>
                <c:ext xmlns:c15="http://schemas.microsoft.com/office/drawing/2012/chart" uri="{CE6537A1-D6FC-4f65-9D91-7224C49458BB}"/>
                <c:ext xmlns:c16="http://schemas.microsoft.com/office/drawing/2014/chart" uri="{C3380CC4-5D6E-409C-BE32-E72D297353CC}">
                  <c16:uniqueId val="{00000025-ED21-4B4E-B4A8-E9C9D780E222}"/>
                </c:ext>
              </c:extLst>
            </c:dLbl>
            <c:dLbl>
              <c:idx val="15"/>
              <c:delete val="1"/>
              <c:extLst>
                <c:ext xmlns:c15="http://schemas.microsoft.com/office/drawing/2012/chart" uri="{CE6537A1-D6FC-4f65-9D91-7224C49458BB}"/>
                <c:ext xmlns:c16="http://schemas.microsoft.com/office/drawing/2014/chart" uri="{C3380CC4-5D6E-409C-BE32-E72D297353CC}">
                  <c16:uniqueId val="{00000026-ED21-4B4E-B4A8-E9C9D780E222}"/>
                </c:ext>
              </c:extLst>
            </c:dLbl>
            <c:dLbl>
              <c:idx val="16"/>
              <c:layout>
                <c:manualLayout>
                  <c:x val="-7.4215441819772604E-2"/>
                  <c:y val="-3.587243143300480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27-ED21-4B4E-B4A8-E9C9D780E222}"/>
                </c:ext>
              </c:extLst>
            </c:dLbl>
            <c:dLbl>
              <c:idx val="17"/>
              <c:delete val="1"/>
              <c:extLst>
                <c:ext xmlns:c15="http://schemas.microsoft.com/office/drawing/2012/chart" uri="{CE6537A1-D6FC-4f65-9D91-7224C49458BB}"/>
                <c:ext xmlns:c16="http://schemas.microsoft.com/office/drawing/2014/chart" uri="{C3380CC4-5D6E-409C-BE32-E72D297353CC}">
                  <c16:uniqueId val="{00000028-ED21-4B4E-B4A8-E9C9D780E222}"/>
                </c:ext>
              </c:extLst>
            </c:dLbl>
            <c:dLbl>
              <c:idx val="18"/>
              <c:delete val="1"/>
              <c:extLst>
                <c:ext xmlns:c15="http://schemas.microsoft.com/office/drawing/2012/chart" uri="{CE6537A1-D6FC-4f65-9D91-7224C49458BB}"/>
                <c:ext xmlns:c16="http://schemas.microsoft.com/office/drawing/2014/chart" uri="{C3380CC4-5D6E-409C-BE32-E72D297353CC}">
                  <c16:uniqueId val="{00000029-ED21-4B4E-B4A8-E9C9D780E222}"/>
                </c:ext>
              </c:extLst>
            </c:dLbl>
            <c:dLbl>
              <c:idx val="19"/>
              <c:delete val="1"/>
              <c:extLst>
                <c:ext xmlns:c15="http://schemas.microsoft.com/office/drawing/2012/chart" uri="{CE6537A1-D6FC-4f65-9D91-7224C49458BB}"/>
                <c:ext xmlns:c16="http://schemas.microsoft.com/office/drawing/2014/chart" uri="{C3380CC4-5D6E-409C-BE32-E72D297353CC}">
                  <c16:uniqueId val="{0000002A-ED21-4B4E-B4A8-E9C9D780E222}"/>
                </c:ext>
              </c:extLst>
            </c:dLbl>
            <c:dLbl>
              <c:idx val="20"/>
              <c:delete val="1"/>
              <c:extLst>
                <c:ext xmlns:c15="http://schemas.microsoft.com/office/drawing/2012/chart" uri="{CE6537A1-D6FC-4f65-9D91-7224C49458BB}"/>
                <c:ext xmlns:c16="http://schemas.microsoft.com/office/drawing/2014/chart" uri="{C3380CC4-5D6E-409C-BE32-E72D297353CC}">
                  <c16:uniqueId val="{0000002B-ED21-4B4E-B4A8-E9C9D780E222}"/>
                </c:ext>
              </c:extLst>
            </c:dLbl>
            <c:dLbl>
              <c:idx val="21"/>
              <c:delete val="1"/>
              <c:extLst>
                <c:ext xmlns:c15="http://schemas.microsoft.com/office/drawing/2012/chart" uri="{CE6537A1-D6FC-4f65-9D91-7224C49458BB}"/>
                <c:ext xmlns:c16="http://schemas.microsoft.com/office/drawing/2014/chart" uri="{C3380CC4-5D6E-409C-BE32-E72D297353CC}">
                  <c16:uniqueId val="{0000002C-ED21-4B4E-B4A8-E9C9D780E222}"/>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ysClr val="windowText" lastClr="000000"/>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Sheet1!$A$2:$A$23</c:f>
              <c:numCache>
                <c:formatCode>General</c:formatCode>
                <c:ptCount val="22"/>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numCache>
            </c:numRef>
          </c:cat>
          <c:val>
            <c:numRef>
              <c:f>Sheet1!$C$2:$C$23</c:f>
              <c:numCache>
                <c:formatCode>#,##0.00</c:formatCode>
                <c:ptCount val="22"/>
                <c:pt idx="0">
                  <c:v>37301.410000000003</c:v>
                </c:pt>
                <c:pt idx="1">
                  <c:v>32729.95</c:v>
                </c:pt>
                <c:pt idx="2">
                  <c:v>31247.15</c:v>
                </c:pt>
                <c:pt idx="3">
                  <c:v>33726.03</c:v>
                </c:pt>
                <c:pt idx="4">
                  <c:v>36453.800000000003</c:v>
                </c:pt>
                <c:pt idx="5">
                  <c:v>35791.33</c:v>
                </c:pt>
                <c:pt idx="6">
                  <c:v>34105.46</c:v>
                </c:pt>
                <c:pt idx="7">
                  <c:v>34098.58</c:v>
                </c:pt>
                <c:pt idx="8">
                  <c:v>37975.54</c:v>
                </c:pt>
                <c:pt idx="9">
                  <c:v>39475.64</c:v>
                </c:pt>
                <c:pt idx="10">
                  <c:v>43095.33</c:v>
                </c:pt>
                <c:pt idx="11">
                  <c:v>46225.06</c:v>
                </c:pt>
                <c:pt idx="12">
                  <c:v>46704.56</c:v>
                </c:pt>
                <c:pt idx="13">
                  <c:v>38551.51</c:v>
                </c:pt>
                <c:pt idx="14">
                  <c:v>36156.19</c:v>
                </c:pt>
                <c:pt idx="15">
                  <c:v>32458.54</c:v>
                </c:pt>
                <c:pt idx="16">
                  <c:v>34870.93</c:v>
                </c:pt>
                <c:pt idx="17">
                  <c:v>35793.71</c:v>
                </c:pt>
                <c:pt idx="18">
                  <c:v>36317.74</c:v>
                </c:pt>
                <c:pt idx="19">
                  <c:v>37380.11</c:v>
                </c:pt>
                <c:pt idx="20">
                  <c:v>38542.080000000002</c:v>
                </c:pt>
                <c:pt idx="21">
                  <c:v>39505.61</c:v>
                </c:pt>
              </c:numCache>
            </c:numRef>
          </c:val>
          <c:smooth val="0"/>
          <c:extLst>
            <c:ext xmlns:c16="http://schemas.microsoft.com/office/drawing/2014/chart" uri="{C3380CC4-5D6E-409C-BE32-E72D297353CC}">
              <c16:uniqueId val="{0000002D-ED21-4B4E-B4A8-E9C9D780E222}"/>
            </c:ext>
          </c:extLst>
        </c:ser>
        <c:ser>
          <c:idx val="2"/>
          <c:order val="2"/>
          <c:tx>
            <c:strRef>
              <c:f>Sheet1!$D$1</c:f>
              <c:strCache>
                <c:ptCount val="1"/>
                <c:pt idx="0">
                  <c:v>Korea</c:v>
                </c:pt>
              </c:strCache>
            </c:strRef>
          </c:tx>
          <c:spPr>
            <a:ln w="28575" cap="rnd">
              <a:solidFill>
                <a:schemeClr val="accent4"/>
              </a:solidFill>
              <a:round/>
            </a:ln>
            <a:effectLst/>
          </c:spPr>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2E-ED21-4B4E-B4A8-E9C9D780E222}"/>
                </c:ext>
              </c:extLst>
            </c:dLbl>
            <c:dLbl>
              <c:idx val="1"/>
              <c:delete val="1"/>
              <c:extLst>
                <c:ext xmlns:c15="http://schemas.microsoft.com/office/drawing/2012/chart" uri="{CE6537A1-D6FC-4f65-9D91-7224C49458BB}"/>
                <c:ext xmlns:c16="http://schemas.microsoft.com/office/drawing/2014/chart" uri="{C3380CC4-5D6E-409C-BE32-E72D297353CC}">
                  <c16:uniqueId val="{0000002F-ED21-4B4E-B4A8-E9C9D780E222}"/>
                </c:ext>
              </c:extLst>
            </c:dLbl>
            <c:dLbl>
              <c:idx val="2"/>
              <c:delete val="1"/>
              <c:extLst>
                <c:ext xmlns:c15="http://schemas.microsoft.com/office/drawing/2012/chart" uri="{CE6537A1-D6FC-4f65-9D91-7224C49458BB}"/>
                <c:ext xmlns:c16="http://schemas.microsoft.com/office/drawing/2014/chart" uri="{C3380CC4-5D6E-409C-BE32-E72D297353CC}">
                  <c16:uniqueId val="{00000030-ED21-4B4E-B4A8-E9C9D780E222}"/>
                </c:ext>
              </c:extLst>
            </c:dLbl>
            <c:dLbl>
              <c:idx val="3"/>
              <c:delete val="1"/>
              <c:extLst>
                <c:ext xmlns:c15="http://schemas.microsoft.com/office/drawing/2012/chart" uri="{CE6537A1-D6FC-4f65-9D91-7224C49458BB}"/>
                <c:ext xmlns:c16="http://schemas.microsoft.com/office/drawing/2014/chart" uri="{C3380CC4-5D6E-409C-BE32-E72D297353CC}">
                  <c16:uniqueId val="{00000031-ED21-4B4E-B4A8-E9C9D780E222}"/>
                </c:ext>
              </c:extLst>
            </c:dLbl>
            <c:dLbl>
              <c:idx val="4"/>
              <c:delete val="1"/>
              <c:extLst>
                <c:ext xmlns:c15="http://schemas.microsoft.com/office/drawing/2012/chart" uri="{CE6537A1-D6FC-4f65-9D91-7224C49458BB}"/>
                <c:ext xmlns:c16="http://schemas.microsoft.com/office/drawing/2014/chart" uri="{C3380CC4-5D6E-409C-BE32-E72D297353CC}">
                  <c16:uniqueId val="{00000032-ED21-4B4E-B4A8-E9C9D780E222}"/>
                </c:ext>
              </c:extLst>
            </c:dLbl>
            <c:dLbl>
              <c:idx val="5"/>
              <c:delete val="1"/>
              <c:extLst>
                <c:ext xmlns:c15="http://schemas.microsoft.com/office/drawing/2012/chart" uri="{CE6537A1-D6FC-4f65-9D91-7224C49458BB}"/>
                <c:ext xmlns:c16="http://schemas.microsoft.com/office/drawing/2014/chart" uri="{C3380CC4-5D6E-409C-BE32-E72D297353CC}">
                  <c16:uniqueId val="{00000033-ED21-4B4E-B4A8-E9C9D780E222}"/>
                </c:ext>
              </c:extLst>
            </c:dLbl>
            <c:dLbl>
              <c:idx val="6"/>
              <c:delete val="1"/>
              <c:extLst>
                <c:ext xmlns:c15="http://schemas.microsoft.com/office/drawing/2012/chart" uri="{CE6537A1-D6FC-4f65-9D91-7224C49458BB}"/>
                <c:ext xmlns:c16="http://schemas.microsoft.com/office/drawing/2014/chart" uri="{C3380CC4-5D6E-409C-BE32-E72D297353CC}">
                  <c16:uniqueId val="{00000034-ED21-4B4E-B4A8-E9C9D780E222}"/>
                </c:ext>
              </c:extLst>
            </c:dLbl>
            <c:dLbl>
              <c:idx val="7"/>
              <c:delete val="1"/>
              <c:extLst>
                <c:ext xmlns:c15="http://schemas.microsoft.com/office/drawing/2012/chart" uri="{CE6537A1-D6FC-4f65-9D91-7224C49458BB}"/>
                <c:ext xmlns:c16="http://schemas.microsoft.com/office/drawing/2014/chart" uri="{C3380CC4-5D6E-409C-BE32-E72D297353CC}">
                  <c16:uniqueId val="{00000035-ED21-4B4E-B4A8-E9C9D780E222}"/>
                </c:ext>
              </c:extLst>
            </c:dLbl>
            <c:dLbl>
              <c:idx val="8"/>
              <c:delete val="1"/>
              <c:extLst>
                <c:ext xmlns:c15="http://schemas.microsoft.com/office/drawing/2012/chart" uri="{CE6537A1-D6FC-4f65-9D91-7224C49458BB}"/>
                <c:ext xmlns:c16="http://schemas.microsoft.com/office/drawing/2014/chart" uri="{C3380CC4-5D6E-409C-BE32-E72D297353CC}">
                  <c16:uniqueId val="{00000036-ED21-4B4E-B4A8-E9C9D780E222}"/>
                </c:ext>
              </c:extLst>
            </c:dLbl>
            <c:dLbl>
              <c:idx val="9"/>
              <c:delete val="1"/>
              <c:extLst>
                <c:ext xmlns:c15="http://schemas.microsoft.com/office/drawing/2012/chart" uri="{CE6537A1-D6FC-4f65-9D91-7224C49458BB}"/>
                <c:ext xmlns:c16="http://schemas.microsoft.com/office/drawing/2014/chart" uri="{C3380CC4-5D6E-409C-BE32-E72D297353CC}">
                  <c16:uniqueId val="{00000037-ED21-4B4E-B4A8-E9C9D780E222}"/>
                </c:ext>
              </c:extLst>
            </c:dLbl>
            <c:dLbl>
              <c:idx val="10"/>
              <c:delete val="1"/>
              <c:extLst>
                <c:ext xmlns:c15="http://schemas.microsoft.com/office/drawing/2012/chart" uri="{CE6537A1-D6FC-4f65-9D91-7224C49458BB}"/>
                <c:ext xmlns:c16="http://schemas.microsoft.com/office/drawing/2014/chart" uri="{C3380CC4-5D6E-409C-BE32-E72D297353CC}">
                  <c16:uniqueId val="{00000038-ED21-4B4E-B4A8-E9C9D780E222}"/>
                </c:ext>
              </c:extLst>
            </c:dLbl>
            <c:dLbl>
              <c:idx val="11"/>
              <c:delete val="1"/>
              <c:extLst>
                <c:ext xmlns:c15="http://schemas.microsoft.com/office/drawing/2012/chart" uri="{CE6537A1-D6FC-4f65-9D91-7224C49458BB}"/>
                <c:ext xmlns:c16="http://schemas.microsoft.com/office/drawing/2014/chart" uri="{C3380CC4-5D6E-409C-BE32-E72D297353CC}">
                  <c16:uniqueId val="{00000039-ED21-4B4E-B4A8-E9C9D780E222}"/>
                </c:ext>
              </c:extLst>
            </c:dLbl>
            <c:dLbl>
              <c:idx val="12"/>
              <c:delete val="1"/>
              <c:extLst>
                <c:ext xmlns:c15="http://schemas.microsoft.com/office/drawing/2012/chart" uri="{CE6537A1-D6FC-4f65-9D91-7224C49458BB}"/>
                <c:ext xmlns:c16="http://schemas.microsoft.com/office/drawing/2014/chart" uri="{C3380CC4-5D6E-409C-BE32-E72D297353CC}">
                  <c16:uniqueId val="{0000003A-ED21-4B4E-B4A8-E9C9D780E222}"/>
                </c:ext>
              </c:extLst>
            </c:dLbl>
            <c:dLbl>
              <c:idx val="13"/>
              <c:delete val="1"/>
              <c:extLst>
                <c:ext xmlns:c15="http://schemas.microsoft.com/office/drawing/2012/chart" uri="{CE6537A1-D6FC-4f65-9D91-7224C49458BB}"/>
                <c:ext xmlns:c16="http://schemas.microsoft.com/office/drawing/2014/chart" uri="{C3380CC4-5D6E-409C-BE32-E72D297353CC}">
                  <c16:uniqueId val="{0000003B-ED21-4B4E-B4A8-E9C9D780E222}"/>
                </c:ext>
              </c:extLst>
            </c:dLbl>
            <c:dLbl>
              <c:idx val="14"/>
              <c:delete val="1"/>
              <c:extLst>
                <c:ext xmlns:c15="http://schemas.microsoft.com/office/drawing/2012/chart" uri="{CE6537A1-D6FC-4f65-9D91-7224C49458BB}"/>
                <c:ext xmlns:c16="http://schemas.microsoft.com/office/drawing/2014/chart" uri="{C3380CC4-5D6E-409C-BE32-E72D297353CC}">
                  <c16:uniqueId val="{0000003C-ED21-4B4E-B4A8-E9C9D780E222}"/>
                </c:ext>
              </c:extLst>
            </c:dLbl>
            <c:dLbl>
              <c:idx val="15"/>
              <c:delete val="1"/>
              <c:extLst>
                <c:ext xmlns:c15="http://schemas.microsoft.com/office/drawing/2012/chart" uri="{CE6537A1-D6FC-4f65-9D91-7224C49458BB}"/>
                <c:ext xmlns:c16="http://schemas.microsoft.com/office/drawing/2014/chart" uri="{C3380CC4-5D6E-409C-BE32-E72D297353CC}">
                  <c16:uniqueId val="{0000003D-ED21-4B4E-B4A8-E9C9D780E222}"/>
                </c:ext>
              </c:extLst>
            </c:dLbl>
            <c:dLbl>
              <c:idx val="16"/>
              <c:layout>
                <c:manualLayout>
                  <c:x val="-7.4215441819772604E-2"/>
                  <c:y val="-4.1189812066183398E-2"/>
                </c:manualLayout>
              </c:layout>
              <c:tx>
                <c:rich>
                  <a:bodyPr/>
                  <a:lstStyle/>
                  <a:p>
                    <a:fld id="{C0A9AA87-9AF0-4EAD-A1BD-A9D6DB4A6E5A}" type="VALUE">
                      <a:rPr lang="hr-HR" b="1">
                        <a:solidFill>
                          <a:sysClr val="windowText" lastClr="000000"/>
                        </a:solidFill>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3E-ED21-4B4E-B4A8-E9C9D780E222}"/>
                </c:ext>
              </c:extLst>
            </c:dLbl>
            <c:dLbl>
              <c:idx val="17"/>
              <c:delete val="1"/>
              <c:extLst>
                <c:ext xmlns:c15="http://schemas.microsoft.com/office/drawing/2012/chart" uri="{CE6537A1-D6FC-4f65-9D91-7224C49458BB}"/>
                <c:ext xmlns:c16="http://schemas.microsoft.com/office/drawing/2014/chart" uri="{C3380CC4-5D6E-409C-BE32-E72D297353CC}">
                  <c16:uniqueId val="{0000003F-ED21-4B4E-B4A8-E9C9D780E222}"/>
                </c:ext>
              </c:extLst>
            </c:dLbl>
            <c:dLbl>
              <c:idx val="18"/>
              <c:delete val="1"/>
              <c:extLst>
                <c:ext xmlns:c15="http://schemas.microsoft.com/office/drawing/2012/chart" uri="{CE6537A1-D6FC-4f65-9D91-7224C49458BB}"/>
                <c:ext xmlns:c16="http://schemas.microsoft.com/office/drawing/2014/chart" uri="{C3380CC4-5D6E-409C-BE32-E72D297353CC}">
                  <c16:uniqueId val="{00000040-ED21-4B4E-B4A8-E9C9D780E222}"/>
                </c:ext>
              </c:extLst>
            </c:dLbl>
            <c:dLbl>
              <c:idx val="19"/>
              <c:delete val="1"/>
              <c:extLst>
                <c:ext xmlns:c15="http://schemas.microsoft.com/office/drawing/2012/chart" uri="{CE6537A1-D6FC-4f65-9D91-7224C49458BB}"/>
                <c:ext xmlns:c16="http://schemas.microsoft.com/office/drawing/2014/chart" uri="{C3380CC4-5D6E-409C-BE32-E72D297353CC}">
                  <c16:uniqueId val="{00000041-ED21-4B4E-B4A8-E9C9D780E222}"/>
                </c:ext>
              </c:extLst>
            </c:dLbl>
            <c:dLbl>
              <c:idx val="20"/>
              <c:delete val="1"/>
              <c:extLst>
                <c:ext xmlns:c15="http://schemas.microsoft.com/office/drawing/2012/chart" uri="{CE6537A1-D6FC-4f65-9D91-7224C49458BB}"/>
                <c:ext xmlns:c16="http://schemas.microsoft.com/office/drawing/2014/chart" uri="{C3380CC4-5D6E-409C-BE32-E72D297353CC}">
                  <c16:uniqueId val="{00000042-ED21-4B4E-B4A8-E9C9D780E222}"/>
                </c:ext>
              </c:extLst>
            </c:dLbl>
            <c:dLbl>
              <c:idx val="21"/>
              <c:delete val="1"/>
              <c:extLst>
                <c:ext xmlns:c15="http://schemas.microsoft.com/office/drawing/2012/chart" uri="{CE6537A1-D6FC-4f65-9D91-7224C49458BB}"/>
                <c:ext xmlns:c16="http://schemas.microsoft.com/office/drawing/2014/chart" uri="{C3380CC4-5D6E-409C-BE32-E72D297353CC}">
                  <c16:uniqueId val="{00000043-ED21-4B4E-B4A8-E9C9D780E222}"/>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Sheet1!$A$2:$A$23</c:f>
              <c:numCache>
                <c:formatCode>General</c:formatCode>
                <c:ptCount val="22"/>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numCache>
            </c:numRef>
          </c:cat>
          <c:val>
            <c:numRef>
              <c:f>Sheet1!$D$2:$D$23</c:f>
              <c:numCache>
                <c:formatCode>#,##0.00</c:formatCode>
                <c:ptCount val="22"/>
                <c:pt idx="0">
                  <c:v>11946.77</c:v>
                </c:pt>
                <c:pt idx="1">
                  <c:v>11258.81</c:v>
                </c:pt>
                <c:pt idx="2">
                  <c:v>12788.52</c:v>
                </c:pt>
                <c:pt idx="3">
                  <c:v>14220.45</c:v>
                </c:pt>
                <c:pt idx="4">
                  <c:v>15922.18</c:v>
                </c:pt>
                <c:pt idx="5">
                  <c:v>18657.52</c:v>
                </c:pt>
                <c:pt idx="6">
                  <c:v>20922.13</c:v>
                </c:pt>
                <c:pt idx="7">
                  <c:v>23101.51</c:v>
                </c:pt>
                <c:pt idx="8">
                  <c:v>20474.89</c:v>
                </c:pt>
                <c:pt idx="9">
                  <c:v>18338.71</c:v>
                </c:pt>
                <c:pt idx="10">
                  <c:v>22151.21</c:v>
                </c:pt>
                <c:pt idx="11">
                  <c:v>24155.83</c:v>
                </c:pt>
                <c:pt idx="12">
                  <c:v>24453.97</c:v>
                </c:pt>
                <c:pt idx="13">
                  <c:v>25997.88</c:v>
                </c:pt>
                <c:pt idx="14">
                  <c:v>27970.49</c:v>
                </c:pt>
                <c:pt idx="15">
                  <c:v>27195.1</c:v>
                </c:pt>
                <c:pt idx="16">
                  <c:v>25989.88</c:v>
                </c:pt>
                <c:pt idx="17">
                  <c:v>27023.24</c:v>
                </c:pt>
                <c:pt idx="18">
                  <c:v>27999.24</c:v>
                </c:pt>
                <c:pt idx="19">
                  <c:v>29125.99</c:v>
                </c:pt>
                <c:pt idx="20">
                  <c:v>30462.14</c:v>
                </c:pt>
                <c:pt idx="21">
                  <c:v>31393.4</c:v>
                </c:pt>
              </c:numCache>
            </c:numRef>
          </c:val>
          <c:smooth val="0"/>
          <c:extLst>
            <c:ext xmlns:c16="http://schemas.microsoft.com/office/drawing/2014/chart" uri="{C3380CC4-5D6E-409C-BE32-E72D297353CC}">
              <c16:uniqueId val="{00000044-ED21-4B4E-B4A8-E9C9D780E222}"/>
            </c:ext>
          </c:extLst>
        </c:ser>
        <c:ser>
          <c:idx val="3"/>
          <c:order val="3"/>
          <c:tx>
            <c:strRef>
              <c:f>Sheet1!$E$1</c:f>
              <c:strCache>
                <c:ptCount val="1"/>
                <c:pt idx="0">
                  <c:v>Russia</c:v>
                </c:pt>
              </c:strCache>
            </c:strRef>
          </c:tx>
          <c:spPr>
            <a:ln w="28575" cap="rnd">
              <a:solidFill>
                <a:schemeClr val="accent6">
                  <a:lumMod val="60000"/>
                </a:schemeClr>
              </a:solidFill>
              <a:round/>
            </a:ln>
            <a:effectLst/>
          </c:spPr>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45-ED21-4B4E-B4A8-E9C9D780E222}"/>
                </c:ext>
              </c:extLst>
            </c:dLbl>
            <c:dLbl>
              <c:idx val="1"/>
              <c:delete val="1"/>
              <c:extLst>
                <c:ext xmlns:c15="http://schemas.microsoft.com/office/drawing/2012/chart" uri="{CE6537A1-D6FC-4f65-9D91-7224C49458BB}"/>
                <c:ext xmlns:c16="http://schemas.microsoft.com/office/drawing/2014/chart" uri="{C3380CC4-5D6E-409C-BE32-E72D297353CC}">
                  <c16:uniqueId val="{00000046-ED21-4B4E-B4A8-E9C9D780E222}"/>
                </c:ext>
              </c:extLst>
            </c:dLbl>
            <c:dLbl>
              <c:idx val="2"/>
              <c:delete val="1"/>
              <c:extLst>
                <c:ext xmlns:c15="http://schemas.microsoft.com/office/drawing/2012/chart" uri="{CE6537A1-D6FC-4f65-9D91-7224C49458BB}"/>
                <c:ext xmlns:c16="http://schemas.microsoft.com/office/drawing/2014/chart" uri="{C3380CC4-5D6E-409C-BE32-E72D297353CC}">
                  <c16:uniqueId val="{00000047-ED21-4B4E-B4A8-E9C9D780E222}"/>
                </c:ext>
              </c:extLst>
            </c:dLbl>
            <c:dLbl>
              <c:idx val="3"/>
              <c:delete val="1"/>
              <c:extLst>
                <c:ext xmlns:c15="http://schemas.microsoft.com/office/drawing/2012/chart" uri="{CE6537A1-D6FC-4f65-9D91-7224C49458BB}"/>
                <c:ext xmlns:c16="http://schemas.microsoft.com/office/drawing/2014/chart" uri="{C3380CC4-5D6E-409C-BE32-E72D297353CC}">
                  <c16:uniqueId val="{00000048-ED21-4B4E-B4A8-E9C9D780E222}"/>
                </c:ext>
              </c:extLst>
            </c:dLbl>
            <c:dLbl>
              <c:idx val="4"/>
              <c:delete val="1"/>
              <c:extLst>
                <c:ext xmlns:c15="http://schemas.microsoft.com/office/drawing/2012/chart" uri="{CE6537A1-D6FC-4f65-9D91-7224C49458BB}"/>
                <c:ext xmlns:c16="http://schemas.microsoft.com/office/drawing/2014/chart" uri="{C3380CC4-5D6E-409C-BE32-E72D297353CC}">
                  <c16:uniqueId val="{00000049-ED21-4B4E-B4A8-E9C9D780E222}"/>
                </c:ext>
              </c:extLst>
            </c:dLbl>
            <c:dLbl>
              <c:idx val="5"/>
              <c:delete val="1"/>
              <c:extLst>
                <c:ext xmlns:c15="http://schemas.microsoft.com/office/drawing/2012/chart" uri="{CE6537A1-D6FC-4f65-9D91-7224C49458BB}"/>
                <c:ext xmlns:c16="http://schemas.microsoft.com/office/drawing/2014/chart" uri="{C3380CC4-5D6E-409C-BE32-E72D297353CC}">
                  <c16:uniqueId val="{0000004A-ED21-4B4E-B4A8-E9C9D780E222}"/>
                </c:ext>
              </c:extLst>
            </c:dLbl>
            <c:dLbl>
              <c:idx val="6"/>
              <c:delete val="1"/>
              <c:extLst>
                <c:ext xmlns:c15="http://schemas.microsoft.com/office/drawing/2012/chart" uri="{CE6537A1-D6FC-4f65-9D91-7224C49458BB}"/>
                <c:ext xmlns:c16="http://schemas.microsoft.com/office/drawing/2014/chart" uri="{C3380CC4-5D6E-409C-BE32-E72D297353CC}">
                  <c16:uniqueId val="{0000004B-ED21-4B4E-B4A8-E9C9D780E222}"/>
                </c:ext>
              </c:extLst>
            </c:dLbl>
            <c:dLbl>
              <c:idx val="7"/>
              <c:delete val="1"/>
              <c:extLst>
                <c:ext xmlns:c15="http://schemas.microsoft.com/office/drawing/2012/chart" uri="{CE6537A1-D6FC-4f65-9D91-7224C49458BB}"/>
                <c:ext xmlns:c16="http://schemas.microsoft.com/office/drawing/2014/chart" uri="{C3380CC4-5D6E-409C-BE32-E72D297353CC}">
                  <c16:uniqueId val="{0000004C-ED21-4B4E-B4A8-E9C9D780E222}"/>
                </c:ext>
              </c:extLst>
            </c:dLbl>
            <c:dLbl>
              <c:idx val="8"/>
              <c:delete val="1"/>
              <c:extLst>
                <c:ext xmlns:c15="http://schemas.microsoft.com/office/drawing/2012/chart" uri="{CE6537A1-D6FC-4f65-9D91-7224C49458BB}"/>
                <c:ext xmlns:c16="http://schemas.microsoft.com/office/drawing/2014/chart" uri="{C3380CC4-5D6E-409C-BE32-E72D297353CC}">
                  <c16:uniqueId val="{0000004D-ED21-4B4E-B4A8-E9C9D780E222}"/>
                </c:ext>
              </c:extLst>
            </c:dLbl>
            <c:dLbl>
              <c:idx val="9"/>
              <c:delete val="1"/>
              <c:extLst>
                <c:ext xmlns:c15="http://schemas.microsoft.com/office/drawing/2012/chart" uri="{CE6537A1-D6FC-4f65-9D91-7224C49458BB}"/>
                <c:ext xmlns:c16="http://schemas.microsoft.com/office/drawing/2014/chart" uri="{C3380CC4-5D6E-409C-BE32-E72D297353CC}">
                  <c16:uniqueId val="{0000004E-ED21-4B4E-B4A8-E9C9D780E222}"/>
                </c:ext>
              </c:extLst>
            </c:dLbl>
            <c:dLbl>
              <c:idx val="10"/>
              <c:delete val="1"/>
              <c:extLst>
                <c:ext xmlns:c15="http://schemas.microsoft.com/office/drawing/2012/chart" uri="{CE6537A1-D6FC-4f65-9D91-7224C49458BB}"/>
                <c:ext xmlns:c16="http://schemas.microsoft.com/office/drawing/2014/chart" uri="{C3380CC4-5D6E-409C-BE32-E72D297353CC}">
                  <c16:uniqueId val="{0000004F-ED21-4B4E-B4A8-E9C9D780E222}"/>
                </c:ext>
              </c:extLst>
            </c:dLbl>
            <c:dLbl>
              <c:idx val="11"/>
              <c:delete val="1"/>
              <c:extLst>
                <c:ext xmlns:c15="http://schemas.microsoft.com/office/drawing/2012/chart" uri="{CE6537A1-D6FC-4f65-9D91-7224C49458BB}"/>
                <c:ext xmlns:c16="http://schemas.microsoft.com/office/drawing/2014/chart" uri="{C3380CC4-5D6E-409C-BE32-E72D297353CC}">
                  <c16:uniqueId val="{00000050-ED21-4B4E-B4A8-E9C9D780E222}"/>
                </c:ext>
              </c:extLst>
            </c:dLbl>
            <c:dLbl>
              <c:idx val="12"/>
              <c:delete val="1"/>
              <c:extLst>
                <c:ext xmlns:c15="http://schemas.microsoft.com/office/drawing/2012/chart" uri="{CE6537A1-D6FC-4f65-9D91-7224C49458BB}"/>
                <c:ext xmlns:c16="http://schemas.microsoft.com/office/drawing/2014/chart" uri="{C3380CC4-5D6E-409C-BE32-E72D297353CC}">
                  <c16:uniqueId val="{00000051-ED21-4B4E-B4A8-E9C9D780E222}"/>
                </c:ext>
              </c:extLst>
            </c:dLbl>
            <c:dLbl>
              <c:idx val="13"/>
              <c:delete val="1"/>
              <c:extLst>
                <c:ext xmlns:c15="http://schemas.microsoft.com/office/drawing/2012/chart" uri="{CE6537A1-D6FC-4f65-9D91-7224C49458BB}"/>
                <c:ext xmlns:c16="http://schemas.microsoft.com/office/drawing/2014/chart" uri="{C3380CC4-5D6E-409C-BE32-E72D297353CC}">
                  <c16:uniqueId val="{00000052-ED21-4B4E-B4A8-E9C9D780E222}"/>
                </c:ext>
              </c:extLst>
            </c:dLbl>
            <c:dLbl>
              <c:idx val="14"/>
              <c:delete val="1"/>
              <c:extLst>
                <c:ext xmlns:c15="http://schemas.microsoft.com/office/drawing/2012/chart" uri="{CE6537A1-D6FC-4f65-9D91-7224C49458BB}"/>
                <c:ext xmlns:c16="http://schemas.microsoft.com/office/drawing/2014/chart" uri="{C3380CC4-5D6E-409C-BE32-E72D297353CC}">
                  <c16:uniqueId val="{00000053-ED21-4B4E-B4A8-E9C9D780E222}"/>
                </c:ext>
              </c:extLst>
            </c:dLbl>
            <c:dLbl>
              <c:idx val="15"/>
              <c:delete val="1"/>
              <c:extLst>
                <c:ext xmlns:c15="http://schemas.microsoft.com/office/drawing/2012/chart" uri="{CE6537A1-D6FC-4f65-9D91-7224C49458BB}"/>
                <c:ext xmlns:c16="http://schemas.microsoft.com/office/drawing/2014/chart" uri="{C3380CC4-5D6E-409C-BE32-E72D297353CC}">
                  <c16:uniqueId val="{00000054-ED21-4B4E-B4A8-E9C9D780E222}"/>
                </c:ext>
              </c:extLst>
            </c:dLbl>
            <c:dLbl>
              <c:idx val="16"/>
              <c:layout>
                <c:manualLayout>
                  <c:x val="-6.2326552930883697E-2"/>
                  <c:y val="4.122958774808500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55-ED21-4B4E-B4A8-E9C9D780E222}"/>
                </c:ext>
              </c:extLst>
            </c:dLbl>
            <c:dLbl>
              <c:idx val="17"/>
              <c:delete val="1"/>
              <c:extLst>
                <c:ext xmlns:c15="http://schemas.microsoft.com/office/drawing/2012/chart" uri="{CE6537A1-D6FC-4f65-9D91-7224C49458BB}"/>
                <c:ext xmlns:c16="http://schemas.microsoft.com/office/drawing/2014/chart" uri="{C3380CC4-5D6E-409C-BE32-E72D297353CC}">
                  <c16:uniqueId val="{00000056-ED21-4B4E-B4A8-E9C9D780E222}"/>
                </c:ext>
              </c:extLst>
            </c:dLbl>
            <c:dLbl>
              <c:idx val="18"/>
              <c:delete val="1"/>
              <c:extLst>
                <c:ext xmlns:c15="http://schemas.microsoft.com/office/drawing/2012/chart" uri="{CE6537A1-D6FC-4f65-9D91-7224C49458BB}"/>
                <c:ext xmlns:c16="http://schemas.microsoft.com/office/drawing/2014/chart" uri="{C3380CC4-5D6E-409C-BE32-E72D297353CC}">
                  <c16:uniqueId val="{00000057-ED21-4B4E-B4A8-E9C9D780E222}"/>
                </c:ext>
              </c:extLst>
            </c:dLbl>
            <c:dLbl>
              <c:idx val="19"/>
              <c:delete val="1"/>
              <c:extLst>
                <c:ext xmlns:c15="http://schemas.microsoft.com/office/drawing/2012/chart" uri="{CE6537A1-D6FC-4f65-9D91-7224C49458BB}"/>
                <c:ext xmlns:c16="http://schemas.microsoft.com/office/drawing/2014/chart" uri="{C3380CC4-5D6E-409C-BE32-E72D297353CC}">
                  <c16:uniqueId val="{00000058-ED21-4B4E-B4A8-E9C9D780E222}"/>
                </c:ext>
              </c:extLst>
            </c:dLbl>
            <c:dLbl>
              <c:idx val="20"/>
              <c:delete val="1"/>
              <c:extLst>
                <c:ext xmlns:c15="http://schemas.microsoft.com/office/drawing/2012/chart" uri="{CE6537A1-D6FC-4f65-9D91-7224C49458BB}"/>
                <c:ext xmlns:c16="http://schemas.microsoft.com/office/drawing/2014/chart" uri="{C3380CC4-5D6E-409C-BE32-E72D297353CC}">
                  <c16:uniqueId val="{00000059-ED21-4B4E-B4A8-E9C9D780E222}"/>
                </c:ext>
              </c:extLst>
            </c:dLbl>
            <c:dLbl>
              <c:idx val="21"/>
              <c:delete val="1"/>
              <c:extLst>
                <c:ext xmlns:c15="http://schemas.microsoft.com/office/drawing/2012/chart" uri="{CE6537A1-D6FC-4f65-9D91-7224C49458BB}"/>
                <c:ext xmlns:c16="http://schemas.microsoft.com/office/drawing/2014/chart" uri="{C3380CC4-5D6E-409C-BE32-E72D297353CC}">
                  <c16:uniqueId val="{0000005A-ED21-4B4E-B4A8-E9C9D780E222}"/>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ysClr val="windowText" lastClr="000000"/>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Sheet1!$A$2:$A$23</c:f>
              <c:numCache>
                <c:formatCode>General</c:formatCode>
                <c:ptCount val="22"/>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numCache>
            </c:numRef>
          </c:cat>
          <c:val>
            <c:numRef>
              <c:f>Sheet1!$E$2:$E$23</c:f>
              <c:numCache>
                <c:formatCode>#,##0.00</c:formatCode>
                <c:ptCount val="22"/>
                <c:pt idx="0">
                  <c:v>1893.46</c:v>
                </c:pt>
                <c:pt idx="1">
                  <c:v>2252.21</c:v>
                </c:pt>
                <c:pt idx="2">
                  <c:v>2538.84</c:v>
                </c:pt>
                <c:pt idx="3">
                  <c:v>3180.7</c:v>
                </c:pt>
                <c:pt idx="4">
                  <c:v>4374.1499999999996</c:v>
                </c:pt>
                <c:pt idx="5">
                  <c:v>5688.54</c:v>
                </c:pt>
                <c:pt idx="6">
                  <c:v>7394.42</c:v>
                </c:pt>
                <c:pt idx="7">
                  <c:v>9708.2900000000009</c:v>
                </c:pt>
                <c:pt idx="8">
                  <c:v>12414.58</c:v>
                </c:pt>
                <c:pt idx="9">
                  <c:v>9132.7000000000007</c:v>
                </c:pt>
                <c:pt idx="10">
                  <c:v>11382.58</c:v>
                </c:pt>
                <c:pt idx="11">
                  <c:v>14208.17</c:v>
                </c:pt>
                <c:pt idx="12">
                  <c:v>15155.2</c:v>
                </c:pt>
                <c:pt idx="13" formatCode="#,##0">
                  <c:v>15531.02</c:v>
                </c:pt>
                <c:pt idx="14">
                  <c:v>13872.99</c:v>
                </c:pt>
                <c:pt idx="15">
                  <c:v>9054.91</c:v>
                </c:pt>
                <c:pt idx="16">
                  <c:v>7742.58</c:v>
                </c:pt>
                <c:pt idx="17">
                  <c:v>8664.0599999998285</c:v>
                </c:pt>
                <c:pt idx="18">
                  <c:v>9264.27</c:v>
                </c:pt>
                <c:pt idx="19">
                  <c:v>9891.5300000000007</c:v>
                </c:pt>
                <c:pt idx="20">
                  <c:v>10462.14</c:v>
                </c:pt>
                <c:pt idx="21">
                  <c:v>10990.79</c:v>
                </c:pt>
              </c:numCache>
            </c:numRef>
          </c:val>
          <c:smooth val="0"/>
          <c:extLst>
            <c:ext xmlns:c16="http://schemas.microsoft.com/office/drawing/2014/chart" uri="{C3380CC4-5D6E-409C-BE32-E72D297353CC}">
              <c16:uniqueId val="{0000005B-ED21-4B4E-B4A8-E9C9D780E222}"/>
            </c:ext>
          </c:extLst>
        </c:ser>
        <c:ser>
          <c:idx val="4"/>
          <c:order val="4"/>
          <c:tx>
            <c:strRef>
              <c:f>Sheet1!$F$1</c:f>
              <c:strCache>
                <c:ptCount val="1"/>
                <c:pt idx="0">
                  <c:v>USA</c:v>
                </c:pt>
              </c:strCache>
            </c:strRef>
          </c:tx>
          <c:spPr>
            <a:ln w="69850" cap="rnd">
              <a:solidFill>
                <a:schemeClr val="accent5">
                  <a:lumMod val="60000"/>
                </a:schemeClr>
              </a:solidFill>
              <a:round/>
            </a:ln>
            <a:effectLst/>
          </c:spPr>
          <c:marker>
            <c:symbol val="none"/>
          </c:marker>
          <c:dPt>
            <c:idx val="16"/>
            <c:marker>
              <c:symbol val="none"/>
            </c:marker>
            <c:bubble3D val="0"/>
            <c:extLst>
              <c:ext xmlns:c16="http://schemas.microsoft.com/office/drawing/2014/chart" uri="{C3380CC4-5D6E-409C-BE32-E72D297353CC}">
                <c16:uniqueId val="{0000005C-ED21-4B4E-B4A8-E9C9D780E222}"/>
              </c:ext>
            </c:extLst>
          </c:dPt>
          <c:dLbls>
            <c:dLbl>
              <c:idx val="0"/>
              <c:delete val="1"/>
              <c:extLst>
                <c:ext xmlns:c15="http://schemas.microsoft.com/office/drawing/2012/chart" uri="{CE6537A1-D6FC-4f65-9D91-7224C49458BB}"/>
                <c:ext xmlns:c16="http://schemas.microsoft.com/office/drawing/2014/chart" uri="{C3380CC4-5D6E-409C-BE32-E72D297353CC}">
                  <c16:uniqueId val="{0000005D-ED21-4B4E-B4A8-E9C9D780E222}"/>
                </c:ext>
              </c:extLst>
            </c:dLbl>
            <c:dLbl>
              <c:idx val="1"/>
              <c:delete val="1"/>
              <c:extLst>
                <c:ext xmlns:c15="http://schemas.microsoft.com/office/drawing/2012/chart" uri="{CE6537A1-D6FC-4f65-9D91-7224C49458BB}"/>
                <c:ext xmlns:c16="http://schemas.microsoft.com/office/drawing/2014/chart" uri="{C3380CC4-5D6E-409C-BE32-E72D297353CC}">
                  <c16:uniqueId val="{0000005E-ED21-4B4E-B4A8-E9C9D780E222}"/>
                </c:ext>
              </c:extLst>
            </c:dLbl>
            <c:dLbl>
              <c:idx val="2"/>
              <c:delete val="1"/>
              <c:extLst>
                <c:ext xmlns:c15="http://schemas.microsoft.com/office/drawing/2012/chart" uri="{CE6537A1-D6FC-4f65-9D91-7224C49458BB}"/>
                <c:ext xmlns:c16="http://schemas.microsoft.com/office/drawing/2014/chart" uri="{C3380CC4-5D6E-409C-BE32-E72D297353CC}">
                  <c16:uniqueId val="{0000005F-ED21-4B4E-B4A8-E9C9D780E222}"/>
                </c:ext>
              </c:extLst>
            </c:dLbl>
            <c:dLbl>
              <c:idx val="3"/>
              <c:delete val="1"/>
              <c:extLst>
                <c:ext xmlns:c15="http://schemas.microsoft.com/office/drawing/2012/chart" uri="{CE6537A1-D6FC-4f65-9D91-7224C49458BB}"/>
                <c:ext xmlns:c16="http://schemas.microsoft.com/office/drawing/2014/chart" uri="{C3380CC4-5D6E-409C-BE32-E72D297353CC}">
                  <c16:uniqueId val="{00000060-ED21-4B4E-B4A8-E9C9D780E222}"/>
                </c:ext>
              </c:extLst>
            </c:dLbl>
            <c:dLbl>
              <c:idx val="4"/>
              <c:delete val="1"/>
              <c:extLst>
                <c:ext xmlns:c15="http://schemas.microsoft.com/office/drawing/2012/chart" uri="{CE6537A1-D6FC-4f65-9D91-7224C49458BB}"/>
                <c:ext xmlns:c16="http://schemas.microsoft.com/office/drawing/2014/chart" uri="{C3380CC4-5D6E-409C-BE32-E72D297353CC}">
                  <c16:uniqueId val="{00000061-ED21-4B4E-B4A8-E9C9D780E222}"/>
                </c:ext>
              </c:extLst>
            </c:dLbl>
            <c:dLbl>
              <c:idx val="5"/>
              <c:delete val="1"/>
              <c:extLst>
                <c:ext xmlns:c15="http://schemas.microsoft.com/office/drawing/2012/chart" uri="{CE6537A1-D6FC-4f65-9D91-7224C49458BB}"/>
                <c:ext xmlns:c16="http://schemas.microsoft.com/office/drawing/2014/chart" uri="{C3380CC4-5D6E-409C-BE32-E72D297353CC}">
                  <c16:uniqueId val="{00000062-ED21-4B4E-B4A8-E9C9D780E222}"/>
                </c:ext>
              </c:extLst>
            </c:dLbl>
            <c:dLbl>
              <c:idx val="6"/>
              <c:delete val="1"/>
              <c:extLst>
                <c:ext xmlns:c15="http://schemas.microsoft.com/office/drawing/2012/chart" uri="{CE6537A1-D6FC-4f65-9D91-7224C49458BB}"/>
                <c:ext xmlns:c16="http://schemas.microsoft.com/office/drawing/2014/chart" uri="{C3380CC4-5D6E-409C-BE32-E72D297353CC}">
                  <c16:uniqueId val="{00000063-ED21-4B4E-B4A8-E9C9D780E222}"/>
                </c:ext>
              </c:extLst>
            </c:dLbl>
            <c:dLbl>
              <c:idx val="7"/>
              <c:delete val="1"/>
              <c:extLst>
                <c:ext xmlns:c15="http://schemas.microsoft.com/office/drawing/2012/chart" uri="{CE6537A1-D6FC-4f65-9D91-7224C49458BB}"/>
                <c:ext xmlns:c16="http://schemas.microsoft.com/office/drawing/2014/chart" uri="{C3380CC4-5D6E-409C-BE32-E72D297353CC}">
                  <c16:uniqueId val="{00000064-ED21-4B4E-B4A8-E9C9D780E222}"/>
                </c:ext>
              </c:extLst>
            </c:dLbl>
            <c:dLbl>
              <c:idx val="8"/>
              <c:delete val="1"/>
              <c:extLst>
                <c:ext xmlns:c15="http://schemas.microsoft.com/office/drawing/2012/chart" uri="{CE6537A1-D6FC-4f65-9D91-7224C49458BB}"/>
                <c:ext xmlns:c16="http://schemas.microsoft.com/office/drawing/2014/chart" uri="{C3380CC4-5D6E-409C-BE32-E72D297353CC}">
                  <c16:uniqueId val="{00000065-ED21-4B4E-B4A8-E9C9D780E222}"/>
                </c:ext>
              </c:extLst>
            </c:dLbl>
            <c:dLbl>
              <c:idx val="9"/>
              <c:delete val="1"/>
              <c:extLst>
                <c:ext xmlns:c15="http://schemas.microsoft.com/office/drawing/2012/chart" uri="{CE6537A1-D6FC-4f65-9D91-7224C49458BB}"/>
                <c:ext xmlns:c16="http://schemas.microsoft.com/office/drawing/2014/chart" uri="{C3380CC4-5D6E-409C-BE32-E72D297353CC}">
                  <c16:uniqueId val="{00000066-ED21-4B4E-B4A8-E9C9D780E222}"/>
                </c:ext>
              </c:extLst>
            </c:dLbl>
            <c:dLbl>
              <c:idx val="10"/>
              <c:delete val="1"/>
              <c:extLst>
                <c:ext xmlns:c15="http://schemas.microsoft.com/office/drawing/2012/chart" uri="{CE6537A1-D6FC-4f65-9D91-7224C49458BB}"/>
                <c:ext xmlns:c16="http://schemas.microsoft.com/office/drawing/2014/chart" uri="{C3380CC4-5D6E-409C-BE32-E72D297353CC}">
                  <c16:uniqueId val="{00000067-ED21-4B4E-B4A8-E9C9D780E222}"/>
                </c:ext>
              </c:extLst>
            </c:dLbl>
            <c:dLbl>
              <c:idx val="11"/>
              <c:delete val="1"/>
              <c:extLst>
                <c:ext xmlns:c15="http://schemas.microsoft.com/office/drawing/2012/chart" uri="{CE6537A1-D6FC-4f65-9D91-7224C49458BB}"/>
                <c:ext xmlns:c16="http://schemas.microsoft.com/office/drawing/2014/chart" uri="{C3380CC4-5D6E-409C-BE32-E72D297353CC}">
                  <c16:uniqueId val="{00000068-ED21-4B4E-B4A8-E9C9D780E222}"/>
                </c:ext>
              </c:extLst>
            </c:dLbl>
            <c:dLbl>
              <c:idx val="12"/>
              <c:delete val="1"/>
              <c:extLst>
                <c:ext xmlns:c15="http://schemas.microsoft.com/office/drawing/2012/chart" uri="{CE6537A1-D6FC-4f65-9D91-7224C49458BB}"/>
                <c:ext xmlns:c16="http://schemas.microsoft.com/office/drawing/2014/chart" uri="{C3380CC4-5D6E-409C-BE32-E72D297353CC}">
                  <c16:uniqueId val="{00000069-ED21-4B4E-B4A8-E9C9D780E222}"/>
                </c:ext>
              </c:extLst>
            </c:dLbl>
            <c:dLbl>
              <c:idx val="13"/>
              <c:delete val="1"/>
              <c:extLst>
                <c:ext xmlns:c15="http://schemas.microsoft.com/office/drawing/2012/chart" uri="{CE6537A1-D6FC-4f65-9D91-7224C49458BB}"/>
                <c:ext xmlns:c16="http://schemas.microsoft.com/office/drawing/2014/chart" uri="{C3380CC4-5D6E-409C-BE32-E72D297353CC}">
                  <c16:uniqueId val="{0000006A-ED21-4B4E-B4A8-E9C9D780E222}"/>
                </c:ext>
              </c:extLst>
            </c:dLbl>
            <c:dLbl>
              <c:idx val="14"/>
              <c:delete val="1"/>
              <c:extLst>
                <c:ext xmlns:c15="http://schemas.microsoft.com/office/drawing/2012/chart" uri="{CE6537A1-D6FC-4f65-9D91-7224C49458BB}"/>
                <c:ext xmlns:c16="http://schemas.microsoft.com/office/drawing/2014/chart" uri="{C3380CC4-5D6E-409C-BE32-E72D297353CC}">
                  <c16:uniqueId val="{0000006B-ED21-4B4E-B4A8-E9C9D780E222}"/>
                </c:ext>
              </c:extLst>
            </c:dLbl>
            <c:dLbl>
              <c:idx val="15"/>
              <c:delete val="1"/>
              <c:extLst>
                <c:ext xmlns:c15="http://schemas.microsoft.com/office/drawing/2012/chart" uri="{CE6537A1-D6FC-4f65-9D91-7224C49458BB}"/>
                <c:ext xmlns:c16="http://schemas.microsoft.com/office/drawing/2014/chart" uri="{C3380CC4-5D6E-409C-BE32-E72D297353CC}">
                  <c16:uniqueId val="{0000006C-ED21-4B4E-B4A8-E9C9D780E222}"/>
                </c:ext>
              </c:extLst>
            </c:dLbl>
            <c:dLbl>
              <c:idx val="16"/>
              <c:layout>
                <c:manualLayout>
                  <c:x val="-9.9215441819772598E-2"/>
                  <c:y val="-4.118981206618339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5C-ED21-4B4E-B4A8-E9C9D780E222}"/>
                </c:ext>
              </c:extLst>
            </c:dLbl>
            <c:dLbl>
              <c:idx val="17"/>
              <c:delete val="1"/>
              <c:extLst>
                <c:ext xmlns:c15="http://schemas.microsoft.com/office/drawing/2012/chart" uri="{CE6537A1-D6FC-4f65-9D91-7224C49458BB}"/>
                <c:ext xmlns:c16="http://schemas.microsoft.com/office/drawing/2014/chart" uri="{C3380CC4-5D6E-409C-BE32-E72D297353CC}">
                  <c16:uniqueId val="{0000006D-ED21-4B4E-B4A8-E9C9D780E222}"/>
                </c:ext>
              </c:extLst>
            </c:dLbl>
            <c:dLbl>
              <c:idx val="18"/>
              <c:delete val="1"/>
              <c:extLst>
                <c:ext xmlns:c15="http://schemas.microsoft.com/office/drawing/2012/chart" uri="{CE6537A1-D6FC-4f65-9D91-7224C49458BB}"/>
                <c:ext xmlns:c16="http://schemas.microsoft.com/office/drawing/2014/chart" uri="{C3380CC4-5D6E-409C-BE32-E72D297353CC}">
                  <c16:uniqueId val="{0000006E-ED21-4B4E-B4A8-E9C9D780E222}"/>
                </c:ext>
              </c:extLst>
            </c:dLbl>
            <c:dLbl>
              <c:idx val="19"/>
              <c:delete val="1"/>
              <c:extLst>
                <c:ext xmlns:c15="http://schemas.microsoft.com/office/drawing/2012/chart" uri="{CE6537A1-D6FC-4f65-9D91-7224C49458BB}"/>
                <c:ext xmlns:c16="http://schemas.microsoft.com/office/drawing/2014/chart" uri="{C3380CC4-5D6E-409C-BE32-E72D297353CC}">
                  <c16:uniqueId val="{0000006F-ED21-4B4E-B4A8-E9C9D780E222}"/>
                </c:ext>
              </c:extLst>
            </c:dLbl>
            <c:dLbl>
              <c:idx val="20"/>
              <c:delete val="1"/>
              <c:extLst>
                <c:ext xmlns:c15="http://schemas.microsoft.com/office/drawing/2012/chart" uri="{CE6537A1-D6FC-4f65-9D91-7224C49458BB}"/>
                <c:ext xmlns:c16="http://schemas.microsoft.com/office/drawing/2014/chart" uri="{C3380CC4-5D6E-409C-BE32-E72D297353CC}">
                  <c16:uniqueId val="{00000070-ED21-4B4E-B4A8-E9C9D780E222}"/>
                </c:ext>
              </c:extLst>
            </c:dLbl>
            <c:dLbl>
              <c:idx val="21"/>
              <c:delete val="1"/>
              <c:extLst>
                <c:ext xmlns:c15="http://schemas.microsoft.com/office/drawing/2012/chart" uri="{CE6537A1-D6FC-4f65-9D91-7224C49458BB}"/>
                <c:ext xmlns:c16="http://schemas.microsoft.com/office/drawing/2014/chart" uri="{C3380CC4-5D6E-409C-BE32-E72D297353CC}">
                  <c16:uniqueId val="{00000071-ED21-4B4E-B4A8-E9C9D780E222}"/>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ysClr val="windowText" lastClr="000000"/>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Sheet1!$A$2:$A$23</c:f>
              <c:numCache>
                <c:formatCode>General</c:formatCode>
                <c:ptCount val="22"/>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numCache>
            </c:numRef>
          </c:cat>
          <c:val>
            <c:numRef>
              <c:f>Sheet1!$F$2:$F$23</c:f>
              <c:numCache>
                <c:formatCode>#,##0.00</c:formatCode>
                <c:ptCount val="22"/>
                <c:pt idx="0">
                  <c:v>36432.51</c:v>
                </c:pt>
                <c:pt idx="1">
                  <c:v>37241.35</c:v>
                </c:pt>
                <c:pt idx="2">
                  <c:v>38113.89</c:v>
                </c:pt>
                <c:pt idx="3">
                  <c:v>39591.870000000003</c:v>
                </c:pt>
                <c:pt idx="4">
                  <c:v>41838.46</c:v>
                </c:pt>
                <c:pt idx="5">
                  <c:v>44218.31</c:v>
                </c:pt>
                <c:pt idx="6">
                  <c:v>46351.67</c:v>
                </c:pt>
                <c:pt idx="7">
                  <c:v>47954.53</c:v>
                </c:pt>
                <c:pt idx="8">
                  <c:v>48302.28</c:v>
                </c:pt>
                <c:pt idx="9">
                  <c:v>46909.42</c:v>
                </c:pt>
                <c:pt idx="10">
                  <c:v>48309.45</c:v>
                </c:pt>
                <c:pt idx="11">
                  <c:v>49725.5</c:v>
                </c:pt>
                <c:pt idx="12">
                  <c:v>51385.49</c:v>
                </c:pt>
                <c:pt idx="13">
                  <c:v>52615.34</c:v>
                </c:pt>
                <c:pt idx="14">
                  <c:v>54360.5</c:v>
                </c:pt>
                <c:pt idx="15">
                  <c:v>55805.2</c:v>
                </c:pt>
                <c:pt idx="16">
                  <c:v>57220.2</c:v>
                </c:pt>
                <c:pt idx="17">
                  <c:v>58952.03</c:v>
                </c:pt>
                <c:pt idx="18">
                  <c:v>61053.67</c:v>
                </c:pt>
                <c:pt idx="19">
                  <c:v>63147.86</c:v>
                </c:pt>
                <c:pt idx="20">
                  <c:v>65161.47</c:v>
                </c:pt>
                <c:pt idx="21">
                  <c:v>67238.34</c:v>
                </c:pt>
              </c:numCache>
            </c:numRef>
          </c:val>
          <c:smooth val="0"/>
          <c:extLst>
            <c:ext xmlns:c16="http://schemas.microsoft.com/office/drawing/2014/chart" uri="{C3380CC4-5D6E-409C-BE32-E72D297353CC}">
              <c16:uniqueId val="{00000072-ED21-4B4E-B4A8-E9C9D780E222}"/>
            </c:ext>
          </c:extLst>
        </c:ser>
        <c:dLbls>
          <c:showLegendKey val="0"/>
          <c:showVal val="0"/>
          <c:showCatName val="0"/>
          <c:showSerName val="0"/>
          <c:showPercent val="0"/>
          <c:showBubbleSize val="0"/>
        </c:dLbls>
        <c:smooth val="0"/>
        <c:axId val="-1587376400"/>
        <c:axId val="-1586735536"/>
      </c:lineChart>
      <c:catAx>
        <c:axId val="-15873764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3720000" spcFirstLastPara="1" vertOverflow="ellipsis" wrap="square" anchor="ctr" anchorCtr="1"/>
          <a:lstStyle/>
          <a:p>
            <a:pPr>
              <a:defRPr sz="900" b="1" i="0" u="none" strike="noStrike" kern="1200" baseline="0">
                <a:solidFill>
                  <a:sysClr val="windowText" lastClr="000000"/>
                </a:solidFill>
                <a:latin typeface="+mn-lt"/>
                <a:ea typeface="+mn-ea"/>
                <a:cs typeface="+mn-cs"/>
              </a:defRPr>
            </a:pPr>
            <a:endParaRPr lang="en-US"/>
          </a:p>
        </c:txPr>
        <c:crossAx val="-1586735536"/>
        <c:crosses val="autoZero"/>
        <c:auto val="0"/>
        <c:lblAlgn val="ctr"/>
        <c:lblOffset val="100"/>
        <c:noMultiLvlLbl val="0"/>
      </c:catAx>
      <c:valAx>
        <c:axId val="-1586735536"/>
        <c:scaling>
          <c:orientation val="minMax"/>
          <c:max val="7000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b="1" dirty="0">
                    <a:solidFill>
                      <a:sysClr val="windowText" lastClr="000000"/>
                    </a:solidFill>
                  </a:rPr>
                  <a:t>Current</a:t>
                </a:r>
                <a:r>
                  <a:rPr lang="en-US" b="1" baseline="0" dirty="0">
                    <a:solidFill>
                      <a:sysClr val="windowText" lastClr="000000"/>
                    </a:solidFill>
                  </a:rPr>
                  <a:t> Prices ($USD)</a:t>
                </a:r>
                <a:endParaRPr lang="en-US" b="1" dirty="0">
                  <a:solidFill>
                    <a:sysClr val="windowText" lastClr="000000"/>
                  </a:solidFill>
                </a:endParaRPr>
              </a:p>
            </c:rich>
          </c:tx>
          <c:layout>
            <c:manualLayout>
              <c:xMode val="edge"/>
              <c:yMode val="edge"/>
              <c:x val="3.0470914127423799E-2"/>
              <c:y val="0.28851646755099902"/>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crossAx val="-15873764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800" b="1" i="0" u="none" strike="noStrike" kern="1200" baseline="0">
              <a:solidFill>
                <a:sysClr val="windowText" lastClr="000000"/>
              </a:solidFill>
              <a:latin typeface="+mn-lt"/>
              <a:ea typeface="+mn-ea"/>
              <a:cs typeface="+mn-cs"/>
            </a:defRPr>
          </a:pPr>
          <a:endParaRPr lang="en-US"/>
        </a:p>
      </c:txPr>
    </c:legend>
    <c:plotVisOnly val="1"/>
    <c:dispBlanksAs val="gap"/>
    <c:showDLblsOverMax val="0"/>
  </c:chart>
  <c:spPr>
    <a:solidFill>
      <a:schemeClr val="bg1"/>
    </a:solidFill>
    <a:ln w="9525" cap="flat" cmpd="sng" algn="ctr">
      <a:solidFill>
        <a:sysClr val="windowText" lastClr="000000"/>
      </a:solidFill>
      <a:round/>
    </a:ln>
    <a:effectLst/>
  </c:spPr>
  <c:txPr>
    <a:bodyPr/>
    <a:lstStyle/>
    <a:p>
      <a:pPr>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287210184204301"/>
          <c:y val="2.8791235923053798E-2"/>
          <c:w val="0.84375391542525702"/>
          <c:h val="0.61518771700337804"/>
        </c:manualLayout>
      </c:layout>
      <c:lineChart>
        <c:grouping val="standard"/>
        <c:varyColors val="0"/>
        <c:ser>
          <c:idx val="0"/>
          <c:order val="0"/>
          <c:tx>
            <c:strRef>
              <c:f>Sheet1!$B$1</c:f>
              <c:strCache>
                <c:ptCount val="1"/>
                <c:pt idx="0">
                  <c:v>China </c:v>
                </c:pt>
              </c:strCache>
            </c:strRef>
          </c:tx>
          <c:spPr>
            <a:ln w="28575" cap="rnd">
              <a:solidFill>
                <a:schemeClr val="accent1"/>
              </a:solidFill>
              <a:round/>
            </a:ln>
            <a:effectLst/>
          </c:spPr>
          <c:marker>
            <c:symbol val="none"/>
          </c:marker>
          <c:cat>
            <c:numRef>
              <c:f>Sheet1!$A$2:$A$7</c:f>
              <c:numCache>
                <c:formatCode>General</c:formatCode>
                <c:ptCount val="6"/>
                <c:pt idx="0">
                  <c:v>1990</c:v>
                </c:pt>
                <c:pt idx="1">
                  <c:v>1995</c:v>
                </c:pt>
                <c:pt idx="2">
                  <c:v>2000</c:v>
                </c:pt>
                <c:pt idx="3">
                  <c:v>2005</c:v>
                </c:pt>
                <c:pt idx="4">
                  <c:v>2010</c:v>
                </c:pt>
                <c:pt idx="5">
                  <c:v>2015</c:v>
                </c:pt>
              </c:numCache>
            </c:numRef>
          </c:cat>
          <c:val>
            <c:numRef>
              <c:f>Sheet1!$B$2:$B$7</c:f>
              <c:numCache>
                <c:formatCode>0.0</c:formatCode>
                <c:ptCount val="6"/>
                <c:pt idx="0">
                  <c:v>10.01</c:v>
                </c:pt>
                <c:pt idx="1">
                  <c:v>12.61</c:v>
                </c:pt>
                <c:pt idx="2" formatCode="General">
                  <c:v>22.9</c:v>
                </c:pt>
                <c:pt idx="3" formatCode="General">
                  <c:v>45.7</c:v>
                </c:pt>
                <c:pt idx="4" formatCode="General">
                  <c:v>115.7</c:v>
                </c:pt>
                <c:pt idx="5" formatCode="General">
                  <c:v>214.8</c:v>
                </c:pt>
              </c:numCache>
            </c:numRef>
          </c:val>
          <c:smooth val="0"/>
          <c:extLst>
            <c:ext xmlns:c16="http://schemas.microsoft.com/office/drawing/2014/chart" uri="{C3380CC4-5D6E-409C-BE32-E72D297353CC}">
              <c16:uniqueId val="{00000000-36BE-4CCB-9396-41E55B5F0DDC}"/>
            </c:ext>
          </c:extLst>
        </c:ser>
        <c:ser>
          <c:idx val="1"/>
          <c:order val="1"/>
          <c:tx>
            <c:strRef>
              <c:f>Sheet1!$C$1</c:f>
              <c:strCache>
                <c:ptCount val="1"/>
                <c:pt idx="0">
                  <c:v>USA </c:v>
                </c:pt>
              </c:strCache>
            </c:strRef>
          </c:tx>
          <c:spPr>
            <a:ln w="28575" cap="rnd">
              <a:solidFill>
                <a:schemeClr val="accent2"/>
              </a:solidFill>
              <a:round/>
            </a:ln>
            <a:effectLst/>
          </c:spPr>
          <c:marker>
            <c:symbol val="none"/>
          </c:marker>
          <c:cat>
            <c:numRef>
              <c:f>Sheet1!$A$2:$A$7</c:f>
              <c:numCache>
                <c:formatCode>General</c:formatCode>
                <c:ptCount val="6"/>
                <c:pt idx="0">
                  <c:v>1990</c:v>
                </c:pt>
                <c:pt idx="1">
                  <c:v>1995</c:v>
                </c:pt>
                <c:pt idx="2">
                  <c:v>2000</c:v>
                </c:pt>
                <c:pt idx="3">
                  <c:v>2005</c:v>
                </c:pt>
                <c:pt idx="4">
                  <c:v>2010</c:v>
                </c:pt>
                <c:pt idx="5">
                  <c:v>2015</c:v>
                </c:pt>
              </c:numCache>
            </c:numRef>
          </c:cat>
          <c:val>
            <c:numRef>
              <c:f>Sheet1!$C$2:$C$7</c:f>
              <c:numCache>
                <c:formatCode>General</c:formatCode>
                <c:ptCount val="6"/>
                <c:pt idx="0">
                  <c:v>306.2</c:v>
                </c:pt>
                <c:pt idx="1">
                  <c:v>278.89999999999992</c:v>
                </c:pt>
                <c:pt idx="2">
                  <c:v>301.7</c:v>
                </c:pt>
                <c:pt idx="3">
                  <c:v>503.4</c:v>
                </c:pt>
                <c:pt idx="4">
                  <c:v>698.2</c:v>
                </c:pt>
                <c:pt idx="5">
                  <c:v>596</c:v>
                </c:pt>
              </c:numCache>
            </c:numRef>
          </c:val>
          <c:smooth val="0"/>
          <c:extLst>
            <c:ext xmlns:c16="http://schemas.microsoft.com/office/drawing/2014/chart" uri="{C3380CC4-5D6E-409C-BE32-E72D297353CC}">
              <c16:uniqueId val="{00000001-36BE-4CCB-9396-41E55B5F0DDC}"/>
            </c:ext>
          </c:extLst>
        </c:ser>
        <c:ser>
          <c:idx val="2"/>
          <c:order val="2"/>
          <c:tx>
            <c:strRef>
              <c:f>Sheet1!$D$1</c:f>
              <c:strCache>
                <c:ptCount val="1"/>
                <c:pt idx="0">
                  <c:v>UK</c:v>
                </c:pt>
              </c:strCache>
            </c:strRef>
          </c:tx>
          <c:spPr>
            <a:ln w="28575" cap="rnd">
              <a:solidFill>
                <a:schemeClr val="accent3"/>
              </a:solidFill>
              <a:round/>
            </a:ln>
            <a:effectLst/>
          </c:spPr>
          <c:marker>
            <c:symbol val="none"/>
          </c:marker>
          <c:cat>
            <c:numRef>
              <c:f>Sheet1!$A$2:$A$7</c:f>
              <c:numCache>
                <c:formatCode>General</c:formatCode>
                <c:ptCount val="6"/>
                <c:pt idx="0">
                  <c:v>1990</c:v>
                </c:pt>
                <c:pt idx="1">
                  <c:v>1995</c:v>
                </c:pt>
                <c:pt idx="2">
                  <c:v>2000</c:v>
                </c:pt>
                <c:pt idx="3">
                  <c:v>2005</c:v>
                </c:pt>
                <c:pt idx="4">
                  <c:v>2010</c:v>
                </c:pt>
                <c:pt idx="5">
                  <c:v>2015</c:v>
                </c:pt>
              </c:numCache>
            </c:numRef>
          </c:cat>
          <c:val>
            <c:numRef>
              <c:f>Sheet1!$D$2:$D$7</c:f>
              <c:numCache>
                <c:formatCode>General</c:formatCode>
                <c:ptCount val="6"/>
                <c:pt idx="0">
                  <c:v>38.9</c:v>
                </c:pt>
                <c:pt idx="1">
                  <c:v>34.200000000000003</c:v>
                </c:pt>
                <c:pt idx="2">
                  <c:v>35.299999999999997</c:v>
                </c:pt>
                <c:pt idx="3">
                  <c:v>55.2</c:v>
                </c:pt>
                <c:pt idx="4">
                  <c:v>58</c:v>
                </c:pt>
                <c:pt idx="5">
                  <c:v>55.5</c:v>
                </c:pt>
              </c:numCache>
            </c:numRef>
          </c:val>
          <c:smooth val="0"/>
          <c:extLst>
            <c:ext xmlns:c16="http://schemas.microsoft.com/office/drawing/2014/chart" uri="{C3380CC4-5D6E-409C-BE32-E72D297353CC}">
              <c16:uniqueId val="{00000002-36BE-4CCB-9396-41E55B5F0DDC}"/>
            </c:ext>
          </c:extLst>
        </c:ser>
        <c:ser>
          <c:idx val="3"/>
          <c:order val="3"/>
          <c:tx>
            <c:strRef>
              <c:f>Sheet1!$E$1</c:f>
              <c:strCache>
                <c:ptCount val="1"/>
                <c:pt idx="0">
                  <c:v>France</c:v>
                </c:pt>
              </c:strCache>
            </c:strRef>
          </c:tx>
          <c:spPr>
            <a:ln w="28575" cap="rnd">
              <a:solidFill>
                <a:schemeClr val="accent4"/>
              </a:solidFill>
              <a:round/>
            </a:ln>
            <a:effectLst/>
          </c:spPr>
          <c:marker>
            <c:symbol val="none"/>
          </c:marker>
          <c:cat>
            <c:numRef>
              <c:f>Sheet1!$A$2:$A$7</c:f>
              <c:numCache>
                <c:formatCode>General</c:formatCode>
                <c:ptCount val="6"/>
                <c:pt idx="0">
                  <c:v>1990</c:v>
                </c:pt>
                <c:pt idx="1">
                  <c:v>1995</c:v>
                </c:pt>
                <c:pt idx="2">
                  <c:v>2000</c:v>
                </c:pt>
                <c:pt idx="3">
                  <c:v>2005</c:v>
                </c:pt>
                <c:pt idx="4">
                  <c:v>2010</c:v>
                </c:pt>
                <c:pt idx="5">
                  <c:v>2015</c:v>
                </c:pt>
              </c:numCache>
            </c:numRef>
          </c:cat>
          <c:val>
            <c:numRef>
              <c:f>Sheet1!$E$2:$E$7</c:f>
              <c:numCache>
                <c:formatCode>General</c:formatCode>
                <c:ptCount val="6"/>
                <c:pt idx="0">
                  <c:v>42.6</c:v>
                </c:pt>
                <c:pt idx="1">
                  <c:v>47.8</c:v>
                </c:pt>
                <c:pt idx="2">
                  <c:v>33.799999999999997</c:v>
                </c:pt>
                <c:pt idx="3">
                  <c:v>52.9</c:v>
                </c:pt>
                <c:pt idx="4">
                  <c:v>61.8</c:v>
                </c:pt>
                <c:pt idx="5">
                  <c:v>50.8</c:v>
                </c:pt>
              </c:numCache>
            </c:numRef>
          </c:val>
          <c:smooth val="0"/>
          <c:extLst>
            <c:ext xmlns:c16="http://schemas.microsoft.com/office/drawing/2014/chart" uri="{C3380CC4-5D6E-409C-BE32-E72D297353CC}">
              <c16:uniqueId val="{00000003-36BE-4CCB-9396-41E55B5F0DDC}"/>
            </c:ext>
          </c:extLst>
        </c:ser>
        <c:ser>
          <c:idx val="4"/>
          <c:order val="4"/>
          <c:tx>
            <c:strRef>
              <c:f>Sheet1!$F$1</c:f>
              <c:strCache>
                <c:ptCount val="1"/>
                <c:pt idx="0">
                  <c:v>Russia</c:v>
                </c:pt>
              </c:strCache>
            </c:strRef>
          </c:tx>
          <c:spPr>
            <a:ln w="28575" cap="rnd">
              <a:solidFill>
                <a:schemeClr val="accent5"/>
              </a:solidFill>
              <a:round/>
            </a:ln>
            <a:effectLst/>
          </c:spPr>
          <c:marker>
            <c:symbol val="none"/>
          </c:marker>
          <c:cat>
            <c:numRef>
              <c:f>Sheet1!$A$2:$A$7</c:f>
              <c:numCache>
                <c:formatCode>General</c:formatCode>
                <c:ptCount val="6"/>
                <c:pt idx="0">
                  <c:v>1990</c:v>
                </c:pt>
                <c:pt idx="1">
                  <c:v>1995</c:v>
                </c:pt>
                <c:pt idx="2">
                  <c:v>2000</c:v>
                </c:pt>
                <c:pt idx="3">
                  <c:v>2005</c:v>
                </c:pt>
                <c:pt idx="4">
                  <c:v>2010</c:v>
                </c:pt>
                <c:pt idx="5">
                  <c:v>2015</c:v>
                </c:pt>
              </c:numCache>
            </c:numRef>
          </c:cat>
          <c:val>
            <c:numRef>
              <c:f>Sheet1!$F$2:$F$7</c:f>
              <c:numCache>
                <c:formatCode>General</c:formatCode>
                <c:ptCount val="6"/>
                <c:pt idx="0">
                  <c:v>219.1</c:v>
                </c:pt>
                <c:pt idx="1">
                  <c:v>12.7</c:v>
                </c:pt>
                <c:pt idx="2">
                  <c:v>9.23</c:v>
                </c:pt>
                <c:pt idx="3">
                  <c:v>27.3</c:v>
                </c:pt>
                <c:pt idx="4">
                  <c:v>58.7</c:v>
                </c:pt>
                <c:pt idx="5">
                  <c:v>66.400000000000006</c:v>
                </c:pt>
              </c:numCache>
            </c:numRef>
          </c:val>
          <c:smooth val="0"/>
          <c:extLst>
            <c:ext xmlns:c16="http://schemas.microsoft.com/office/drawing/2014/chart" uri="{C3380CC4-5D6E-409C-BE32-E72D297353CC}">
              <c16:uniqueId val="{00000004-36BE-4CCB-9396-41E55B5F0DDC}"/>
            </c:ext>
          </c:extLst>
        </c:ser>
        <c:dLbls>
          <c:showLegendKey val="0"/>
          <c:showVal val="0"/>
          <c:showCatName val="0"/>
          <c:showSerName val="0"/>
          <c:showPercent val="0"/>
          <c:showBubbleSize val="0"/>
        </c:dLbls>
        <c:smooth val="0"/>
        <c:axId val="-1587087280"/>
        <c:axId val="-1587082784"/>
      </c:lineChart>
      <c:catAx>
        <c:axId val="-15870872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crossAx val="-1587082784"/>
        <c:crosses val="autoZero"/>
        <c:auto val="1"/>
        <c:lblAlgn val="ctr"/>
        <c:lblOffset val="100"/>
        <c:noMultiLvlLbl val="0"/>
      </c:catAx>
      <c:valAx>
        <c:axId val="-158708278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1" i="0" u="none" strike="noStrike" kern="1200" baseline="0">
                    <a:solidFill>
                      <a:sysClr val="windowText" lastClr="000000"/>
                    </a:solidFill>
                    <a:latin typeface="+mn-lt"/>
                    <a:ea typeface="+mn-ea"/>
                    <a:cs typeface="+mn-cs"/>
                  </a:defRPr>
                </a:pPr>
                <a:r>
                  <a:rPr lang="en-US" sz="1400" dirty="0"/>
                  <a:t>USD</a:t>
                </a:r>
                <a:r>
                  <a:rPr lang="en-US" sz="1400" baseline="0" dirty="0"/>
                  <a:t> Billions (in Current USD)</a:t>
                </a:r>
                <a:endParaRPr lang="en-US" sz="1400" dirty="0"/>
              </a:p>
            </c:rich>
          </c:tx>
          <c:overlay val="0"/>
          <c:spPr>
            <a:noFill/>
            <a:ln>
              <a:noFill/>
            </a:ln>
            <a:effectLst/>
          </c:spPr>
          <c:txPr>
            <a:bodyPr rot="-5400000" spcFirstLastPara="1" vertOverflow="ellipsis" vert="horz" wrap="square" anchor="ctr" anchorCtr="1"/>
            <a:lstStyle/>
            <a:p>
              <a:pPr>
                <a:defRPr sz="1000" b="1" i="0" u="none" strike="noStrike" kern="1200" baseline="0">
                  <a:solidFill>
                    <a:sysClr val="windowText" lastClr="000000"/>
                  </a:solidFill>
                  <a:latin typeface="+mn-lt"/>
                  <a:ea typeface="+mn-ea"/>
                  <a:cs typeface="+mn-cs"/>
                </a:defRPr>
              </a:pPr>
              <a:endParaRPr lang="en-US"/>
            </a:p>
          </c:txPr>
        </c:title>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crossAx val="-1587087280"/>
        <c:crosses val="autoZero"/>
        <c:crossBetween val="between"/>
      </c:valAx>
      <c:dTable>
        <c:showHorzBorder val="1"/>
        <c:showVertBorder val="1"/>
        <c:showOutline val="1"/>
        <c:showKeys val="1"/>
        <c:spPr>
          <a:noFill/>
          <a:ln w="9525" cap="flat" cmpd="sng" algn="ctr">
            <a:solidFill>
              <a:schemeClr val="tx1"/>
            </a:solidFill>
            <a:round/>
          </a:ln>
          <a:effectLst/>
        </c:spPr>
        <c:txPr>
          <a:bodyPr rot="0" spcFirstLastPara="1" vertOverflow="ellipsis" vert="horz" wrap="square" anchor="ctr" anchorCtr="1"/>
          <a:lstStyle/>
          <a:p>
            <a:pPr rtl="0">
              <a:defRPr sz="900" b="1" i="0" u="none" strike="noStrike" kern="1200" baseline="0">
                <a:solidFill>
                  <a:sysClr val="windowText" lastClr="000000"/>
                </a:solidFill>
                <a:latin typeface="+mn-lt"/>
                <a:ea typeface="+mn-ea"/>
                <a:cs typeface="+mn-cs"/>
              </a:defRPr>
            </a:pPr>
            <a:endParaRPr lang="en-US"/>
          </a:p>
        </c:txPr>
      </c:dTable>
      <c:spPr>
        <a:noFill/>
        <a:ln>
          <a:noFill/>
        </a:ln>
        <a:effectLst/>
      </c:spPr>
    </c:plotArea>
    <c:legend>
      <c:legendPos val="b"/>
      <c:overlay val="0"/>
      <c:spPr>
        <a:noFill/>
        <a:ln>
          <a:noFill/>
        </a:ln>
        <a:effectLst/>
      </c:spPr>
      <c:txPr>
        <a:bodyPr rot="0" spcFirstLastPara="1" vertOverflow="ellipsis" vert="horz" wrap="square" anchor="ctr" anchorCtr="1"/>
        <a:lstStyle/>
        <a:p>
          <a:pPr>
            <a:defRPr sz="1800" b="1" i="0" u="none" strike="noStrike" kern="1200" baseline="0">
              <a:solidFill>
                <a:sysClr val="windowText" lastClr="000000"/>
              </a:solidFill>
              <a:latin typeface="+mn-lt"/>
              <a:ea typeface="+mn-ea"/>
              <a:cs typeface="+mn-cs"/>
            </a:defRPr>
          </a:pPr>
          <a:endParaRPr lang="en-US"/>
        </a:p>
      </c:txPr>
    </c:legend>
    <c:plotVisOnly val="1"/>
    <c:dispBlanksAs val="gap"/>
    <c:showDLblsOverMax val="0"/>
  </c:chart>
  <c:spPr>
    <a:solidFill>
      <a:schemeClr val="bg1"/>
    </a:solidFill>
    <a:ln w="9525" cap="flat" cmpd="sng" algn="ctr">
      <a:solidFill>
        <a:schemeClr val="tx1"/>
      </a:solidFill>
      <a:round/>
    </a:ln>
    <a:effectLst/>
  </c:spPr>
  <c:txPr>
    <a:bodyPr/>
    <a:lstStyle/>
    <a:p>
      <a:pPr>
        <a:defRPr b="1">
          <a:solidFill>
            <a:sysClr val="windowText" lastClr="000000"/>
          </a:solidFill>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China</c:v>
                </c:pt>
              </c:strCache>
            </c:strRef>
          </c:tx>
          <c:spPr>
            <a:ln w="28575" cap="rnd">
              <a:solidFill>
                <a:schemeClr val="accent1"/>
              </a:solidFill>
              <a:round/>
            </a:ln>
            <a:effectLst/>
          </c:spPr>
          <c:marker>
            <c:symbol val="none"/>
          </c:marker>
          <c:cat>
            <c:numRef>
              <c:f>Sheet1!$A$2:$A$17</c:f>
              <c:numCache>
                <c:formatCode>General</c:formatCode>
                <c:ptCount val="16"/>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numCache>
            </c:numRef>
          </c:cat>
          <c:val>
            <c:numRef>
              <c:f>Sheet1!$B$2:$B$17</c:f>
              <c:numCache>
                <c:formatCode>0.0%</c:formatCode>
                <c:ptCount val="16"/>
                <c:pt idx="0">
                  <c:v>1.8967212892079199E-2</c:v>
                </c:pt>
                <c:pt idx="1">
                  <c:v>2.0850528913885401E-2</c:v>
                </c:pt>
                <c:pt idx="2">
                  <c:v>2.1879418709197299E-2</c:v>
                </c:pt>
                <c:pt idx="3">
                  <c:v>2.11514299238529E-2</c:v>
                </c:pt>
                <c:pt idx="4">
                  <c:v>2.06656834383817E-2</c:v>
                </c:pt>
                <c:pt idx="5">
                  <c:v>1.99564858795509E-2</c:v>
                </c:pt>
                <c:pt idx="6">
                  <c:v>2.0108508238394399E-2</c:v>
                </c:pt>
                <c:pt idx="7">
                  <c:v>1.9221635260945599E-2</c:v>
                </c:pt>
                <c:pt idx="8">
                  <c:v>1.8931369694575699E-2</c:v>
                </c:pt>
                <c:pt idx="9">
                  <c:v>2.08303571422996E-2</c:v>
                </c:pt>
                <c:pt idx="10">
                  <c:v>1.9266136403736801E-2</c:v>
                </c:pt>
                <c:pt idx="11">
                  <c:v>1.8539053368399699E-2</c:v>
                </c:pt>
                <c:pt idx="12">
                  <c:v>1.85855013213992E-2</c:v>
                </c:pt>
                <c:pt idx="13">
                  <c:v>1.86846732159946E-2</c:v>
                </c:pt>
                <c:pt idx="14">
                  <c:v>1.9E-2</c:v>
                </c:pt>
                <c:pt idx="15">
                  <c:v>1.9176083466119799E-2</c:v>
                </c:pt>
              </c:numCache>
            </c:numRef>
          </c:val>
          <c:smooth val="0"/>
          <c:extLst>
            <c:ext xmlns:c16="http://schemas.microsoft.com/office/drawing/2014/chart" uri="{C3380CC4-5D6E-409C-BE32-E72D297353CC}">
              <c16:uniqueId val="{00000000-9AAD-40CF-9E11-A9A524F946D3}"/>
            </c:ext>
          </c:extLst>
        </c:ser>
        <c:ser>
          <c:idx val="1"/>
          <c:order val="1"/>
          <c:tx>
            <c:strRef>
              <c:f>Sheet1!$C$1</c:f>
              <c:strCache>
                <c:ptCount val="1"/>
                <c:pt idx="0">
                  <c:v>France </c:v>
                </c:pt>
              </c:strCache>
            </c:strRef>
          </c:tx>
          <c:spPr>
            <a:ln w="28575" cap="rnd">
              <a:solidFill>
                <a:schemeClr val="accent2"/>
              </a:solidFill>
              <a:round/>
            </a:ln>
            <a:effectLst/>
          </c:spPr>
          <c:marker>
            <c:symbol val="none"/>
          </c:marker>
          <c:cat>
            <c:numRef>
              <c:f>Sheet1!$A$2:$A$17</c:f>
              <c:numCache>
                <c:formatCode>General</c:formatCode>
                <c:ptCount val="16"/>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numCache>
            </c:numRef>
          </c:cat>
          <c:val>
            <c:numRef>
              <c:f>Sheet1!$C$2:$C$17</c:f>
              <c:numCache>
                <c:formatCode>0.0%</c:formatCode>
                <c:ptCount val="16"/>
                <c:pt idx="0">
                  <c:v>2.4690932786063199E-2</c:v>
                </c:pt>
                <c:pt idx="1">
                  <c:v>2.4057880723709599E-2</c:v>
                </c:pt>
                <c:pt idx="2">
                  <c:v>2.4244515791621901E-2</c:v>
                </c:pt>
                <c:pt idx="3">
                  <c:v>2.4832359902465E-2</c:v>
                </c:pt>
                <c:pt idx="4">
                  <c:v>2.4991629940757099E-2</c:v>
                </c:pt>
                <c:pt idx="5">
                  <c:v>2.40382061989361E-2</c:v>
                </c:pt>
                <c:pt idx="6">
                  <c:v>2.34301080851692E-2</c:v>
                </c:pt>
                <c:pt idx="7">
                  <c:v>2.27488372776538E-2</c:v>
                </c:pt>
                <c:pt idx="8">
                  <c:v>2.25961498443196E-2</c:v>
                </c:pt>
                <c:pt idx="9">
                  <c:v>2.48264837828082E-2</c:v>
                </c:pt>
                <c:pt idx="10">
                  <c:v>2.33578279743639E-2</c:v>
                </c:pt>
                <c:pt idx="11">
                  <c:v>2.2579421052196801E-2</c:v>
                </c:pt>
                <c:pt idx="12">
                  <c:v>2.2395270655652999E-2</c:v>
                </c:pt>
                <c:pt idx="13">
                  <c:v>2.2196738651746199E-2</c:v>
                </c:pt>
                <c:pt idx="14">
                  <c:v>2.2472533101962799E-2</c:v>
                </c:pt>
                <c:pt idx="15">
                  <c:v>2.1047099357294201E-2</c:v>
                </c:pt>
              </c:numCache>
            </c:numRef>
          </c:val>
          <c:smooth val="0"/>
          <c:extLst>
            <c:ext xmlns:c16="http://schemas.microsoft.com/office/drawing/2014/chart" uri="{C3380CC4-5D6E-409C-BE32-E72D297353CC}">
              <c16:uniqueId val="{00000001-9AAD-40CF-9E11-A9A524F946D3}"/>
            </c:ext>
          </c:extLst>
        </c:ser>
        <c:ser>
          <c:idx val="2"/>
          <c:order val="2"/>
          <c:tx>
            <c:strRef>
              <c:f>Sheet1!$D$1</c:f>
              <c:strCache>
                <c:ptCount val="1"/>
                <c:pt idx="0">
                  <c:v>USA </c:v>
                </c:pt>
              </c:strCache>
            </c:strRef>
          </c:tx>
          <c:spPr>
            <a:ln w="28575" cap="rnd">
              <a:solidFill>
                <a:schemeClr val="accent3"/>
              </a:solidFill>
              <a:round/>
            </a:ln>
            <a:effectLst/>
          </c:spPr>
          <c:marker>
            <c:symbol val="none"/>
          </c:marker>
          <c:cat>
            <c:numRef>
              <c:f>Sheet1!$A$2:$A$17</c:f>
              <c:numCache>
                <c:formatCode>General</c:formatCode>
                <c:ptCount val="16"/>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numCache>
            </c:numRef>
          </c:cat>
          <c:val>
            <c:numRef>
              <c:f>Sheet1!$D$2:$D$17</c:f>
              <c:numCache>
                <c:formatCode>0.0%</c:formatCode>
                <c:ptCount val="16"/>
                <c:pt idx="0">
                  <c:v>2.93342602675793E-2</c:v>
                </c:pt>
                <c:pt idx="1">
                  <c:v>2.9443502984428299E-2</c:v>
                </c:pt>
                <c:pt idx="2">
                  <c:v>3.2495559098155297E-2</c:v>
                </c:pt>
                <c:pt idx="3">
                  <c:v>3.6072784452726603E-2</c:v>
                </c:pt>
                <c:pt idx="4">
                  <c:v>3.78557870125215E-2</c:v>
                </c:pt>
                <c:pt idx="5">
                  <c:v>3.8442380686895199E-2</c:v>
                </c:pt>
                <c:pt idx="6">
                  <c:v>3.8081972300608398E-2</c:v>
                </c:pt>
                <c:pt idx="7">
                  <c:v>3.8470533790130997E-2</c:v>
                </c:pt>
                <c:pt idx="8">
                  <c:v>4.2200413082766002E-2</c:v>
                </c:pt>
                <c:pt idx="9">
                  <c:v>4.6368049824186602E-2</c:v>
                </c:pt>
                <c:pt idx="10">
                  <c:v>4.6656063724573003E-2</c:v>
                </c:pt>
                <c:pt idx="11">
                  <c:v>4.5839836575825299E-2</c:v>
                </c:pt>
                <c:pt idx="12">
                  <c:v>4.2387327997623098E-2</c:v>
                </c:pt>
                <c:pt idx="13">
                  <c:v>3.8390225166834699E-2</c:v>
                </c:pt>
                <c:pt idx="14">
                  <c:v>3.5157394757927403E-2</c:v>
                </c:pt>
                <c:pt idx="15">
                  <c:v>3.3171046626818503E-2</c:v>
                </c:pt>
              </c:numCache>
            </c:numRef>
          </c:val>
          <c:smooth val="0"/>
          <c:extLst>
            <c:ext xmlns:c16="http://schemas.microsoft.com/office/drawing/2014/chart" uri="{C3380CC4-5D6E-409C-BE32-E72D297353CC}">
              <c16:uniqueId val="{00000002-9AAD-40CF-9E11-A9A524F946D3}"/>
            </c:ext>
          </c:extLst>
        </c:ser>
        <c:ser>
          <c:idx val="3"/>
          <c:order val="3"/>
          <c:tx>
            <c:strRef>
              <c:f>Sheet1!$E$1</c:f>
              <c:strCache>
                <c:ptCount val="1"/>
                <c:pt idx="0">
                  <c:v>UK </c:v>
                </c:pt>
              </c:strCache>
            </c:strRef>
          </c:tx>
          <c:spPr>
            <a:ln w="28575" cap="rnd">
              <a:solidFill>
                <a:schemeClr val="accent4"/>
              </a:solidFill>
              <a:round/>
            </a:ln>
            <a:effectLst/>
          </c:spPr>
          <c:marker>
            <c:symbol val="none"/>
          </c:marker>
          <c:cat>
            <c:numRef>
              <c:f>Sheet1!$A$2:$A$17</c:f>
              <c:numCache>
                <c:formatCode>General</c:formatCode>
                <c:ptCount val="16"/>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numCache>
            </c:numRef>
          </c:cat>
          <c:val>
            <c:numRef>
              <c:f>Sheet1!$E$2:$E$17</c:f>
              <c:numCache>
                <c:formatCode>0.0%</c:formatCode>
                <c:ptCount val="16"/>
                <c:pt idx="0">
                  <c:v>2.2765732106707098E-2</c:v>
                </c:pt>
                <c:pt idx="1">
                  <c:v>2.3104940212489902E-2</c:v>
                </c:pt>
                <c:pt idx="2">
                  <c:v>2.3686391787828401E-2</c:v>
                </c:pt>
                <c:pt idx="3">
                  <c:v>2.4150059847546201E-2</c:v>
                </c:pt>
                <c:pt idx="4">
                  <c:v>2.3484473677711198E-2</c:v>
                </c:pt>
                <c:pt idx="5">
                  <c:v>2.28643736903201E-2</c:v>
                </c:pt>
                <c:pt idx="6">
                  <c:v>2.2255945960963901E-2</c:v>
                </c:pt>
                <c:pt idx="7">
                  <c:v>2.22680484767947E-2</c:v>
                </c:pt>
                <c:pt idx="8">
                  <c:v>2.3503876734653598E-2</c:v>
                </c:pt>
                <c:pt idx="9">
                  <c:v>2.50829204179891E-2</c:v>
                </c:pt>
                <c:pt idx="10">
                  <c:v>2.41214349654927E-2</c:v>
                </c:pt>
                <c:pt idx="11">
                  <c:v>2.3253869592013698E-2</c:v>
                </c:pt>
                <c:pt idx="12">
                  <c:v>2.2369734152317501E-2</c:v>
                </c:pt>
                <c:pt idx="13">
                  <c:v>2.1231558522977399E-2</c:v>
                </c:pt>
                <c:pt idx="14">
                  <c:v>2.00624898827233E-2</c:v>
                </c:pt>
                <c:pt idx="15">
                  <c:v>1.9556840949417498E-2</c:v>
                </c:pt>
              </c:numCache>
            </c:numRef>
          </c:val>
          <c:smooth val="0"/>
          <c:extLst>
            <c:ext xmlns:c16="http://schemas.microsoft.com/office/drawing/2014/chart" uri="{C3380CC4-5D6E-409C-BE32-E72D297353CC}">
              <c16:uniqueId val="{00000003-9AAD-40CF-9E11-A9A524F946D3}"/>
            </c:ext>
          </c:extLst>
        </c:ser>
        <c:ser>
          <c:idx val="4"/>
          <c:order val="4"/>
          <c:tx>
            <c:strRef>
              <c:f>Sheet1!$F$1</c:f>
              <c:strCache>
                <c:ptCount val="1"/>
                <c:pt idx="0">
                  <c:v>Russia</c:v>
                </c:pt>
              </c:strCache>
            </c:strRef>
          </c:tx>
          <c:spPr>
            <a:ln w="28575" cap="rnd">
              <a:solidFill>
                <a:schemeClr val="accent5"/>
              </a:solidFill>
              <a:round/>
            </a:ln>
            <a:effectLst/>
          </c:spPr>
          <c:marker>
            <c:symbol val="none"/>
          </c:marker>
          <c:cat>
            <c:numRef>
              <c:f>Sheet1!$A$2:$A$17</c:f>
              <c:numCache>
                <c:formatCode>General</c:formatCode>
                <c:ptCount val="16"/>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numCache>
            </c:numRef>
          </c:cat>
          <c:val>
            <c:numRef>
              <c:f>Sheet1!$F$2:$F$17</c:f>
              <c:numCache>
                <c:formatCode>0.0%</c:formatCode>
                <c:ptCount val="16"/>
                <c:pt idx="0">
                  <c:v>3.5531677537248597E-2</c:v>
                </c:pt>
                <c:pt idx="1">
                  <c:v>3.7933567834721002E-2</c:v>
                </c:pt>
                <c:pt idx="2">
                  <c:v>4.0548979591836697E-2</c:v>
                </c:pt>
                <c:pt idx="3">
                  <c:v>3.9223448628950899E-2</c:v>
                </c:pt>
                <c:pt idx="4">
                  <c:v>3.52620698113097E-2</c:v>
                </c:pt>
                <c:pt idx="5">
                  <c:v>3.5572946139796398E-2</c:v>
                </c:pt>
                <c:pt idx="6">
                  <c:v>3.4846627361292598E-2</c:v>
                </c:pt>
                <c:pt idx="7">
                  <c:v>3.3881566938045303E-2</c:v>
                </c:pt>
                <c:pt idx="8">
                  <c:v>3.3339461632865497E-2</c:v>
                </c:pt>
                <c:pt idx="9">
                  <c:v>4.1406659392791798E-2</c:v>
                </c:pt>
                <c:pt idx="10">
                  <c:v>3.81623044492478E-2</c:v>
                </c:pt>
                <c:pt idx="11">
                  <c:v>3.6663682037506799E-2</c:v>
                </c:pt>
                <c:pt idx="12">
                  <c:v>3.9930627920161603E-2</c:v>
                </c:pt>
                <c:pt idx="13">
                  <c:v>4.1993363973614903E-2</c:v>
                </c:pt>
                <c:pt idx="14">
                  <c:v>4.52228462073773E-2</c:v>
                </c:pt>
                <c:pt idx="15">
                  <c:v>5.3869063404909101E-2</c:v>
                </c:pt>
              </c:numCache>
            </c:numRef>
          </c:val>
          <c:smooth val="0"/>
          <c:extLst>
            <c:ext xmlns:c16="http://schemas.microsoft.com/office/drawing/2014/chart" uri="{C3380CC4-5D6E-409C-BE32-E72D297353CC}">
              <c16:uniqueId val="{00000004-9AAD-40CF-9E11-A9A524F946D3}"/>
            </c:ext>
          </c:extLst>
        </c:ser>
        <c:dLbls>
          <c:showLegendKey val="0"/>
          <c:showVal val="0"/>
          <c:showCatName val="0"/>
          <c:showSerName val="0"/>
          <c:showPercent val="0"/>
          <c:showBubbleSize val="0"/>
        </c:dLbls>
        <c:smooth val="0"/>
        <c:axId val="-1587263424"/>
        <c:axId val="-1617977312"/>
      </c:lineChart>
      <c:catAx>
        <c:axId val="-15872634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crossAx val="-1617977312"/>
        <c:crosses val="autoZero"/>
        <c:auto val="1"/>
        <c:lblAlgn val="ctr"/>
        <c:lblOffset val="100"/>
        <c:noMultiLvlLbl val="0"/>
      </c:catAx>
      <c:valAx>
        <c:axId val="-1617977312"/>
        <c:scaling>
          <c:orientation val="minMax"/>
        </c:scaling>
        <c:delete val="0"/>
        <c:axPos val="l"/>
        <c:majorGridlines>
          <c:spPr>
            <a:ln w="9525" cap="flat" cmpd="sng" algn="ctr">
              <a:solidFill>
                <a:schemeClr val="bg2"/>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crossAx val="-1587263424"/>
        <c:crosses val="autoZero"/>
        <c:crossBetween val="between"/>
      </c:valAx>
      <c:dTable>
        <c:showHorzBorder val="1"/>
        <c:showVertBorder val="1"/>
        <c:showOutline val="1"/>
        <c:showKeys val="1"/>
        <c:spPr>
          <a:noFill/>
          <a:ln w="9525" cap="flat" cmpd="sng" algn="ctr">
            <a:solidFill>
              <a:schemeClr val="tx1"/>
            </a:solidFill>
            <a:round/>
          </a:ln>
          <a:effectLst/>
        </c:spPr>
        <c:txPr>
          <a:bodyPr rot="0" spcFirstLastPara="1" vertOverflow="ellipsis" vert="horz" wrap="square" anchor="ctr" anchorCtr="1"/>
          <a:lstStyle/>
          <a:p>
            <a:pPr rtl="0">
              <a:defRPr sz="900" b="1" i="0" u="none" strike="noStrike" kern="1200" baseline="0">
                <a:solidFill>
                  <a:sysClr val="windowText" lastClr="000000"/>
                </a:solidFill>
                <a:latin typeface="+mn-lt"/>
                <a:ea typeface="+mn-ea"/>
                <a:cs typeface="+mn-cs"/>
              </a:defRPr>
            </a:pPr>
            <a:endParaRPr lang="en-US"/>
          </a:p>
        </c:txPr>
      </c:dTable>
      <c:spPr>
        <a:noFill/>
        <a:ln>
          <a:noFill/>
        </a:ln>
        <a:effectLst/>
      </c:spPr>
    </c:plotArea>
    <c:legend>
      <c:legendPos val="b"/>
      <c:overlay val="0"/>
      <c:spPr>
        <a:noFill/>
        <a:ln>
          <a:noFill/>
        </a:ln>
        <a:effectLst/>
      </c:spPr>
      <c:txPr>
        <a:bodyPr rot="0" spcFirstLastPara="1" vertOverflow="ellipsis" vert="horz" wrap="square" anchor="ctr" anchorCtr="1"/>
        <a:lstStyle/>
        <a:p>
          <a:pPr>
            <a:defRPr sz="1800" b="1" i="0" u="none" strike="noStrike" kern="1200" baseline="0">
              <a:solidFill>
                <a:sysClr val="windowText" lastClr="000000"/>
              </a:solidFill>
              <a:latin typeface="+mn-lt"/>
              <a:ea typeface="+mn-ea"/>
              <a:cs typeface="+mn-cs"/>
            </a:defRPr>
          </a:pPr>
          <a:endParaRPr lang="en-US"/>
        </a:p>
      </c:txPr>
    </c:legend>
    <c:plotVisOnly val="1"/>
    <c:dispBlanksAs val="gap"/>
    <c:showDLblsOverMax val="0"/>
  </c:chart>
  <c:spPr>
    <a:solidFill>
      <a:schemeClr val="bg1"/>
    </a:solidFill>
    <a:ln w="9525" cap="flat" cmpd="sng" algn="ctr">
      <a:solidFill>
        <a:schemeClr val="tx1"/>
      </a:solidFill>
      <a:round/>
    </a:ln>
    <a:effectLst/>
  </c:spPr>
  <c:txPr>
    <a:bodyPr/>
    <a:lstStyle/>
    <a:p>
      <a:pPr>
        <a:defRPr b="1">
          <a:solidFill>
            <a:sysClr val="windowText" lastClr="000000"/>
          </a:solidFill>
        </a:defRPr>
      </a:pPr>
      <a:endParaRPr lang="en-US"/>
    </a:p>
  </c:txPr>
  <c:externalData r:id="rId3">
    <c:autoUpdate val="0"/>
  </c:externalData>
  <c:userShapes r:id="rId4"/>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lineChart>
        <c:grouping val="standard"/>
        <c:varyColors val="0"/>
        <c:ser>
          <c:idx val="0"/>
          <c:order val="0"/>
          <c:tx>
            <c:strRef>
              <c:f>Sheet1!$B$1</c:f>
              <c:strCache>
                <c:ptCount val="1"/>
                <c:pt idx="0">
                  <c:v>Artillery</c:v>
                </c:pt>
              </c:strCache>
            </c:strRef>
          </c:tx>
          <c:spPr>
            <a:ln w="28575" cap="rnd">
              <a:solidFill>
                <a:schemeClr val="accent1"/>
              </a:solidFill>
              <a:round/>
            </a:ln>
            <a:effectLst/>
          </c:spPr>
          <c:marker>
            <c:symbol val="none"/>
          </c:marker>
          <c:cat>
            <c:numRef>
              <c:f>Sheet1!$A$2:$A$8</c:f>
              <c:numCache>
                <c:formatCode>General</c:formatCode>
                <c:ptCount val="7"/>
                <c:pt idx="0">
                  <c:v>1985</c:v>
                </c:pt>
                <c:pt idx="1">
                  <c:v>1990</c:v>
                </c:pt>
                <c:pt idx="2">
                  <c:v>1995</c:v>
                </c:pt>
                <c:pt idx="3">
                  <c:v>2000</c:v>
                </c:pt>
                <c:pt idx="4">
                  <c:v>2005</c:v>
                </c:pt>
                <c:pt idx="5">
                  <c:v>2010</c:v>
                </c:pt>
                <c:pt idx="6">
                  <c:v>2016</c:v>
                </c:pt>
              </c:numCache>
            </c:numRef>
          </c:cat>
          <c:val>
            <c:numRef>
              <c:f>Sheet1!$B$2:$B$8</c:f>
              <c:numCache>
                <c:formatCode>#,##0</c:formatCode>
                <c:ptCount val="7"/>
                <c:pt idx="0">
                  <c:v>8300</c:v>
                </c:pt>
                <c:pt idx="1">
                  <c:v>10700</c:v>
                </c:pt>
                <c:pt idx="2">
                  <c:v>10700</c:v>
                </c:pt>
                <c:pt idx="3">
                  <c:v>13300</c:v>
                </c:pt>
                <c:pt idx="4">
                  <c:v>15300</c:v>
                </c:pt>
                <c:pt idx="5">
                  <c:v>15300</c:v>
                </c:pt>
                <c:pt idx="6">
                  <c:v>13178</c:v>
                </c:pt>
              </c:numCache>
            </c:numRef>
          </c:val>
          <c:smooth val="0"/>
          <c:extLst>
            <c:ext xmlns:c16="http://schemas.microsoft.com/office/drawing/2014/chart" uri="{C3380CC4-5D6E-409C-BE32-E72D297353CC}">
              <c16:uniqueId val="{00000000-DAD4-433A-8188-EEB92E840E07}"/>
            </c:ext>
          </c:extLst>
        </c:ser>
        <c:ser>
          <c:idx val="1"/>
          <c:order val="1"/>
          <c:tx>
            <c:strRef>
              <c:f>Sheet1!$C$1</c:f>
              <c:strCache>
                <c:ptCount val="1"/>
                <c:pt idx="0">
                  <c:v>MBT </c:v>
                </c:pt>
              </c:strCache>
            </c:strRef>
          </c:tx>
          <c:spPr>
            <a:ln w="28575" cap="rnd">
              <a:solidFill>
                <a:schemeClr val="accent2"/>
              </a:solidFill>
              <a:round/>
            </a:ln>
            <a:effectLst/>
          </c:spPr>
          <c:marker>
            <c:symbol val="none"/>
          </c:marker>
          <c:cat>
            <c:numRef>
              <c:f>Sheet1!$A$2:$A$8</c:f>
              <c:numCache>
                <c:formatCode>General</c:formatCode>
                <c:ptCount val="7"/>
                <c:pt idx="0">
                  <c:v>1985</c:v>
                </c:pt>
                <c:pt idx="1">
                  <c:v>1990</c:v>
                </c:pt>
                <c:pt idx="2">
                  <c:v>1995</c:v>
                </c:pt>
                <c:pt idx="3">
                  <c:v>2000</c:v>
                </c:pt>
                <c:pt idx="4">
                  <c:v>2005</c:v>
                </c:pt>
                <c:pt idx="5">
                  <c:v>2010</c:v>
                </c:pt>
                <c:pt idx="6">
                  <c:v>2016</c:v>
                </c:pt>
              </c:numCache>
            </c:numRef>
          </c:cat>
          <c:val>
            <c:numRef>
              <c:f>Sheet1!$C$2:$C$8</c:f>
              <c:numCache>
                <c:formatCode>#,##0</c:formatCode>
                <c:ptCount val="7"/>
                <c:pt idx="0">
                  <c:v>8650</c:v>
                </c:pt>
                <c:pt idx="1">
                  <c:v>7750</c:v>
                </c:pt>
                <c:pt idx="2">
                  <c:v>7750</c:v>
                </c:pt>
                <c:pt idx="3">
                  <c:v>7060</c:v>
                </c:pt>
                <c:pt idx="4">
                  <c:v>7580</c:v>
                </c:pt>
                <c:pt idx="5">
                  <c:v>6550</c:v>
                </c:pt>
                <c:pt idx="6">
                  <c:v>6540</c:v>
                </c:pt>
              </c:numCache>
            </c:numRef>
          </c:val>
          <c:smooth val="0"/>
          <c:extLst>
            <c:ext xmlns:c16="http://schemas.microsoft.com/office/drawing/2014/chart" uri="{C3380CC4-5D6E-409C-BE32-E72D297353CC}">
              <c16:uniqueId val="{00000001-DAD4-433A-8188-EEB92E840E07}"/>
            </c:ext>
          </c:extLst>
        </c:ser>
        <c:ser>
          <c:idx val="2"/>
          <c:order val="2"/>
          <c:tx>
            <c:strRef>
              <c:f>Sheet1!$D$1</c:f>
              <c:strCache>
                <c:ptCount val="1"/>
                <c:pt idx="0">
                  <c:v>AIFV/APC</c:v>
                </c:pt>
              </c:strCache>
            </c:strRef>
          </c:tx>
          <c:spPr>
            <a:ln w="28575" cap="rnd">
              <a:solidFill>
                <a:schemeClr val="accent3"/>
              </a:solidFill>
              <a:round/>
            </a:ln>
            <a:effectLst/>
          </c:spPr>
          <c:marker>
            <c:symbol val="none"/>
          </c:marker>
          <c:cat>
            <c:numRef>
              <c:f>Sheet1!$A$2:$A$8</c:f>
              <c:numCache>
                <c:formatCode>General</c:formatCode>
                <c:ptCount val="7"/>
                <c:pt idx="0">
                  <c:v>1985</c:v>
                </c:pt>
                <c:pt idx="1">
                  <c:v>1990</c:v>
                </c:pt>
                <c:pt idx="2">
                  <c:v>1995</c:v>
                </c:pt>
                <c:pt idx="3">
                  <c:v>2000</c:v>
                </c:pt>
                <c:pt idx="4">
                  <c:v>2005</c:v>
                </c:pt>
                <c:pt idx="5">
                  <c:v>2010</c:v>
                </c:pt>
                <c:pt idx="6">
                  <c:v>2016</c:v>
                </c:pt>
              </c:numCache>
            </c:numRef>
          </c:cat>
          <c:val>
            <c:numRef>
              <c:f>Sheet1!$D$2:$D$8</c:f>
              <c:numCache>
                <c:formatCode>#,##0</c:formatCode>
                <c:ptCount val="7"/>
                <c:pt idx="0">
                  <c:v>2800</c:v>
                </c:pt>
                <c:pt idx="1">
                  <c:v>2800</c:v>
                </c:pt>
                <c:pt idx="2">
                  <c:v>2800</c:v>
                </c:pt>
                <c:pt idx="3">
                  <c:v>5500</c:v>
                </c:pt>
                <c:pt idx="4">
                  <c:v>4500</c:v>
                </c:pt>
                <c:pt idx="5">
                  <c:v>4400</c:v>
                </c:pt>
                <c:pt idx="6">
                  <c:v>8970</c:v>
                </c:pt>
              </c:numCache>
            </c:numRef>
          </c:val>
          <c:smooth val="0"/>
          <c:extLst>
            <c:ext xmlns:c16="http://schemas.microsoft.com/office/drawing/2014/chart" uri="{C3380CC4-5D6E-409C-BE32-E72D297353CC}">
              <c16:uniqueId val="{00000002-DAD4-433A-8188-EEB92E840E07}"/>
            </c:ext>
          </c:extLst>
        </c:ser>
        <c:ser>
          <c:idx val="3"/>
          <c:order val="3"/>
          <c:tx>
            <c:strRef>
              <c:f>Sheet1!$E$1</c:f>
              <c:strCache>
                <c:ptCount val="1"/>
                <c:pt idx="0">
                  <c:v>MRL</c:v>
                </c:pt>
              </c:strCache>
            </c:strRef>
          </c:tx>
          <c:spPr>
            <a:ln w="28575" cap="rnd">
              <a:solidFill>
                <a:schemeClr val="accent4"/>
              </a:solidFill>
              <a:round/>
            </a:ln>
            <a:effectLst/>
          </c:spPr>
          <c:marker>
            <c:symbol val="none"/>
          </c:marker>
          <c:cat>
            <c:numRef>
              <c:f>Sheet1!$A$2:$A$8</c:f>
              <c:numCache>
                <c:formatCode>General</c:formatCode>
                <c:ptCount val="7"/>
                <c:pt idx="0">
                  <c:v>1985</c:v>
                </c:pt>
                <c:pt idx="1">
                  <c:v>1990</c:v>
                </c:pt>
                <c:pt idx="2">
                  <c:v>1995</c:v>
                </c:pt>
                <c:pt idx="3">
                  <c:v>2000</c:v>
                </c:pt>
                <c:pt idx="4">
                  <c:v>2005</c:v>
                </c:pt>
                <c:pt idx="5">
                  <c:v>2010</c:v>
                </c:pt>
                <c:pt idx="6">
                  <c:v>2016</c:v>
                </c:pt>
              </c:numCache>
            </c:numRef>
          </c:cat>
          <c:val>
            <c:numRef>
              <c:f>Sheet1!$E$2:$E$8</c:f>
              <c:numCache>
                <c:formatCode>#,##0</c:formatCode>
                <c:ptCount val="7"/>
                <c:pt idx="0">
                  <c:v>4500</c:v>
                </c:pt>
                <c:pt idx="1">
                  <c:v>3800</c:v>
                </c:pt>
                <c:pt idx="2">
                  <c:v>3800</c:v>
                </c:pt>
                <c:pt idx="3">
                  <c:v>2500</c:v>
                </c:pt>
                <c:pt idx="4">
                  <c:v>2400</c:v>
                </c:pt>
                <c:pt idx="5">
                  <c:v>2400</c:v>
                </c:pt>
                <c:pt idx="6">
                  <c:v>1872</c:v>
                </c:pt>
              </c:numCache>
            </c:numRef>
          </c:val>
          <c:smooth val="0"/>
          <c:extLst>
            <c:ext xmlns:c16="http://schemas.microsoft.com/office/drawing/2014/chart" uri="{C3380CC4-5D6E-409C-BE32-E72D297353CC}">
              <c16:uniqueId val="{00000003-DAD4-433A-8188-EEB92E840E07}"/>
            </c:ext>
          </c:extLst>
        </c:ser>
        <c:dLbls>
          <c:showLegendKey val="0"/>
          <c:showVal val="0"/>
          <c:showCatName val="0"/>
          <c:showSerName val="0"/>
          <c:showPercent val="0"/>
          <c:showBubbleSize val="0"/>
        </c:dLbls>
        <c:smooth val="0"/>
        <c:axId val="-1660963088"/>
        <c:axId val="-1661021456"/>
      </c:lineChart>
      <c:catAx>
        <c:axId val="-16609630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crossAx val="-1661021456"/>
        <c:crosses val="autoZero"/>
        <c:auto val="1"/>
        <c:lblAlgn val="ctr"/>
        <c:lblOffset val="100"/>
        <c:noMultiLvlLbl val="0"/>
      </c:catAx>
      <c:valAx>
        <c:axId val="-1661021456"/>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crossAx val="-1660963088"/>
        <c:crosses val="autoZero"/>
        <c:crossBetween val="between"/>
      </c:valAx>
      <c:dTable>
        <c:showHorzBorder val="1"/>
        <c:showVertBorder val="1"/>
        <c:showOutline val="1"/>
        <c:showKeys val="1"/>
        <c:spPr>
          <a:noFill/>
          <a:ln w="9525" cap="flat" cmpd="sng" algn="ctr">
            <a:solidFill>
              <a:schemeClr val="tx1"/>
            </a:solidFill>
            <a:round/>
          </a:ln>
          <a:effectLst/>
        </c:spPr>
        <c:txPr>
          <a:bodyPr rot="0" spcFirstLastPara="1" vertOverflow="ellipsis" vert="horz" wrap="square" anchor="ctr" anchorCtr="1"/>
          <a:lstStyle/>
          <a:p>
            <a:pPr rtl="0">
              <a:defRPr sz="900" b="1" i="0" u="none" strike="noStrike" kern="1200" baseline="0">
                <a:solidFill>
                  <a:sysClr val="windowText" lastClr="000000"/>
                </a:solidFill>
                <a:latin typeface="+mn-lt"/>
                <a:ea typeface="+mn-ea"/>
                <a:cs typeface="+mn-cs"/>
              </a:defRPr>
            </a:pPr>
            <a:endParaRPr lang="en-US"/>
          </a:p>
        </c:txPr>
      </c:dTable>
      <c:spPr>
        <a:noFill/>
        <a:ln>
          <a:noFill/>
        </a:ln>
        <a:effectLst/>
      </c:spPr>
    </c:plotArea>
    <c:legend>
      <c:legendPos val="b"/>
      <c:overlay val="0"/>
      <c:spPr>
        <a:noFill/>
        <a:ln>
          <a:noFill/>
        </a:ln>
        <a:effectLst/>
      </c:spPr>
      <c:txPr>
        <a:bodyPr rot="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legend>
    <c:plotVisOnly val="1"/>
    <c:dispBlanksAs val="gap"/>
    <c:showDLblsOverMax val="0"/>
  </c:chart>
  <c:spPr>
    <a:solidFill>
      <a:schemeClr val="bg1"/>
    </a:solidFill>
    <a:ln w="9525" cap="flat" cmpd="sng" algn="ctr">
      <a:solidFill>
        <a:schemeClr val="tx1"/>
      </a:solidFill>
      <a:round/>
    </a:ln>
    <a:effectLst/>
  </c:spPr>
  <c:txPr>
    <a:bodyPr/>
    <a:lstStyle/>
    <a:p>
      <a:pPr>
        <a:defRPr b="1">
          <a:solidFill>
            <a:sysClr val="windowText" lastClr="000000"/>
          </a:solidFill>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stacked"/>
        <c:varyColors val="0"/>
        <c:ser>
          <c:idx val="0"/>
          <c:order val="0"/>
          <c:tx>
            <c:strRef>
              <c:f>Sheet1!$B$1</c:f>
              <c:strCache>
                <c:ptCount val="1"/>
                <c:pt idx="0">
                  <c:v>Ptrl &amp; Cstl Combatants</c:v>
                </c:pt>
              </c:strCache>
            </c:strRef>
          </c:tx>
          <c:spPr>
            <a:solidFill>
              <a:schemeClr val="accent1"/>
            </a:solidFill>
            <a:ln>
              <a:noFill/>
            </a:ln>
            <a:effectLst/>
          </c:spPr>
          <c:invertIfNegative val="0"/>
          <c:cat>
            <c:numRef>
              <c:f>Sheet1!$A$2:$A$8</c:f>
              <c:numCache>
                <c:formatCode>General</c:formatCode>
                <c:ptCount val="7"/>
                <c:pt idx="0">
                  <c:v>1985</c:v>
                </c:pt>
                <c:pt idx="1">
                  <c:v>1990</c:v>
                </c:pt>
                <c:pt idx="2">
                  <c:v>1995</c:v>
                </c:pt>
                <c:pt idx="3">
                  <c:v>2000</c:v>
                </c:pt>
                <c:pt idx="4">
                  <c:v>2005</c:v>
                </c:pt>
                <c:pt idx="5">
                  <c:v>2010</c:v>
                </c:pt>
                <c:pt idx="6">
                  <c:v>2016</c:v>
                </c:pt>
              </c:numCache>
            </c:numRef>
          </c:cat>
          <c:val>
            <c:numRef>
              <c:f>Sheet1!$B$2:$B$8</c:f>
              <c:numCache>
                <c:formatCode>General</c:formatCode>
                <c:ptCount val="7"/>
                <c:pt idx="0">
                  <c:v>333</c:v>
                </c:pt>
                <c:pt idx="1">
                  <c:v>515</c:v>
                </c:pt>
                <c:pt idx="2">
                  <c:v>526</c:v>
                </c:pt>
                <c:pt idx="3">
                  <c:v>287</c:v>
                </c:pt>
                <c:pt idx="4">
                  <c:v>256</c:v>
                </c:pt>
                <c:pt idx="5">
                  <c:v>193</c:v>
                </c:pt>
                <c:pt idx="6">
                  <c:v>199</c:v>
                </c:pt>
              </c:numCache>
            </c:numRef>
          </c:val>
          <c:extLst>
            <c:ext xmlns:c16="http://schemas.microsoft.com/office/drawing/2014/chart" uri="{C3380CC4-5D6E-409C-BE32-E72D297353CC}">
              <c16:uniqueId val="{00000000-FB00-49CA-A3EF-FE19A64BA211}"/>
            </c:ext>
          </c:extLst>
        </c:ser>
        <c:ser>
          <c:idx val="1"/>
          <c:order val="1"/>
          <c:tx>
            <c:strRef>
              <c:f>Sheet1!$C$1</c:f>
              <c:strCache>
                <c:ptCount val="1"/>
                <c:pt idx="0">
                  <c:v>Frigates</c:v>
                </c:pt>
              </c:strCache>
            </c:strRef>
          </c:tx>
          <c:spPr>
            <a:solidFill>
              <a:schemeClr val="accent2"/>
            </a:solidFill>
            <a:ln>
              <a:noFill/>
            </a:ln>
            <a:effectLst/>
          </c:spPr>
          <c:invertIfNegative val="0"/>
          <c:cat>
            <c:numRef>
              <c:f>Sheet1!$A$2:$A$8</c:f>
              <c:numCache>
                <c:formatCode>General</c:formatCode>
                <c:ptCount val="7"/>
                <c:pt idx="0">
                  <c:v>1985</c:v>
                </c:pt>
                <c:pt idx="1">
                  <c:v>1990</c:v>
                </c:pt>
                <c:pt idx="2">
                  <c:v>1995</c:v>
                </c:pt>
                <c:pt idx="3">
                  <c:v>2000</c:v>
                </c:pt>
                <c:pt idx="4">
                  <c:v>2005</c:v>
                </c:pt>
                <c:pt idx="5">
                  <c:v>2010</c:v>
                </c:pt>
                <c:pt idx="6">
                  <c:v>2016</c:v>
                </c:pt>
              </c:numCache>
            </c:numRef>
          </c:cat>
          <c:val>
            <c:numRef>
              <c:f>Sheet1!$C$2:$C$8</c:f>
              <c:numCache>
                <c:formatCode>General</c:formatCode>
                <c:ptCount val="7"/>
                <c:pt idx="0">
                  <c:v>22</c:v>
                </c:pt>
                <c:pt idx="1">
                  <c:v>37</c:v>
                </c:pt>
                <c:pt idx="2">
                  <c:v>37</c:v>
                </c:pt>
                <c:pt idx="3">
                  <c:v>40</c:v>
                </c:pt>
                <c:pt idx="4">
                  <c:v>42</c:v>
                </c:pt>
                <c:pt idx="5">
                  <c:v>52</c:v>
                </c:pt>
                <c:pt idx="6">
                  <c:v>54</c:v>
                </c:pt>
              </c:numCache>
            </c:numRef>
          </c:val>
          <c:extLst>
            <c:ext xmlns:c16="http://schemas.microsoft.com/office/drawing/2014/chart" uri="{C3380CC4-5D6E-409C-BE32-E72D297353CC}">
              <c16:uniqueId val="{00000001-FB00-49CA-A3EF-FE19A64BA211}"/>
            </c:ext>
          </c:extLst>
        </c:ser>
        <c:ser>
          <c:idx val="2"/>
          <c:order val="2"/>
          <c:tx>
            <c:strRef>
              <c:f>Sheet1!$D$1</c:f>
              <c:strCache>
                <c:ptCount val="1"/>
                <c:pt idx="0">
                  <c:v>Destroyers</c:v>
                </c:pt>
              </c:strCache>
            </c:strRef>
          </c:tx>
          <c:spPr>
            <a:solidFill>
              <a:schemeClr val="accent3"/>
            </a:solidFill>
            <a:ln>
              <a:noFill/>
            </a:ln>
            <a:effectLst/>
          </c:spPr>
          <c:invertIfNegative val="0"/>
          <c:cat>
            <c:numRef>
              <c:f>Sheet1!$A$2:$A$8</c:f>
              <c:numCache>
                <c:formatCode>General</c:formatCode>
                <c:ptCount val="7"/>
                <c:pt idx="0">
                  <c:v>1985</c:v>
                </c:pt>
                <c:pt idx="1">
                  <c:v>1990</c:v>
                </c:pt>
                <c:pt idx="2">
                  <c:v>1995</c:v>
                </c:pt>
                <c:pt idx="3">
                  <c:v>2000</c:v>
                </c:pt>
                <c:pt idx="4">
                  <c:v>2005</c:v>
                </c:pt>
                <c:pt idx="5">
                  <c:v>2010</c:v>
                </c:pt>
                <c:pt idx="6">
                  <c:v>2016</c:v>
                </c:pt>
              </c:numCache>
            </c:numRef>
          </c:cat>
          <c:val>
            <c:numRef>
              <c:f>Sheet1!$D$2:$D$8</c:f>
              <c:numCache>
                <c:formatCode>General</c:formatCode>
                <c:ptCount val="7"/>
                <c:pt idx="0">
                  <c:v>14</c:v>
                </c:pt>
                <c:pt idx="1">
                  <c:v>19</c:v>
                </c:pt>
                <c:pt idx="2">
                  <c:v>18</c:v>
                </c:pt>
                <c:pt idx="3">
                  <c:v>20</c:v>
                </c:pt>
                <c:pt idx="4">
                  <c:v>21</c:v>
                </c:pt>
                <c:pt idx="5">
                  <c:v>28</c:v>
                </c:pt>
                <c:pt idx="6">
                  <c:v>19</c:v>
                </c:pt>
              </c:numCache>
            </c:numRef>
          </c:val>
          <c:extLst>
            <c:ext xmlns:c16="http://schemas.microsoft.com/office/drawing/2014/chart" uri="{C3380CC4-5D6E-409C-BE32-E72D297353CC}">
              <c16:uniqueId val="{00000002-FB00-49CA-A3EF-FE19A64BA211}"/>
            </c:ext>
          </c:extLst>
        </c:ser>
        <c:ser>
          <c:idx val="3"/>
          <c:order val="3"/>
          <c:tx>
            <c:strRef>
              <c:f>Sheet1!$E$1</c:f>
              <c:strCache>
                <c:ptCount val="1"/>
                <c:pt idx="0">
                  <c:v>Submarines</c:v>
                </c:pt>
              </c:strCache>
            </c:strRef>
          </c:tx>
          <c:spPr>
            <a:solidFill>
              <a:schemeClr val="accent4"/>
            </a:solidFill>
            <a:ln>
              <a:noFill/>
            </a:ln>
            <a:effectLst/>
          </c:spPr>
          <c:invertIfNegative val="0"/>
          <c:cat>
            <c:numRef>
              <c:f>Sheet1!$A$2:$A$8</c:f>
              <c:numCache>
                <c:formatCode>General</c:formatCode>
                <c:ptCount val="7"/>
                <c:pt idx="0">
                  <c:v>1985</c:v>
                </c:pt>
                <c:pt idx="1">
                  <c:v>1990</c:v>
                </c:pt>
                <c:pt idx="2">
                  <c:v>1995</c:v>
                </c:pt>
                <c:pt idx="3">
                  <c:v>2000</c:v>
                </c:pt>
                <c:pt idx="4">
                  <c:v>2005</c:v>
                </c:pt>
                <c:pt idx="5">
                  <c:v>2010</c:v>
                </c:pt>
                <c:pt idx="6">
                  <c:v>2016</c:v>
                </c:pt>
              </c:numCache>
            </c:numRef>
          </c:cat>
          <c:val>
            <c:numRef>
              <c:f>Sheet1!$E$2:$E$8</c:f>
              <c:numCache>
                <c:formatCode>General</c:formatCode>
                <c:ptCount val="7"/>
                <c:pt idx="0">
                  <c:v>103</c:v>
                </c:pt>
                <c:pt idx="1">
                  <c:v>93</c:v>
                </c:pt>
                <c:pt idx="2">
                  <c:v>49</c:v>
                </c:pt>
                <c:pt idx="3">
                  <c:v>65</c:v>
                </c:pt>
                <c:pt idx="4">
                  <c:v>68</c:v>
                </c:pt>
                <c:pt idx="5">
                  <c:v>65</c:v>
                </c:pt>
                <c:pt idx="6">
                  <c:v>61</c:v>
                </c:pt>
              </c:numCache>
            </c:numRef>
          </c:val>
          <c:extLst>
            <c:ext xmlns:c16="http://schemas.microsoft.com/office/drawing/2014/chart" uri="{C3380CC4-5D6E-409C-BE32-E72D297353CC}">
              <c16:uniqueId val="{00000003-FB00-49CA-A3EF-FE19A64BA211}"/>
            </c:ext>
          </c:extLst>
        </c:ser>
        <c:dLbls>
          <c:showLegendKey val="0"/>
          <c:showVal val="0"/>
          <c:showCatName val="0"/>
          <c:showSerName val="0"/>
          <c:showPercent val="0"/>
          <c:showBubbleSize val="0"/>
        </c:dLbls>
        <c:gapWidth val="150"/>
        <c:overlap val="100"/>
        <c:axId val="-1543598160"/>
        <c:axId val="-1543599360"/>
      </c:barChart>
      <c:catAx>
        <c:axId val="-15435981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crossAx val="-1543599360"/>
        <c:crosses val="autoZero"/>
        <c:auto val="1"/>
        <c:lblAlgn val="ctr"/>
        <c:lblOffset val="100"/>
        <c:noMultiLvlLbl val="0"/>
      </c:catAx>
      <c:valAx>
        <c:axId val="-154359936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crossAx val="-1543598160"/>
        <c:crosses val="autoZero"/>
        <c:crossBetween val="between"/>
      </c:valAx>
      <c:dTable>
        <c:showHorzBorder val="1"/>
        <c:showVertBorder val="1"/>
        <c:showOutline val="1"/>
        <c:showKeys val="1"/>
        <c:spPr>
          <a:noFill/>
          <a:ln w="9525" cap="flat" cmpd="sng" algn="ctr">
            <a:solidFill>
              <a:schemeClr val="tx1"/>
            </a:solidFill>
            <a:round/>
          </a:ln>
          <a:effectLst/>
        </c:spPr>
        <c:txPr>
          <a:bodyPr rot="0" spcFirstLastPara="1" vertOverflow="ellipsis" vert="horz" wrap="square" anchor="ctr" anchorCtr="1"/>
          <a:lstStyle/>
          <a:p>
            <a:pPr rtl="0">
              <a:defRPr sz="900" b="1" i="0" u="none" strike="noStrike" kern="1200" baseline="0">
                <a:solidFill>
                  <a:sysClr val="windowText" lastClr="000000"/>
                </a:solidFill>
                <a:latin typeface="+mn-lt"/>
                <a:ea typeface="+mn-ea"/>
                <a:cs typeface="+mn-cs"/>
              </a:defRPr>
            </a:pPr>
            <a:endParaRPr lang="en-US"/>
          </a:p>
        </c:txPr>
      </c:dTable>
      <c:spPr>
        <a:noFill/>
        <a:ln>
          <a:noFill/>
        </a:ln>
        <a:effectLst/>
      </c:spPr>
    </c:plotArea>
    <c:legend>
      <c:legendPos val="b"/>
      <c:overlay val="0"/>
      <c:spPr>
        <a:noFill/>
        <a:ln>
          <a:noFill/>
        </a:ln>
        <a:effectLst/>
      </c:spPr>
      <c:txPr>
        <a:bodyPr rot="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legend>
    <c:plotVisOnly val="1"/>
    <c:dispBlanksAs val="gap"/>
    <c:showDLblsOverMax val="0"/>
  </c:chart>
  <c:spPr>
    <a:solidFill>
      <a:schemeClr val="bg1"/>
    </a:solidFill>
    <a:ln w="9525" cap="flat" cmpd="sng" algn="ctr">
      <a:solidFill>
        <a:schemeClr val="tx1"/>
      </a:solidFill>
      <a:round/>
    </a:ln>
    <a:effectLst/>
  </c:spPr>
  <c:txPr>
    <a:bodyPr/>
    <a:lstStyle/>
    <a:p>
      <a:pPr>
        <a:defRPr b="1">
          <a:solidFill>
            <a:sysClr val="windowText" lastClr="000000"/>
          </a:solidFill>
        </a:defRPr>
      </a:pPr>
      <a:endParaRPr lang="en-US"/>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lineChart>
        <c:grouping val="standard"/>
        <c:varyColors val="0"/>
        <c:ser>
          <c:idx val="0"/>
          <c:order val="0"/>
          <c:tx>
            <c:strRef>
              <c:f>Sheet1!$A$2</c:f>
              <c:strCache>
                <c:ptCount val="1"/>
                <c:pt idx="0">
                  <c:v>Modern Submarines*</c:v>
                </c:pt>
              </c:strCache>
            </c:strRef>
          </c:tx>
          <c:spPr>
            <a:ln w="28575" cap="rnd">
              <a:solidFill>
                <a:schemeClr val="accent1"/>
              </a:solidFill>
              <a:round/>
            </a:ln>
            <a:effectLst/>
          </c:spPr>
          <c:marker>
            <c:symbol val="none"/>
          </c:marker>
          <c:cat>
            <c:numRef>
              <c:f>Sheet1!$B$1:$H$1</c:f>
              <c:numCache>
                <c:formatCode>General</c:formatCode>
                <c:ptCount val="7"/>
                <c:pt idx="0">
                  <c:v>1985</c:v>
                </c:pt>
                <c:pt idx="1">
                  <c:v>1990</c:v>
                </c:pt>
                <c:pt idx="2">
                  <c:v>1995</c:v>
                </c:pt>
                <c:pt idx="3">
                  <c:v>2000</c:v>
                </c:pt>
                <c:pt idx="4">
                  <c:v>2005</c:v>
                </c:pt>
                <c:pt idx="5">
                  <c:v>2010</c:v>
                </c:pt>
                <c:pt idx="6">
                  <c:v>2016</c:v>
                </c:pt>
              </c:numCache>
            </c:numRef>
          </c:cat>
          <c:val>
            <c:numRef>
              <c:f>Sheet1!$B$2:$H$2</c:f>
              <c:numCache>
                <c:formatCode>General</c:formatCode>
                <c:ptCount val="7"/>
                <c:pt idx="0">
                  <c:v>0</c:v>
                </c:pt>
                <c:pt idx="1">
                  <c:v>0</c:v>
                </c:pt>
                <c:pt idx="2">
                  <c:v>0</c:v>
                </c:pt>
                <c:pt idx="3">
                  <c:v>6</c:v>
                </c:pt>
                <c:pt idx="4">
                  <c:v>7</c:v>
                </c:pt>
                <c:pt idx="5">
                  <c:v>29</c:v>
                </c:pt>
                <c:pt idx="6">
                  <c:v>46</c:v>
                </c:pt>
              </c:numCache>
            </c:numRef>
          </c:val>
          <c:smooth val="0"/>
          <c:extLst>
            <c:ext xmlns:c16="http://schemas.microsoft.com/office/drawing/2014/chart" uri="{C3380CC4-5D6E-409C-BE32-E72D297353CC}">
              <c16:uniqueId val="{00000000-0BD0-4ABB-8492-D01B64DB7B0C}"/>
            </c:ext>
          </c:extLst>
        </c:ser>
        <c:ser>
          <c:idx val="1"/>
          <c:order val="1"/>
          <c:tx>
            <c:strRef>
              <c:f>Sheet1!$A$3</c:f>
              <c:strCache>
                <c:ptCount val="1"/>
                <c:pt idx="0">
                  <c:v>Modern Destroyers†</c:v>
                </c:pt>
              </c:strCache>
            </c:strRef>
          </c:tx>
          <c:spPr>
            <a:ln w="28575" cap="rnd">
              <a:solidFill>
                <a:schemeClr val="accent2"/>
              </a:solidFill>
              <a:round/>
            </a:ln>
            <a:effectLst/>
          </c:spPr>
          <c:marker>
            <c:symbol val="none"/>
          </c:marker>
          <c:cat>
            <c:numRef>
              <c:f>Sheet1!$B$1:$H$1</c:f>
              <c:numCache>
                <c:formatCode>General</c:formatCode>
                <c:ptCount val="7"/>
                <c:pt idx="0">
                  <c:v>1985</c:v>
                </c:pt>
                <c:pt idx="1">
                  <c:v>1990</c:v>
                </c:pt>
                <c:pt idx="2">
                  <c:v>1995</c:v>
                </c:pt>
                <c:pt idx="3">
                  <c:v>2000</c:v>
                </c:pt>
                <c:pt idx="4">
                  <c:v>2005</c:v>
                </c:pt>
                <c:pt idx="5">
                  <c:v>2010</c:v>
                </c:pt>
                <c:pt idx="6">
                  <c:v>2016</c:v>
                </c:pt>
              </c:numCache>
            </c:numRef>
          </c:cat>
          <c:val>
            <c:numRef>
              <c:f>Sheet1!$B$3:$H$3</c:f>
              <c:numCache>
                <c:formatCode>General</c:formatCode>
                <c:ptCount val="7"/>
                <c:pt idx="0">
                  <c:v>0</c:v>
                </c:pt>
                <c:pt idx="1">
                  <c:v>0</c:v>
                </c:pt>
                <c:pt idx="2">
                  <c:v>1</c:v>
                </c:pt>
                <c:pt idx="3">
                  <c:v>5</c:v>
                </c:pt>
                <c:pt idx="4">
                  <c:v>6</c:v>
                </c:pt>
                <c:pt idx="5">
                  <c:v>12</c:v>
                </c:pt>
                <c:pt idx="6">
                  <c:v>13</c:v>
                </c:pt>
              </c:numCache>
            </c:numRef>
          </c:val>
          <c:smooth val="0"/>
          <c:extLst>
            <c:ext xmlns:c16="http://schemas.microsoft.com/office/drawing/2014/chart" uri="{C3380CC4-5D6E-409C-BE32-E72D297353CC}">
              <c16:uniqueId val="{00000001-0BD0-4ABB-8492-D01B64DB7B0C}"/>
            </c:ext>
          </c:extLst>
        </c:ser>
        <c:ser>
          <c:idx val="2"/>
          <c:order val="2"/>
          <c:tx>
            <c:strRef>
              <c:f>Sheet1!$A$4</c:f>
              <c:strCache>
                <c:ptCount val="1"/>
                <c:pt idx="0">
                  <c:v>Modern Frigates‡ </c:v>
                </c:pt>
              </c:strCache>
            </c:strRef>
          </c:tx>
          <c:spPr>
            <a:ln w="28575" cap="rnd">
              <a:solidFill>
                <a:schemeClr val="accent3"/>
              </a:solidFill>
              <a:round/>
            </a:ln>
            <a:effectLst/>
          </c:spPr>
          <c:marker>
            <c:symbol val="none"/>
          </c:marker>
          <c:cat>
            <c:numRef>
              <c:f>Sheet1!$B$1:$H$1</c:f>
              <c:numCache>
                <c:formatCode>General</c:formatCode>
                <c:ptCount val="7"/>
                <c:pt idx="0">
                  <c:v>1985</c:v>
                </c:pt>
                <c:pt idx="1">
                  <c:v>1990</c:v>
                </c:pt>
                <c:pt idx="2">
                  <c:v>1995</c:v>
                </c:pt>
                <c:pt idx="3">
                  <c:v>2000</c:v>
                </c:pt>
                <c:pt idx="4">
                  <c:v>2005</c:v>
                </c:pt>
                <c:pt idx="5">
                  <c:v>2010</c:v>
                </c:pt>
                <c:pt idx="6">
                  <c:v>2016</c:v>
                </c:pt>
              </c:numCache>
            </c:numRef>
          </c:cat>
          <c:val>
            <c:numRef>
              <c:f>Sheet1!$B$4:$H$4</c:f>
              <c:numCache>
                <c:formatCode>General</c:formatCode>
                <c:ptCount val="7"/>
                <c:pt idx="0">
                  <c:v>0</c:v>
                </c:pt>
                <c:pt idx="1">
                  <c:v>0</c:v>
                </c:pt>
                <c:pt idx="2">
                  <c:v>3</c:v>
                </c:pt>
                <c:pt idx="3">
                  <c:v>10</c:v>
                </c:pt>
                <c:pt idx="4">
                  <c:v>12</c:v>
                </c:pt>
                <c:pt idx="5">
                  <c:v>22</c:v>
                </c:pt>
                <c:pt idx="6">
                  <c:v>36</c:v>
                </c:pt>
              </c:numCache>
            </c:numRef>
          </c:val>
          <c:smooth val="0"/>
          <c:extLst>
            <c:ext xmlns:c16="http://schemas.microsoft.com/office/drawing/2014/chart" uri="{C3380CC4-5D6E-409C-BE32-E72D297353CC}">
              <c16:uniqueId val="{00000002-0BD0-4ABB-8492-D01B64DB7B0C}"/>
            </c:ext>
          </c:extLst>
        </c:ser>
        <c:dLbls>
          <c:showLegendKey val="0"/>
          <c:showVal val="0"/>
          <c:showCatName val="0"/>
          <c:showSerName val="0"/>
          <c:showPercent val="0"/>
          <c:showBubbleSize val="0"/>
        </c:dLbls>
        <c:smooth val="0"/>
        <c:axId val="-1625318480"/>
        <c:axId val="-1664937008"/>
      </c:lineChart>
      <c:catAx>
        <c:axId val="-16253184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crossAx val="-1664937008"/>
        <c:crosses val="autoZero"/>
        <c:auto val="1"/>
        <c:lblAlgn val="ctr"/>
        <c:lblOffset val="100"/>
        <c:noMultiLvlLbl val="0"/>
      </c:catAx>
      <c:valAx>
        <c:axId val="-166493700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crossAx val="-1625318480"/>
        <c:crosses val="autoZero"/>
        <c:crossBetween val="between"/>
      </c:valAx>
      <c:dTable>
        <c:showHorzBorder val="1"/>
        <c:showVertBorder val="1"/>
        <c:showOutline val="1"/>
        <c:showKeys val="1"/>
        <c:spPr>
          <a:noFill/>
          <a:ln w="9525" cap="flat" cmpd="sng" algn="ctr">
            <a:solidFill>
              <a:schemeClr val="tx1"/>
            </a:solidFill>
            <a:round/>
          </a:ln>
          <a:effectLst/>
        </c:spPr>
        <c:txPr>
          <a:bodyPr rot="0" spcFirstLastPara="1" vertOverflow="ellipsis" vert="horz" wrap="square" anchor="ctr" anchorCtr="1"/>
          <a:lstStyle/>
          <a:p>
            <a:pPr rtl="0">
              <a:defRPr sz="900" b="1" i="0" u="none" strike="noStrike" kern="1200" baseline="0">
                <a:solidFill>
                  <a:sysClr val="windowText" lastClr="000000"/>
                </a:solidFill>
                <a:latin typeface="+mn-lt"/>
                <a:ea typeface="+mn-ea"/>
                <a:cs typeface="+mn-cs"/>
              </a:defRPr>
            </a:pPr>
            <a:endParaRPr lang="en-US"/>
          </a:p>
        </c:txPr>
      </c:dTable>
      <c:spPr>
        <a:noFill/>
        <a:ln>
          <a:noFill/>
        </a:ln>
        <a:effectLst/>
      </c:spPr>
    </c:plotArea>
    <c:legend>
      <c:legendPos val="b"/>
      <c:overlay val="0"/>
      <c:spPr>
        <a:noFill/>
        <a:ln>
          <a:noFill/>
        </a:ln>
        <a:effectLst/>
      </c:spPr>
      <c:txPr>
        <a:bodyPr rot="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legend>
    <c:plotVisOnly val="1"/>
    <c:dispBlanksAs val="gap"/>
    <c:showDLblsOverMax val="0"/>
  </c:chart>
  <c:spPr>
    <a:solidFill>
      <a:schemeClr val="bg1"/>
    </a:solidFill>
    <a:ln w="9525" cap="flat" cmpd="sng" algn="ctr">
      <a:solidFill>
        <a:schemeClr val="tx1"/>
      </a:solidFill>
      <a:round/>
    </a:ln>
    <a:effectLst/>
  </c:spPr>
  <c:txPr>
    <a:bodyPr/>
    <a:lstStyle/>
    <a:p>
      <a:pPr>
        <a:defRPr b="1">
          <a:solidFill>
            <a:sysClr val="windowText" lastClr="000000"/>
          </a:solidFill>
        </a:defRPr>
      </a:pPr>
      <a:endParaRPr lang="en-US"/>
    </a:p>
  </c:txPr>
  <c:externalData r:id="rId2">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Sheet1!$A$5</c:f>
              <c:strCache>
                <c:ptCount val="1"/>
                <c:pt idx="0">
                  <c:v>Total Modern Aircraft</c:v>
                </c:pt>
              </c:strCache>
            </c:strRef>
          </c:tx>
          <c:spPr>
            <a:solidFill>
              <a:schemeClr val="accent1"/>
            </a:solidFill>
            <a:ln>
              <a:noFill/>
            </a:ln>
            <a:effectLst/>
          </c:spPr>
          <c:invertIfNegative val="0"/>
          <c:cat>
            <c:numRef>
              <c:f>Sheet1!$B$4:$H$4</c:f>
              <c:numCache>
                <c:formatCode>General</c:formatCode>
                <c:ptCount val="7"/>
                <c:pt idx="0">
                  <c:v>1985</c:v>
                </c:pt>
                <c:pt idx="1">
                  <c:v>1990</c:v>
                </c:pt>
                <c:pt idx="2">
                  <c:v>1995</c:v>
                </c:pt>
                <c:pt idx="3">
                  <c:v>2000</c:v>
                </c:pt>
                <c:pt idx="4">
                  <c:v>2005</c:v>
                </c:pt>
                <c:pt idx="5">
                  <c:v>2010</c:v>
                </c:pt>
                <c:pt idx="6">
                  <c:v>2016</c:v>
                </c:pt>
              </c:numCache>
            </c:numRef>
          </c:cat>
          <c:val>
            <c:numRef>
              <c:f>Sheet1!$B$5:$H$5</c:f>
              <c:numCache>
                <c:formatCode>General</c:formatCode>
                <c:ptCount val="7"/>
                <c:pt idx="0">
                  <c:v>0</c:v>
                </c:pt>
                <c:pt idx="1">
                  <c:v>0</c:v>
                </c:pt>
                <c:pt idx="2">
                  <c:v>24</c:v>
                </c:pt>
                <c:pt idx="3">
                  <c:v>65</c:v>
                </c:pt>
                <c:pt idx="4">
                  <c:v>154</c:v>
                </c:pt>
                <c:pt idx="5">
                  <c:v>381</c:v>
                </c:pt>
                <c:pt idx="6">
                  <c:v>581</c:v>
                </c:pt>
              </c:numCache>
            </c:numRef>
          </c:val>
          <c:extLst>
            <c:ext xmlns:c16="http://schemas.microsoft.com/office/drawing/2014/chart" uri="{C3380CC4-5D6E-409C-BE32-E72D297353CC}">
              <c16:uniqueId val="{00000000-D320-42E7-8FC7-C09A80E34FC2}"/>
            </c:ext>
          </c:extLst>
        </c:ser>
        <c:ser>
          <c:idx val="1"/>
          <c:order val="1"/>
          <c:tx>
            <c:strRef>
              <c:f>Sheet1!$A$6</c:f>
              <c:strCache>
                <c:ptCount val="1"/>
                <c:pt idx="0">
                  <c:v>Total Combat Aircraft</c:v>
                </c:pt>
              </c:strCache>
            </c:strRef>
          </c:tx>
          <c:spPr>
            <a:solidFill>
              <a:schemeClr val="accent2"/>
            </a:solidFill>
            <a:ln>
              <a:noFill/>
            </a:ln>
            <a:effectLst/>
          </c:spPr>
          <c:invertIfNegative val="0"/>
          <c:cat>
            <c:numRef>
              <c:f>Sheet1!$B$4:$H$4</c:f>
              <c:numCache>
                <c:formatCode>General</c:formatCode>
                <c:ptCount val="7"/>
                <c:pt idx="0">
                  <c:v>1985</c:v>
                </c:pt>
                <c:pt idx="1">
                  <c:v>1990</c:v>
                </c:pt>
                <c:pt idx="2">
                  <c:v>1995</c:v>
                </c:pt>
                <c:pt idx="3">
                  <c:v>2000</c:v>
                </c:pt>
                <c:pt idx="4">
                  <c:v>2005</c:v>
                </c:pt>
                <c:pt idx="5">
                  <c:v>2010</c:v>
                </c:pt>
                <c:pt idx="6">
                  <c:v>2016</c:v>
                </c:pt>
              </c:numCache>
            </c:numRef>
          </c:cat>
          <c:val>
            <c:numRef>
              <c:f>Sheet1!$B$6:$H$6</c:f>
              <c:numCache>
                <c:formatCode>General</c:formatCode>
                <c:ptCount val="7"/>
                <c:pt idx="0">
                  <c:v>5300</c:v>
                </c:pt>
                <c:pt idx="1">
                  <c:v>5000</c:v>
                </c:pt>
                <c:pt idx="2">
                  <c:v>4970</c:v>
                </c:pt>
                <c:pt idx="3">
                  <c:v>3000</c:v>
                </c:pt>
                <c:pt idx="4">
                  <c:v>1900</c:v>
                </c:pt>
                <c:pt idx="5">
                  <c:v>1617</c:v>
                </c:pt>
                <c:pt idx="6">
                  <c:v>2306</c:v>
                </c:pt>
              </c:numCache>
            </c:numRef>
          </c:val>
          <c:extLst>
            <c:ext xmlns:c16="http://schemas.microsoft.com/office/drawing/2014/chart" uri="{C3380CC4-5D6E-409C-BE32-E72D297353CC}">
              <c16:uniqueId val="{00000001-D320-42E7-8FC7-C09A80E34FC2}"/>
            </c:ext>
          </c:extLst>
        </c:ser>
        <c:dLbls>
          <c:showLegendKey val="0"/>
          <c:showVal val="0"/>
          <c:showCatName val="0"/>
          <c:showSerName val="0"/>
          <c:showPercent val="0"/>
          <c:showBubbleSize val="0"/>
        </c:dLbls>
        <c:gapWidth val="219"/>
        <c:overlap val="-27"/>
        <c:axId val="-1625430496"/>
        <c:axId val="-1625436784"/>
      </c:barChart>
      <c:catAx>
        <c:axId val="-16254304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crossAx val="-1625436784"/>
        <c:crosses val="autoZero"/>
        <c:auto val="1"/>
        <c:lblAlgn val="ctr"/>
        <c:lblOffset val="100"/>
        <c:noMultiLvlLbl val="0"/>
      </c:catAx>
      <c:valAx>
        <c:axId val="-162543678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crossAx val="-1625430496"/>
        <c:crosses val="autoZero"/>
        <c:crossBetween val="between"/>
      </c:valAx>
      <c:dTable>
        <c:showHorzBorder val="1"/>
        <c:showVertBorder val="1"/>
        <c:showOutline val="1"/>
        <c:showKeys val="1"/>
        <c:spPr>
          <a:noFill/>
          <a:ln w="9525" cap="flat" cmpd="sng" algn="ctr">
            <a:solidFill>
              <a:schemeClr val="tx1"/>
            </a:solidFill>
            <a:round/>
          </a:ln>
          <a:effectLst/>
        </c:spPr>
        <c:txPr>
          <a:bodyPr rot="0" spcFirstLastPara="1" vertOverflow="ellipsis" vert="horz" wrap="square" anchor="ctr" anchorCtr="1"/>
          <a:lstStyle/>
          <a:p>
            <a:pPr rtl="0">
              <a:defRPr sz="900" b="1" i="0" u="none" strike="noStrike" kern="1200" baseline="0">
                <a:solidFill>
                  <a:sysClr val="windowText" lastClr="000000"/>
                </a:solidFill>
                <a:latin typeface="+mn-lt"/>
                <a:ea typeface="+mn-ea"/>
                <a:cs typeface="+mn-cs"/>
              </a:defRPr>
            </a:pPr>
            <a:endParaRPr lang="en-US"/>
          </a:p>
        </c:txPr>
      </c:dTable>
      <c:spPr>
        <a:noFill/>
        <a:ln>
          <a:noFill/>
        </a:ln>
        <a:effectLst/>
      </c:spPr>
    </c:plotArea>
    <c:legend>
      <c:legendPos val="b"/>
      <c:overlay val="0"/>
      <c:spPr>
        <a:noFill/>
        <a:ln>
          <a:noFill/>
        </a:ln>
        <a:effectLst/>
      </c:spPr>
      <c:txPr>
        <a:bodyPr rot="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legend>
    <c:plotVisOnly val="1"/>
    <c:dispBlanksAs val="gap"/>
    <c:showDLblsOverMax val="0"/>
  </c:chart>
  <c:spPr>
    <a:solidFill>
      <a:schemeClr val="bg1"/>
    </a:solidFill>
    <a:ln w="9525" cap="flat" cmpd="sng" algn="ctr">
      <a:solidFill>
        <a:schemeClr val="tx1"/>
      </a:solidFill>
      <a:round/>
    </a:ln>
    <a:effectLst/>
  </c:spPr>
  <c:txPr>
    <a:bodyPr/>
    <a:lstStyle/>
    <a:p>
      <a:pPr>
        <a:defRPr b="1">
          <a:solidFill>
            <a:sysClr val="windowText" lastClr="000000"/>
          </a:solidFill>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Sheet1!$A$2</c:f>
              <c:strCache>
                <c:ptCount val="1"/>
                <c:pt idx="0">
                  <c:v>Percentage FGA/Attack, Modern</c:v>
                </c:pt>
              </c:strCache>
            </c:strRef>
          </c:tx>
          <c:spPr>
            <a:ln w="28575" cap="rnd">
              <a:solidFill>
                <a:schemeClr val="accent1"/>
              </a:solidFill>
              <a:round/>
            </a:ln>
            <a:effectLst/>
          </c:spPr>
          <c:marker>
            <c:symbol val="none"/>
          </c:marker>
          <c:cat>
            <c:numRef>
              <c:f>Sheet1!$B$1:$H$1</c:f>
              <c:numCache>
                <c:formatCode>General</c:formatCode>
                <c:ptCount val="7"/>
                <c:pt idx="0">
                  <c:v>1985</c:v>
                </c:pt>
                <c:pt idx="1">
                  <c:v>1990</c:v>
                </c:pt>
                <c:pt idx="2">
                  <c:v>1995</c:v>
                </c:pt>
                <c:pt idx="3">
                  <c:v>2000</c:v>
                </c:pt>
                <c:pt idx="4">
                  <c:v>2005</c:v>
                </c:pt>
                <c:pt idx="5">
                  <c:v>2010</c:v>
                </c:pt>
                <c:pt idx="6">
                  <c:v>2016</c:v>
                </c:pt>
              </c:numCache>
            </c:numRef>
          </c:cat>
          <c:val>
            <c:numRef>
              <c:f>Sheet1!$B$2:$H$2</c:f>
              <c:numCache>
                <c:formatCode>0.00%</c:formatCode>
                <c:ptCount val="7"/>
                <c:pt idx="0">
                  <c:v>0</c:v>
                </c:pt>
                <c:pt idx="1">
                  <c:v>0</c:v>
                </c:pt>
                <c:pt idx="2">
                  <c:v>0</c:v>
                </c:pt>
                <c:pt idx="3">
                  <c:v>0</c:v>
                </c:pt>
                <c:pt idx="4">
                  <c:v>8.2100000000000006E-2</c:v>
                </c:pt>
                <c:pt idx="5">
                  <c:v>0.35980000000000001</c:v>
                </c:pt>
                <c:pt idx="6">
                  <c:v>0.60719999999999996</c:v>
                </c:pt>
              </c:numCache>
            </c:numRef>
          </c:val>
          <c:smooth val="0"/>
          <c:extLst>
            <c:ext xmlns:c16="http://schemas.microsoft.com/office/drawing/2014/chart" uri="{C3380CC4-5D6E-409C-BE32-E72D297353CC}">
              <c16:uniqueId val="{00000000-F4BF-4E62-963A-F6A95899B52E}"/>
            </c:ext>
          </c:extLst>
        </c:ser>
        <c:ser>
          <c:idx val="1"/>
          <c:order val="1"/>
          <c:tx>
            <c:strRef>
              <c:f>Sheet1!$A$3</c:f>
              <c:strCache>
                <c:ptCount val="1"/>
                <c:pt idx="0">
                  <c:v>Percentage Fighters, Modern</c:v>
                </c:pt>
              </c:strCache>
            </c:strRef>
          </c:tx>
          <c:spPr>
            <a:ln w="28575" cap="rnd">
              <a:solidFill>
                <a:schemeClr val="accent2"/>
              </a:solidFill>
              <a:round/>
            </a:ln>
            <a:effectLst/>
          </c:spPr>
          <c:marker>
            <c:symbol val="none"/>
          </c:marker>
          <c:cat>
            <c:numRef>
              <c:f>Sheet1!$B$1:$H$1</c:f>
              <c:numCache>
                <c:formatCode>General</c:formatCode>
                <c:ptCount val="7"/>
                <c:pt idx="0">
                  <c:v>1985</c:v>
                </c:pt>
                <c:pt idx="1">
                  <c:v>1990</c:v>
                </c:pt>
                <c:pt idx="2">
                  <c:v>1995</c:v>
                </c:pt>
                <c:pt idx="3">
                  <c:v>2000</c:v>
                </c:pt>
                <c:pt idx="4">
                  <c:v>2005</c:v>
                </c:pt>
                <c:pt idx="5">
                  <c:v>2010</c:v>
                </c:pt>
                <c:pt idx="6">
                  <c:v>2016</c:v>
                </c:pt>
              </c:numCache>
            </c:numRef>
          </c:cat>
          <c:val>
            <c:numRef>
              <c:f>Sheet1!$B$3:$H$3</c:f>
              <c:numCache>
                <c:formatCode>0.00%</c:formatCode>
                <c:ptCount val="7"/>
                <c:pt idx="0">
                  <c:v>0</c:v>
                </c:pt>
                <c:pt idx="1">
                  <c:v>0</c:v>
                </c:pt>
                <c:pt idx="2">
                  <c:v>6.0000000000000001E-3</c:v>
                </c:pt>
                <c:pt idx="3">
                  <c:v>6.4000000000000001E-2</c:v>
                </c:pt>
                <c:pt idx="4">
                  <c:v>8.3299999999999999E-2</c:v>
                </c:pt>
                <c:pt idx="5">
                  <c:v>0.2145</c:v>
                </c:pt>
                <c:pt idx="6">
                  <c:v>0.2019</c:v>
                </c:pt>
              </c:numCache>
            </c:numRef>
          </c:val>
          <c:smooth val="0"/>
          <c:extLst>
            <c:ext xmlns:c16="http://schemas.microsoft.com/office/drawing/2014/chart" uri="{C3380CC4-5D6E-409C-BE32-E72D297353CC}">
              <c16:uniqueId val="{00000001-F4BF-4E62-963A-F6A95899B52E}"/>
            </c:ext>
          </c:extLst>
        </c:ser>
        <c:ser>
          <c:idx val="2"/>
          <c:order val="2"/>
          <c:tx>
            <c:strRef>
              <c:f>Sheet1!$A$4</c:f>
              <c:strCache>
                <c:ptCount val="1"/>
                <c:pt idx="0">
                  <c:v>Percentage Bombers, Modern</c:v>
                </c:pt>
              </c:strCache>
            </c:strRef>
          </c:tx>
          <c:spPr>
            <a:ln w="28575" cap="rnd">
              <a:solidFill>
                <a:schemeClr val="accent3"/>
              </a:solidFill>
              <a:round/>
            </a:ln>
            <a:effectLst/>
          </c:spPr>
          <c:marker>
            <c:symbol val="none"/>
          </c:marker>
          <c:cat>
            <c:numRef>
              <c:f>Sheet1!$B$1:$H$1</c:f>
              <c:numCache>
                <c:formatCode>General</c:formatCode>
                <c:ptCount val="7"/>
                <c:pt idx="0">
                  <c:v>1985</c:v>
                </c:pt>
                <c:pt idx="1">
                  <c:v>1990</c:v>
                </c:pt>
                <c:pt idx="2">
                  <c:v>1995</c:v>
                </c:pt>
                <c:pt idx="3">
                  <c:v>2000</c:v>
                </c:pt>
                <c:pt idx="4">
                  <c:v>2005</c:v>
                </c:pt>
                <c:pt idx="5">
                  <c:v>2010</c:v>
                </c:pt>
                <c:pt idx="6">
                  <c:v>2016</c:v>
                </c:pt>
              </c:numCache>
            </c:numRef>
          </c:cat>
          <c:val>
            <c:numRef>
              <c:f>Sheet1!$B$4:$H$4</c:f>
              <c:numCache>
                <c:formatCode>0.00%</c:formatCode>
                <c:ptCount val="7"/>
                <c:pt idx="0">
                  <c:v>0</c:v>
                </c:pt>
                <c:pt idx="1">
                  <c:v>0</c:v>
                </c:pt>
                <c:pt idx="2">
                  <c:v>0</c:v>
                </c:pt>
                <c:pt idx="3">
                  <c:v>0</c:v>
                </c:pt>
                <c:pt idx="4">
                  <c:v>0</c:v>
                </c:pt>
                <c:pt idx="5">
                  <c:v>0</c:v>
                </c:pt>
                <c:pt idx="6">
                  <c:v>0</c:v>
                </c:pt>
              </c:numCache>
            </c:numRef>
          </c:val>
          <c:smooth val="0"/>
          <c:extLst>
            <c:ext xmlns:c16="http://schemas.microsoft.com/office/drawing/2014/chart" uri="{C3380CC4-5D6E-409C-BE32-E72D297353CC}">
              <c16:uniqueId val="{00000002-F4BF-4E62-963A-F6A95899B52E}"/>
            </c:ext>
          </c:extLst>
        </c:ser>
        <c:ser>
          <c:idx val="3"/>
          <c:order val="3"/>
          <c:tx>
            <c:strRef>
              <c:f>Sheet1!$A$5</c:f>
              <c:strCache>
                <c:ptCount val="1"/>
                <c:pt idx="0">
                  <c:v>Percentage, Modern </c:v>
                </c:pt>
              </c:strCache>
            </c:strRef>
          </c:tx>
          <c:spPr>
            <a:ln w="28575" cap="rnd">
              <a:solidFill>
                <a:schemeClr val="accent4"/>
              </a:solidFill>
              <a:round/>
            </a:ln>
            <a:effectLst/>
          </c:spPr>
          <c:marker>
            <c:symbol val="none"/>
          </c:marker>
          <c:cat>
            <c:numRef>
              <c:f>Sheet1!$B$1:$H$1</c:f>
              <c:numCache>
                <c:formatCode>General</c:formatCode>
                <c:ptCount val="7"/>
                <c:pt idx="0">
                  <c:v>1985</c:v>
                </c:pt>
                <c:pt idx="1">
                  <c:v>1990</c:v>
                </c:pt>
                <c:pt idx="2">
                  <c:v>1995</c:v>
                </c:pt>
                <c:pt idx="3">
                  <c:v>2000</c:v>
                </c:pt>
                <c:pt idx="4">
                  <c:v>2005</c:v>
                </c:pt>
                <c:pt idx="5">
                  <c:v>2010</c:v>
                </c:pt>
                <c:pt idx="6">
                  <c:v>2016</c:v>
                </c:pt>
              </c:numCache>
            </c:numRef>
          </c:cat>
          <c:val>
            <c:numRef>
              <c:f>Sheet1!$B$5:$H$5</c:f>
              <c:numCache>
                <c:formatCode>0.00%</c:formatCode>
                <c:ptCount val="7"/>
                <c:pt idx="0">
                  <c:v>0</c:v>
                </c:pt>
                <c:pt idx="1">
                  <c:v>0</c:v>
                </c:pt>
                <c:pt idx="2">
                  <c:v>5.0000000000000001E-3</c:v>
                </c:pt>
                <c:pt idx="3">
                  <c:v>2.1999999999999999E-2</c:v>
                </c:pt>
                <c:pt idx="4">
                  <c:v>8.1000000000000003E-2</c:v>
                </c:pt>
                <c:pt idx="5">
                  <c:v>0.2356</c:v>
                </c:pt>
                <c:pt idx="6">
                  <c:v>0.36480000000000001</c:v>
                </c:pt>
              </c:numCache>
            </c:numRef>
          </c:val>
          <c:smooth val="0"/>
          <c:extLst>
            <c:ext xmlns:c16="http://schemas.microsoft.com/office/drawing/2014/chart" uri="{C3380CC4-5D6E-409C-BE32-E72D297353CC}">
              <c16:uniqueId val="{00000003-F4BF-4E62-963A-F6A95899B52E}"/>
            </c:ext>
          </c:extLst>
        </c:ser>
        <c:dLbls>
          <c:showLegendKey val="0"/>
          <c:showVal val="0"/>
          <c:showCatName val="0"/>
          <c:showSerName val="0"/>
          <c:showPercent val="0"/>
          <c:showBubbleSize val="0"/>
        </c:dLbls>
        <c:smooth val="0"/>
        <c:axId val="-1625763696"/>
        <c:axId val="-1626254112"/>
      </c:lineChart>
      <c:catAx>
        <c:axId val="-16257636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crossAx val="-1626254112"/>
        <c:crosses val="autoZero"/>
        <c:auto val="1"/>
        <c:lblAlgn val="ctr"/>
        <c:lblOffset val="100"/>
        <c:noMultiLvlLbl val="0"/>
      </c:catAx>
      <c:valAx>
        <c:axId val="-1626254112"/>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crossAx val="-1625763696"/>
        <c:crosses val="autoZero"/>
        <c:crossBetween val="between"/>
      </c:valAx>
      <c:dTable>
        <c:showHorzBorder val="1"/>
        <c:showVertBorder val="1"/>
        <c:showOutline val="1"/>
        <c:showKeys val="1"/>
        <c:spPr>
          <a:noFill/>
          <a:ln w="9525" cap="flat" cmpd="sng" algn="ctr">
            <a:solidFill>
              <a:schemeClr val="tx1"/>
            </a:solidFill>
            <a:round/>
          </a:ln>
          <a:effectLst/>
        </c:spPr>
        <c:txPr>
          <a:bodyPr rot="0" spcFirstLastPara="1" vertOverflow="ellipsis" vert="horz" wrap="square" anchor="ctr" anchorCtr="1"/>
          <a:lstStyle/>
          <a:p>
            <a:pPr rtl="0">
              <a:defRPr sz="900" b="1" i="0" u="none" strike="noStrike" kern="1200" baseline="0">
                <a:solidFill>
                  <a:sysClr val="windowText" lastClr="000000"/>
                </a:solidFill>
                <a:latin typeface="+mn-lt"/>
                <a:ea typeface="+mn-ea"/>
                <a:cs typeface="+mn-cs"/>
              </a:defRPr>
            </a:pPr>
            <a:endParaRPr lang="en-US"/>
          </a:p>
        </c:txPr>
      </c:dTable>
      <c:spPr>
        <a:noFill/>
        <a:ln>
          <a:noFill/>
        </a:ln>
        <a:effectLst/>
      </c:spPr>
    </c:plotArea>
    <c:legend>
      <c:legendPos val="b"/>
      <c:overlay val="0"/>
      <c:spPr>
        <a:noFill/>
        <a:ln>
          <a:noFill/>
        </a:ln>
        <a:effectLst/>
      </c:spPr>
      <c:txPr>
        <a:bodyPr rot="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legend>
    <c:plotVisOnly val="1"/>
    <c:dispBlanksAs val="gap"/>
    <c:showDLblsOverMax val="0"/>
  </c:chart>
  <c:spPr>
    <a:solidFill>
      <a:schemeClr val="bg1"/>
    </a:solidFill>
    <a:ln w="9525" cap="flat" cmpd="sng" algn="ctr">
      <a:solidFill>
        <a:schemeClr val="tx1"/>
      </a:solidFill>
      <a:round/>
    </a:ln>
    <a:effectLst/>
  </c:spPr>
  <c:txPr>
    <a:bodyPr/>
    <a:lstStyle/>
    <a:p>
      <a:pPr>
        <a:defRPr b="1">
          <a:solidFill>
            <a:sysClr val="windowText" lastClr="000000"/>
          </a:solidFill>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0.88246</cdr:x>
      <cdr:y>0.49429</cdr:y>
    </cdr:from>
    <cdr:to>
      <cdr:x>1</cdr:x>
      <cdr:y>0.5689</cdr:y>
    </cdr:to>
    <cdr:sp macro="" textlink="">
      <cdr:nvSpPr>
        <cdr:cNvPr id="2" name="TextBox 1"/>
        <cdr:cNvSpPr txBox="1"/>
      </cdr:nvSpPr>
      <cdr:spPr>
        <a:xfrm xmlns:a="http://schemas.openxmlformats.org/drawingml/2006/main">
          <a:off x="6964752" y="2446635"/>
          <a:ext cx="927652" cy="369332"/>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xmlns:a="http://schemas.openxmlformats.org/drawingml/2006/main">
          <a:r>
            <a:rPr lang="en-US" b="1" dirty="0"/>
            <a:t>China</a:t>
          </a:r>
        </a:p>
      </cdr:txBody>
    </cdr:sp>
  </cdr:relSizeAnchor>
  <cdr:relSizeAnchor xmlns:cdr="http://schemas.openxmlformats.org/drawingml/2006/chartDrawing">
    <cdr:from>
      <cdr:x>0.17361</cdr:x>
      <cdr:y>0.07147</cdr:y>
    </cdr:from>
    <cdr:to>
      <cdr:x>0.5945</cdr:x>
      <cdr:y>0.1416</cdr:y>
    </cdr:to>
    <cdr:sp macro="" textlink="">
      <cdr:nvSpPr>
        <cdr:cNvPr id="3" name="TextBox 2"/>
        <cdr:cNvSpPr txBox="1"/>
      </cdr:nvSpPr>
      <cdr:spPr>
        <a:xfrm xmlns:a="http://schemas.openxmlformats.org/drawingml/2006/main">
          <a:off x="1370193" y="353749"/>
          <a:ext cx="3321812" cy="347143"/>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1" dirty="0">
              <a:solidFill>
                <a:srgbClr val="FF0000"/>
              </a:solidFill>
            </a:rPr>
            <a:t>China Claims 1.3% in 2016</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80C6F2B-20B7-CB41-9496-B59ACEC4F18A}" type="datetimeFigureOut">
              <a:rPr lang="en-US" smtClean="0"/>
              <a:t>9/19/2018</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75885B9-3040-F44D-9C58-8674E44C9BF7}" type="slidenum">
              <a:rPr lang="en-US" smtClean="0"/>
              <a:t>‹#›</a:t>
            </a:fld>
            <a:endParaRPr lang="en-US" dirty="0"/>
          </a:p>
        </p:txBody>
      </p:sp>
    </p:spTree>
    <p:extLst>
      <p:ext uri="{BB962C8B-B14F-4D97-AF65-F5344CB8AC3E}">
        <p14:creationId xmlns:p14="http://schemas.microsoft.com/office/powerpoint/2010/main" val="22866216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CF4738-7D1F-9749-9F5C-2DF28E6842E2}" type="datetimeFigureOut">
              <a:rPr lang="en-US" smtClean="0"/>
              <a:t>9/19/2018</a:t>
            </a:fld>
            <a:endParaRPr lang="en-US" dirty="0"/>
          </a:p>
        </p:txBody>
      </p:sp>
      <p:sp>
        <p:nvSpPr>
          <p:cNvPr id="4" name="Slide Image Placeholder 3"/>
          <p:cNvSpPr>
            <a:spLocks noGrp="1" noRot="1" noChangeAspect="1"/>
          </p:cNvSpPr>
          <p:nvPr>
            <p:ph type="sldImg" idx="2"/>
          </p:nvPr>
        </p:nvSpPr>
        <p:spPr>
          <a:xfrm>
            <a:off x="1055688" y="1143000"/>
            <a:ext cx="4746625"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34F750-7F34-1B4E-A0D8-26B165B41B10}" type="slidenum">
              <a:rPr lang="en-US" smtClean="0"/>
              <a:t>‹#›</a:t>
            </a:fld>
            <a:endParaRPr lang="en-US" dirty="0"/>
          </a:p>
        </p:txBody>
      </p:sp>
    </p:spTree>
    <p:extLst>
      <p:ext uri="{BB962C8B-B14F-4D97-AF65-F5344CB8AC3E}">
        <p14:creationId xmlns:p14="http://schemas.microsoft.com/office/powerpoint/2010/main" val="1691964349"/>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C2C9261A-072D-6B42-9C1C-9511054C4DA1}" type="slidenum">
              <a:rPr lang="en-US" sz="1200">
                <a:solidFill>
                  <a:prstClr val="black"/>
                </a:solidFill>
              </a:rPr>
              <a:pPr eaLnBrk="1" hangingPunct="1"/>
              <a:t>1</a:t>
            </a:fld>
            <a:endParaRPr lang="en-US" sz="1200" dirty="0">
              <a:solidFill>
                <a:prstClr val="black"/>
              </a:solidFill>
            </a:endParaRPr>
          </a:p>
        </p:txBody>
      </p:sp>
      <p:sp>
        <p:nvSpPr>
          <p:cNvPr id="19458" name="Rectangle 2"/>
          <p:cNvSpPr>
            <a:spLocks noGrp="1" noRot="1" noChangeAspect="1" noChangeArrowheads="1" noTextEdit="1"/>
          </p:cNvSpPr>
          <p:nvPr>
            <p:ph type="sldImg"/>
          </p:nvPr>
        </p:nvSpPr>
        <p:spPr>
          <a:xfrm>
            <a:off x="1055688" y="1143000"/>
            <a:ext cx="4746625" cy="3086100"/>
          </a:xfrm>
          <a:ln/>
        </p:spPr>
      </p:sp>
      <p:sp>
        <p:nvSpPr>
          <p:cNvPr id="19459" name="Rectangle 3"/>
          <p:cNvSpPr>
            <a:spLocks noGrp="1" noChangeArrowheads="1"/>
          </p:cNvSpPr>
          <p:nvPr>
            <p:ph type="body" idx="1"/>
          </p:nvPr>
        </p:nvSpPr>
        <p:spPr>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dirty="0">
              <a:latin typeface="Arial" charset="0"/>
              <a:ea typeface="ＭＳ Ｐゴシック" charset="0"/>
              <a:cs typeface="ＭＳ Ｐゴシック" charset="0"/>
            </a:endParaRPr>
          </a:p>
        </p:txBody>
      </p:sp>
    </p:spTree>
    <p:extLst>
      <p:ext uri="{BB962C8B-B14F-4D97-AF65-F5344CB8AC3E}">
        <p14:creationId xmlns:p14="http://schemas.microsoft.com/office/powerpoint/2010/main" val="20138437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B34F750-7F34-1B4E-A0D8-26B165B41B10}" type="slidenum">
              <a:rPr lang="en-US" smtClean="0"/>
              <a:t>124</a:t>
            </a:fld>
            <a:endParaRPr lang="en-US" dirty="0"/>
          </a:p>
        </p:txBody>
      </p:sp>
    </p:spTree>
    <p:extLst>
      <p:ext uri="{BB962C8B-B14F-4D97-AF65-F5344CB8AC3E}">
        <p14:creationId xmlns:p14="http://schemas.microsoft.com/office/powerpoint/2010/main" val="4448859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B34F750-7F34-1B4E-A0D8-26B165B41B10}" type="slidenum">
              <a:rPr lang="en-US" smtClean="0"/>
              <a:t>169</a:t>
            </a:fld>
            <a:endParaRPr lang="en-US" dirty="0"/>
          </a:p>
        </p:txBody>
      </p:sp>
    </p:spTree>
    <p:extLst>
      <p:ext uri="{BB962C8B-B14F-4D97-AF65-F5344CB8AC3E}">
        <p14:creationId xmlns:p14="http://schemas.microsoft.com/office/powerpoint/2010/main" val="14437614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55688" y="1143000"/>
            <a:ext cx="4746625"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DCC1B00-CFBC-DE4B-A4FD-9D2202B50389}" type="slidenum">
              <a:rPr lang="en-US" smtClean="0"/>
              <a:t>190</a:t>
            </a:fld>
            <a:endParaRPr lang="en-US" dirty="0"/>
          </a:p>
        </p:txBody>
      </p:sp>
    </p:spTree>
    <p:extLst>
      <p:ext uri="{BB962C8B-B14F-4D97-AF65-F5344CB8AC3E}">
        <p14:creationId xmlns:p14="http://schemas.microsoft.com/office/powerpoint/2010/main" val="11712468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B34F750-7F34-1B4E-A0D8-26B165B41B10}" type="slidenum">
              <a:rPr lang="en-US" smtClean="0"/>
              <a:t>2</a:t>
            </a:fld>
            <a:endParaRPr lang="en-US" dirty="0"/>
          </a:p>
        </p:txBody>
      </p:sp>
    </p:spTree>
    <p:extLst>
      <p:ext uri="{BB962C8B-B14F-4D97-AF65-F5344CB8AC3E}">
        <p14:creationId xmlns:p14="http://schemas.microsoft.com/office/powerpoint/2010/main" val="20684352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B34F750-7F34-1B4E-A0D8-26B165B41B10}" type="slidenum">
              <a:rPr lang="en-US" smtClean="0"/>
              <a:t>3</a:t>
            </a:fld>
            <a:endParaRPr lang="en-US" dirty="0"/>
          </a:p>
        </p:txBody>
      </p:sp>
    </p:spTree>
    <p:extLst>
      <p:ext uri="{BB962C8B-B14F-4D97-AF65-F5344CB8AC3E}">
        <p14:creationId xmlns:p14="http://schemas.microsoft.com/office/powerpoint/2010/main" val="7666809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B34F750-7F34-1B4E-A0D8-26B165B41B10}" type="slidenum">
              <a:rPr lang="en-US" smtClean="0"/>
              <a:t>4</a:t>
            </a:fld>
            <a:endParaRPr lang="en-US" dirty="0"/>
          </a:p>
        </p:txBody>
      </p:sp>
    </p:spTree>
    <p:extLst>
      <p:ext uri="{BB962C8B-B14F-4D97-AF65-F5344CB8AC3E}">
        <p14:creationId xmlns:p14="http://schemas.microsoft.com/office/powerpoint/2010/main" val="4322406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B34F750-7F34-1B4E-A0D8-26B165B41B10}" type="slidenum">
              <a:rPr lang="en-US" smtClean="0"/>
              <a:t>5</a:t>
            </a:fld>
            <a:endParaRPr lang="en-US" dirty="0"/>
          </a:p>
        </p:txBody>
      </p:sp>
    </p:spTree>
    <p:extLst>
      <p:ext uri="{BB962C8B-B14F-4D97-AF65-F5344CB8AC3E}">
        <p14:creationId xmlns:p14="http://schemas.microsoft.com/office/powerpoint/2010/main" val="2276186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B34F750-7F34-1B4E-A0D8-26B165B41B10}" type="slidenum">
              <a:rPr lang="en-US" smtClean="0"/>
              <a:t>6</a:t>
            </a:fld>
            <a:endParaRPr lang="en-US" dirty="0"/>
          </a:p>
        </p:txBody>
      </p:sp>
    </p:spTree>
    <p:extLst>
      <p:ext uri="{BB962C8B-B14F-4D97-AF65-F5344CB8AC3E}">
        <p14:creationId xmlns:p14="http://schemas.microsoft.com/office/powerpoint/2010/main" val="20916119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B34F750-7F34-1B4E-A0D8-26B165B41B10}" type="slidenum">
              <a:rPr lang="en-US" smtClean="0"/>
              <a:t>7</a:t>
            </a:fld>
            <a:endParaRPr lang="en-US" dirty="0"/>
          </a:p>
        </p:txBody>
      </p:sp>
    </p:spTree>
    <p:extLst>
      <p:ext uri="{BB962C8B-B14F-4D97-AF65-F5344CB8AC3E}">
        <p14:creationId xmlns:p14="http://schemas.microsoft.com/office/powerpoint/2010/main" val="16766873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B34F750-7F34-1B4E-A0D8-26B165B41B10}" type="slidenum">
              <a:rPr lang="en-US" smtClean="0"/>
              <a:t>12</a:t>
            </a:fld>
            <a:endParaRPr lang="en-US" dirty="0"/>
          </a:p>
        </p:txBody>
      </p:sp>
    </p:spTree>
    <p:extLst>
      <p:ext uri="{BB962C8B-B14F-4D97-AF65-F5344CB8AC3E}">
        <p14:creationId xmlns:p14="http://schemas.microsoft.com/office/powerpoint/2010/main" val="7290873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55688" y="1143000"/>
            <a:ext cx="4746625"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8200F0-455A-9044-AD51-80007BF17529}" type="slidenum">
              <a:rPr lang="en-US" smtClean="0"/>
              <a:t>68</a:t>
            </a:fld>
            <a:endParaRPr lang="en-US" dirty="0"/>
          </a:p>
        </p:txBody>
      </p:sp>
    </p:spTree>
    <p:extLst>
      <p:ext uri="{BB962C8B-B14F-4D97-AF65-F5344CB8AC3E}">
        <p14:creationId xmlns:p14="http://schemas.microsoft.com/office/powerpoint/2010/main" val="5821305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90932" y="1122363"/>
            <a:ext cx="8963899"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318221" y="3602038"/>
            <a:ext cx="790932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2993C88-2160-6A4C-9421-69F7E702B687}" type="slidenum">
              <a:rPr lang="en-US" smtClean="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2993C88-2160-6A4C-9421-69F7E702B687}"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546812" y="365125"/>
            <a:ext cx="227393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25022" y="365125"/>
            <a:ext cx="6689968"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2993C88-2160-6A4C-9421-69F7E702B687}" type="slidenum">
              <a:rPr lang="en-US" smtClean="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4" name="Rectangle 8"/>
          <p:cNvSpPr>
            <a:spLocks noChangeArrowheads="1"/>
          </p:cNvSpPr>
          <p:nvPr/>
        </p:nvSpPr>
        <p:spPr bwMode="auto">
          <a:xfrm>
            <a:off x="0" y="785813"/>
            <a:ext cx="2240975" cy="228600"/>
          </a:xfrm>
          <a:prstGeom prst="rect">
            <a:avLst/>
          </a:prstGeom>
          <a:solidFill>
            <a:schemeClr val="tx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pPr algn="ctr" eaLnBrk="0" hangingPunct="0"/>
            <a:r>
              <a:rPr lang="en-US" sz="1618" dirty="0">
                <a:solidFill>
                  <a:srgbClr val="000000"/>
                </a:solidFill>
                <a:ea typeface="ヒラギノ角ゴ Pro W3" charset="0"/>
                <a:cs typeface="ヒラギノ角ゴ Pro W3" charset="0"/>
              </a:rPr>
              <a:t> </a:t>
            </a:r>
          </a:p>
        </p:txBody>
      </p:sp>
      <p:sp>
        <p:nvSpPr>
          <p:cNvPr id="5" name="Rectangle 9"/>
          <p:cNvSpPr>
            <a:spLocks noChangeArrowheads="1"/>
          </p:cNvSpPr>
          <p:nvPr/>
        </p:nvSpPr>
        <p:spPr bwMode="auto">
          <a:xfrm>
            <a:off x="2284915" y="785813"/>
            <a:ext cx="8260848" cy="228600"/>
          </a:xfrm>
          <a:prstGeom prst="rect">
            <a:avLst/>
          </a:prstGeom>
          <a:solidFill>
            <a:srgbClr val="D1CECB"/>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pPr algn="ctr" eaLnBrk="0" hangingPunct="0"/>
            <a:endParaRPr lang="en-US" sz="1618" dirty="0">
              <a:solidFill>
                <a:srgbClr val="000000"/>
              </a:solidFill>
              <a:ea typeface="ヒラギノ角ゴ Pro W3" charset="0"/>
              <a:cs typeface="ヒラギノ角ゴ Pro W3" charset="0"/>
            </a:endParaRPr>
          </a:p>
        </p:txBody>
      </p:sp>
      <p:pic>
        <p:nvPicPr>
          <p:cNvPr id="7" name="Picture 20" descr="Burke"/>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142458" y="285750"/>
            <a:ext cx="4284217" cy="431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 name="Rectangle 17"/>
          <p:cNvSpPr>
            <a:spLocks noChangeArrowheads="1"/>
          </p:cNvSpPr>
          <p:nvPr/>
        </p:nvSpPr>
        <p:spPr bwMode="auto">
          <a:xfrm>
            <a:off x="1" y="6629400"/>
            <a:ext cx="2555883" cy="228600"/>
          </a:xfrm>
          <a:prstGeom prst="rect">
            <a:avLst/>
          </a:prstGeom>
          <a:solidFill>
            <a:schemeClr val="tx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pPr algn="ctr" eaLnBrk="0" hangingPunct="0"/>
            <a:r>
              <a:rPr lang="en-US" sz="1618" dirty="0">
                <a:solidFill>
                  <a:srgbClr val="000000"/>
                </a:solidFill>
                <a:ea typeface="ヒラギノ角ゴ Pro W3" charset="0"/>
                <a:cs typeface="ヒラギノ角ゴ Pro W3" charset="0"/>
              </a:rPr>
              <a:t> </a:t>
            </a:r>
          </a:p>
        </p:txBody>
      </p:sp>
      <p:sp>
        <p:nvSpPr>
          <p:cNvPr id="9" name="Rectangle 18"/>
          <p:cNvSpPr>
            <a:spLocks noChangeArrowheads="1"/>
          </p:cNvSpPr>
          <p:nvPr/>
        </p:nvSpPr>
        <p:spPr bwMode="auto">
          <a:xfrm>
            <a:off x="2599824" y="6629400"/>
            <a:ext cx="7945940" cy="228600"/>
          </a:xfrm>
          <a:prstGeom prst="rect">
            <a:avLst/>
          </a:prstGeom>
          <a:solidFill>
            <a:srgbClr val="D1CECB"/>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pPr algn="ctr" eaLnBrk="0" hangingPunct="0"/>
            <a:endParaRPr lang="en-US" sz="1618" dirty="0">
              <a:solidFill>
                <a:srgbClr val="000000"/>
              </a:solidFill>
              <a:ea typeface="ヒラギノ角ゴ Pro W3" charset="0"/>
              <a:cs typeface="ヒラギノ角ゴ Pro W3" charset="0"/>
            </a:endParaRPr>
          </a:p>
        </p:txBody>
      </p:sp>
      <p:pic>
        <p:nvPicPr>
          <p:cNvPr id="12" name="Picture 29" descr="Burke"/>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65998" y="5791203"/>
            <a:ext cx="6591102" cy="8048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 name="Picture 12" descr="headers.jpg"/>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0" y="0"/>
            <a:ext cx="10545763" cy="2164260"/>
          </a:xfrm>
          <a:prstGeom prst="rect">
            <a:avLst/>
          </a:prstGeom>
        </p:spPr>
      </p:pic>
      <p:sp>
        <p:nvSpPr>
          <p:cNvPr id="14" name="Rectangle 25"/>
          <p:cNvSpPr>
            <a:spLocks noChangeArrowheads="1"/>
          </p:cNvSpPr>
          <p:nvPr userDrawn="1"/>
        </p:nvSpPr>
        <p:spPr bwMode="auto">
          <a:xfrm>
            <a:off x="0" y="2209800"/>
            <a:ext cx="10545763" cy="76200"/>
          </a:xfrm>
          <a:prstGeom prst="rect">
            <a:avLst/>
          </a:prstGeom>
          <a:solidFill>
            <a:schemeClr val="accent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pPr algn="ctr" eaLnBrk="0" hangingPunct="0"/>
            <a:r>
              <a:rPr lang="en-US" sz="1618" dirty="0">
                <a:solidFill>
                  <a:srgbClr val="000000"/>
                </a:solidFill>
                <a:ea typeface="ヒラギノ角ゴ Pro W3" charset="0"/>
                <a:cs typeface="ヒラギノ角ゴ Pro W3" charset="0"/>
              </a:rPr>
              <a:t> </a:t>
            </a:r>
          </a:p>
        </p:txBody>
      </p:sp>
      <p:sp>
        <p:nvSpPr>
          <p:cNvPr id="15" name="Text Box 11"/>
          <p:cNvSpPr txBox="1">
            <a:spLocks noChangeArrowheads="1"/>
          </p:cNvSpPr>
          <p:nvPr userDrawn="1"/>
        </p:nvSpPr>
        <p:spPr bwMode="auto">
          <a:xfrm>
            <a:off x="8172966" y="6324600"/>
            <a:ext cx="1669746" cy="2859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a:spcBef>
                <a:spcPct val="50000"/>
              </a:spcBef>
              <a:defRPr/>
            </a:pPr>
            <a:r>
              <a:rPr lang="en-US" sz="1258" dirty="0" err="1">
                <a:solidFill>
                  <a:srgbClr val="55514D"/>
                </a:solidFill>
                <a:ea typeface="ヒラギノ角ゴ Pro W3" charset="0"/>
                <a:cs typeface="ヒラギノ角ゴ Pro W3" charset="0"/>
              </a:rPr>
              <a:t>www.csis.org</a:t>
            </a:r>
            <a:r>
              <a:rPr lang="en-US" sz="1258" dirty="0">
                <a:solidFill>
                  <a:srgbClr val="55514D"/>
                </a:solidFill>
                <a:ea typeface="ヒラギノ角ゴ Pro W3" charset="0"/>
                <a:cs typeface="ヒラギノ角ゴ Pro W3" charset="0"/>
              </a:rPr>
              <a:t>  |</a:t>
            </a:r>
          </a:p>
        </p:txBody>
      </p:sp>
    </p:spTree>
    <p:extLst>
      <p:ext uri="{BB962C8B-B14F-4D97-AF65-F5344CB8AC3E}">
        <p14:creationId xmlns:p14="http://schemas.microsoft.com/office/powerpoint/2010/main" val="12084070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0_Title Only">
    <p:spTree>
      <p:nvGrpSpPr>
        <p:cNvPr id="1" name=""/>
        <p:cNvGrpSpPr/>
        <p:nvPr/>
      </p:nvGrpSpPr>
      <p:grpSpPr>
        <a:xfrm>
          <a:off x="0" y="0"/>
          <a:ext cx="0" cy="0"/>
          <a:chOff x="0" y="0"/>
          <a:chExt cx="0" cy="0"/>
        </a:xfrm>
      </p:grpSpPr>
      <p:pic>
        <p:nvPicPr>
          <p:cNvPr id="3" name="Picture 26" descr="Logoblue"/>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04361" y="115888"/>
            <a:ext cx="2532080" cy="3032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 name="Rectangle 8"/>
          <p:cNvSpPr>
            <a:spLocks noChangeArrowheads="1"/>
          </p:cNvSpPr>
          <p:nvPr userDrawn="1"/>
        </p:nvSpPr>
        <p:spPr bwMode="auto">
          <a:xfrm>
            <a:off x="-2181380" y="-2801938"/>
            <a:ext cx="184731" cy="341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pPr algn="ctr" eaLnBrk="0" hangingPunct="0"/>
            <a:endParaRPr lang="en-US" sz="1618" dirty="0">
              <a:solidFill>
                <a:srgbClr val="000000"/>
              </a:solidFill>
            </a:endParaRPr>
          </a:p>
        </p:txBody>
      </p:sp>
    </p:spTree>
    <p:extLst>
      <p:ext uri="{BB962C8B-B14F-4D97-AF65-F5344CB8AC3E}">
        <p14:creationId xmlns:p14="http://schemas.microsoft.com/office/powerpoint/2010/main" val="9445068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7_Title Only">
    <p:spTree>
      <p:nvGrpSpPr>
        <p:cNvPr id="1" name=""/>
        <p:cNvGrpSpPr/>
        <p:nvPr/>
      </p:nvGrpSpPr>
      <p:grpSpPr>
        <a:xfrm>
          <a:off x="0" y="0"/>
          <a:ext cx="0" cy="0"/>
          <a:chOff x="0" y="0"/>
          <a:chExt cx="0" cy="0"/>
        </a:xfrm>
      </p:grpSpPr>
      <p:pic>
        <p:nvPicPr>
          <p:cNvPr id="3" name="Picture 26" descr="Logoblue"/>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04361" y="115888"/>
            <a:ext cx="2532080" cy="3032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 name="Rectangle 8"/>
          <p:cNvSpPr>
            <a:spLocks noChangeArrowheads="1"/>
          </p:cNvSpPr>
          <p:nvPr userDrawn="1"/>
        </p:nvSpPr>
        <p:spPr bwMode="auto">
          <a:xfrm>
            <a:off x="-2181380" y="-2801938"/>
            <a:ext cx="184731" cy="341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pPr algn="ctr" eaLnBrk="0" hangingPunct="0"/>
            <a:endParaRPr lang="en-US" sz="1618" dirty="0">
              <a:solidFill>
                <a:srgbClr val="000000"/>
              </a:solidFill>
            </a:endParaRPr>
          </a:p>
        </p:txBody>
      </p:sp>
    </p:spTree>
    <p:extLst>
      <p:ext uri="{BB962C8B-B14F-4D97-AF65-F5344CB8AC3E}">
        <p14:creationId xmlns:p14="http://schemas.microsoft.com/office/powerpoint/2010/main" val="1283328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6_Title Only">
    <p:spTree>
      <p:nvGrpSpPr>
        <p:cNvPr id="1" name=""/>
        <p:cNvGrpSpPr/>
        <p:nvPr/>
      </p:nvGrpSpPr>
      <p:grpSpPr>
        <a:xfrm>
          <a:off x="0" y="0"/>
          <a:ext cx="0" cy="0"/>
          <a:chOff x="0" y="0"/>
          <a:chExt cx="0" cy="0"/>
        </a:xfrm>
      </p:grpSpPr>
      <p:pic>
        <p:nvPicPr>
          <p:cNvPr id="3" name="Picture 26" descr="Logoblue"/>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04361" y="115888"/>
            <a:ext cx="2532080" cy="3032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 name="Rectangle 8"/>
          <p:cNvSpPr>
            <a:spLocks noChangeArrowheads="1"/>
          </p:cNvSpPr>
          <p:nvPr userDrawn="1"/>
        </p:nvSpPr>
        <p:spPr bwMode="auto">
          <a:xfrm>
            <a:off x="-2181380" y="-2801938"/>
            <a:ext cx="184731" cy="341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pPr algn="ctr" eaLnBrk="0" hangingPunct="0"/>
            <a:endParaRPr lang="en-US" sz="1618" dirty="0">
              <a:solidFill>
                <a:srgbClr val="000000"/>
              </a:solidFill>
            </a:endParaRPr>
          </a:p>
        </p:txBody>
      </p:sp>
    </p:spTree>
    <p:extLst>
      <p:ext uri="{BB962C8B-B14F-4D97-AF65-F5344CB8AC3E}">
        <p14:creationId xmlns:p14="http://schemas.microsoft.com/office/powerpoint/2010/main" val="8169476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2993C88-2160-6A4C-9421-69F7E702B687}" type="slidenum">
              <a:rPr lang="en-US" smtClean="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19529" y="1709740"/>
            <a:ext cx="9095721"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719529" y="4589465"/>
            <a:ext cx="9095721"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2993C88-2160-6A4C-9421-69F7E702B687}" type="slidenum">
              <a:rPr lang="en-US" smtClean="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725021" y="1825625"/>
            <a:ext cx="448194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338793" y="1825625"/>
            <a:ext cx="448194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2993C88-2160-6A4C-9421-69F7E702B687}" type="slidenum">
              <a:rPr lang="en-US" smtClean="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26395" y="365127"/>
            <a:ext cx="9095721"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726396" y="1681163"/>
            <a:ext cx="446135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726396" y="2505075"/>
            <a:ext cx="446135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338793" y="1681163"/>
            <a:ext cx="448332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338793" y="2505075"/>
            <a:ext cx="4483323"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2993C88-2160-6A4C-9421-69F7E702B687}" type="slidenum">
              <a:rPr lang="en-US" smtClean="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2993C88-2160-6A4C-9421-69F7E702B687}" type="slidenum">
              <a:rPr lang="en-US" smtClean="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2993C88-2160-6A4C-9421-69F7E702B687}" type="slidenum">
              <a:rPr lang="en-US" smtClean="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26395" y="457200"/>
            <a:ext cx="3401283"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4483323" y="987427"/>
            <a:ext cx="533879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26395" y="2057400"/>
            <a:ext cx="340128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2993C88-2160-6A4C-9421-69F7E702B687}" type="slidenum">
              <a:rPr lang="en-US" smtClean="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26395" y="457200"/>
            <a:ext cx="3401283"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4483323" y="987427"/>
            <a:ext cx="533879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4" name="Text Placeholder 3"/>
          <p:cNvSpPr>
            <a:spLocks noGrp="1"/>
          </p:cNvSpPr>
          <p:nvPr>
            <p:ph type="body" sz="half" idx="2"/>
          </p:nvPr>
        </p:nvSpPr>
        <p:spPr>
          <a:xfrm>
            <a:off x="726395" y="2057400"/>
            <a:ext cx="340128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2993C88-2160-6A4C-9421-69F7E702B687}" type="slidenum">
              <a:rPr lang="en-US" smtClean="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25021" y="365127"/>
            <a:ext cx="9095721"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725021" y="1825625"/>
            <a:ext cx="9095721"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5021" y="6356352"/>
            <a:ext cx="2372797"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3493284" y="6356352"/>
            <a:ext cx="355919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7447945" y="6356352"/>
            <a:ext cx="2372797"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993C88-2160-6A4C-9421-69F7E702B687}" type="slidenum">
              <a:rPr lang="en-US" smtClean="0"/>
              <a:t>‹#›</a:t>
            </a:fld>
            <a:endParaRPr lang="en-US" dirty="0"/>
          </a:p>
        </p:txBody>
      </p:sp>
    </p:spTree>
    <p:extLst>
      <p:ext uri="{BB962C8B-B14F-4D97-AF65-F5344CB8AC3E}">
        <p14:creationId xmlns:p14="http://schemas.microsoft.com/office/powerpoint/2010/main" val="15803704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hyperlink" Target="http://www.csis.org/burke/reports"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2" Type="http://schemas.openxmlformats.org/officeDocument/2006/relationships/image" Target="../media/image103.tiff"/><Relationship Id="rId1" Type="http://schemas.openxmlformats.org/officeDocument/2006/relationships/slideLayout" Target="../slideLayouts/slideLayout6.xml"/></Relationships>
</file>

<file path=ppt/slides/_rels/slide101.xml.rels><?xml version="1.0" encoding="UTF-8" standalone="yes"?>
<Relationships xmlns="http://schemas.openxmlformats.org/package/2006/relationships"><Relationship Id="rId3" Type="http://schemas.openxmlformats.org/officeDocument/2006/relationships/image" Target="../media/image105.tiff"/><Relationship Id="rId2" Type="http://schemas.openxmlformats.org/officeDocument/2006/relationships/image" Target="../media/image104.tiff"/><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3.xml.rels><?xml version="1.0" encoding="UTF-8" standalone="yes"?>
<Relationships xmlns="http://schemas.openxmlformats.org/package/2006/relationships"><Relationship Id="rId2" Type="http://schemas.openxmlformats.org/officeDocument/2006/relationships/image" Target="../media/image106.tiff"/><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2" Type="http://schemas.openxmlformats.org/officeDocument/2006/relationships/image" Target="../media/image107.tiff"/><Relationship Id="rId1" Type="http://schemas.openxmlformats.org/officeDocument/2006/relationships/slideLayout" Target="../slideLayouts/slideLayout6.xml"/></Relationships>
</file>

<file path=ppt/slides/_rels/slide105.xml.rels><?xml version="1.0" encoding="UTF-8" standalone="yes"?>
<Relationships xmlns="http://schemas.openxmlformats.org/package/2006/relationships"><Relationship Id="rId2" Type="http://schemas.openxmlformats.org/officeDocument/2006/relationships/image" Target="../media/image108.tiff"/><Relationship Id="rId1" Type="http://schemas.openxmlformats.org/officeDocument/2006/relationships/slideLayout" Target="../slideLayouts/slideLayout6.xml"/></Relationships>
</file>

<file path=ppt/slides/_rels/slide106.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6.xml"/></Relationships>
</file>

<file path=ppt/slides/_rels/slide107.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6.xml"/></Relationships>
</file>

<file path=ppt/slides/_rels/slide108.xml.rels><?xml version="1.0" encoding="UTF-8" standalone="yes"?>
<Relationships xmlns="http://schemas.openxmlformats.org/package/2006/relationships"><Relationship Id="rId3" Type="http://schemas.openxmlformats.org/officeDocument/2006/relationships/image" Target="../media/image109.tiff"/><Relationship Id="rId2" Type="http://schemas.openxmlformats.org/officeDocument/2006/relationships/hyperlink" Target="http://www.mod.go.jp/e/publ/w_paper/" TargetMode="External"/><Relationship Id="rId1" Type="http://schemas.openxmlformats.org/officeDocument/2006/relationships/slideLayout" Target="../slideLayouts/slideLayout6.xml"/></Relationships>
</file>

<file path=ppt/slides/_rels/slide109.xml.rels><?xml version="1.0" encoding="UTF-8" standalone="yes"?>
<Relationships xmlns="http://schemas.openxmlformats.org/package/2006/relationships"><Relationship Id="rId3" Type="http://schemas.openxmlformats.org/officeDocument/2006/relationships/image" Target="../media/image110.tiff"/><Relationship Id="rId2" Type="http://schemas.openxmlformats.org/officeDocument/2006/relationships/hyperlink" Target="http://www.mod.go.jp/e/publ/w_paper/" TargetMode="External"/><Relationship Id="rId1" Type="http://schemas.openxmlformats.org/officeDocument/2006/relationships/slideLayout" Target="../slideLayouts/slideLayout6.xml"/><Relationship Id="rId6" Type="http://schemas.openxmlformats.org/officeDocument/2006/relationships/image" Target="../media/image113.tiff"/><Relationship Id="rId5" Type="http://schemas.openxmlformats.org/officeDocument/2006/relationships/image" Target="../media/image112.tiff"/><Relationship Id="rId4" Type="http://schemas.openxmlformats.org/officeDocument/2006/relationships/image" Target="../media/image111.tif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3" Type="http://schemas.openxmlformats.org/officeDocument/2006/relationships/image" Target="../media/image114.tiff"/><Relationship Id="rId2" Type="http://schemas.openxmlformats.org/officeDocument/2006/relationships/hyperlink" Target="http://www.mod.go.jp/e/publ/w_paper/" TargetMode="External"/><Relationship Id="rId1" Type="http://schemas.openxmlformats.org/officeDocument/2006/relationships/slideLayout" Target="../slideLayouts/slideLayout6.xml"/></Relationships>
</file>

<file path=ppt/slides/_rels/slide111.xml.rels><?xml version="1.0" encoding="UTF-8" standalone="yes"?>
<Relationships xmlns="http://schemas.openxmlformats.org/package/2006/relationships"><Relationship Id="rId3" Type="http://schemas.openxmlformats.org/officeDocument/2006/relationships/image" Target="../media/image116.tiff"/><Relationship Id="rId2" Type="http://schemas.openxmlformats.org/officeDocument/2006/relationships/image" Target="../media/image115.tiff"/><Relationship Id="rId1" Type="http://schemas.openxmlformats.org/officeDocument/2006/relationships/slideLayout" Target="../slideLayouts/slideLayout6.xml"/><Relationship Id="rId4" Type="http://schemas.openxmlformats.org/officeDocument/2006/relationships/image" Target="../media/image117.tiff"/></Relationships>
</file>

<file path=ppt/slides/_rels/slide112.xml.rels><?xml version="1.0" encoding="UTF-8" standalone="yes"?>
<Relationships xmlns="http://schemas.openxmlformats.org/package/2006/relationships"><Relationship Id="rId2" Type="http://schemas.openxmlformats.org/officeDocument/2006/relationships/image" Target="../media/image118.tiff"/><Relationship Id="rId1" Type="http://schemas.openxmlformats.org/officeDocument/2006/relationships/slideLayout" Target="../slideLayouts/slideLayout6.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4.xml.rels><?xml version="1.0" encoding="UTF-8" standalone="yes"?>
<Relationships xmlns="http://schemas.openxmlformats.org/package/2006/relationships"><Relationship Id="rId3" Type="http://schemas.openxmlformats.org/officeDocument/2006/relationships/hyperlink" Target="https://fas.org/expert/robert-norris/" TargetMode="External"/><Relationship Id="rId2" Type="http://schemas.openxmlformats.org/officeDocument/2006/relationships/hyperlink" Target="https://fas.org/expert/hans-kristensen/" TargetMode="External"/><Relationship Id="rId1" Type="http://schemas.openxmlformats.org/officeDocument/2006/relationships/slideLayout" Target="../slideLayouts/slideLayout6.xml"/><Relationship Id="rId6" Type="http://schemas.openxmlformats.org/officeDocument/2006/relationships/hyperlink" Target="https://fas.org/blog/ssp/2012/08/china-nukes.php" TargetMode="External"/><Relationship Id="rId5" Type="http://schemas.openxmlformats.org/officeDocument/2006/relationships/image" Target="../media/image120.tiff"/><Relationship Id="rId4" Type="http://schemas.openxmlformats.org/officeDocument/2006/relationships/image" Target="../media/image119.tiff"/></Relationships>
</file>

<file path=ppt/slides/_rels/slide115.xml.rels><?xml version="1.0" encoding="UTF-8" standalone="yes"?>
<Relationships xmlns="http://schemas.openxmlformats.org/package/2006/relationships"><Relationship Id="rId3" Type="http://schemas.openxmlformats.org/officeDocument/2006/relationships/hyperlink" Target="https://fas.org/expert/robert-norris/" TargetMode="External"/><Relationship Id="rId2" Type="http://schemas.openxmlformats.org/officeDocument/2006/relationships/hyperlink" Target="https://fas.org/expert/hans-kristensen/" TargetMode="External"/><Relationship Id="rId1" Type="http://schemas.openxmlformats.org/officeDocument/2006/relationships/slideLayout" Target="../slideLayouts/slideLayout6.xml"/><Relationship Id="rId4" Type="http://schemas.openxmlformats.org/officeDocument/2006/relationships/image" Target="../media/image121.tiff"/></Relationships>
</file>

<file path=ppt/slides/_rels/slide116.xml.rels><?xml version="1.0" encoding="UTF-8" standalone="yes"?>
<Relationships xmlns="http://schemas.openxmlformats.org/package/2006/relationships"><Relationship Id="rId2" Type="http://schemas.openxmlformats.org/officeDocument/2006/relationships/image" Target="../media/image122.tiff"/><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2" Type="http://schemas.openxmlformats.org/officeDocument/2006/relationships/image" Target="../media/image123.tiff"/><Relationship Id="rId1" Type="http://schemas.openxmlformats.org/officeDocument/2006/relationships/slideLayout" Target="../slideLayouts/slideLayout6.xml"/></Relationships>
</file>

<file path=ppt/slides/_rels/slide118.xml.rels><?xml version="1.0" encoding="UTF-8" standalone="yes"?>
<Relationships xmlns="http://schemas.openxmlformats.org/package/2006/relationships"><Relationship Id="rId3" Type="http://schemas.openxmlformats.org/officeDocument/2006/relationships/image" Target="../media/image124.tiff"/><Relationship Id="rId2" Type="http://schemas.openxmlformats.org/officeDocument/2006/relationships/hyperlink" Target="http://www.mod.go.jp/e/publ/w_paper/" TargetMode="External"/><Relationship Id="rId1" Type="http://schemas.openxmlformats.org/officeDocument/2006/relationships/slideLayout" Target="../slideLayouts/slideLayout6.xml"/></Relationships>
</file>

<file path=ppt/slides/_rels/slide119.xml.rels><?xml version="1.0" encoding="UTF-8" standalone="yes"?>
<Relationships xmlns="http://schemas.openxmlformats.org/package/2006/relationships"><Relationship Id="rId3" Type="http://schemas.openxmlformats.org/officeDocument/2006/relationships/image" Target="../media/image123.tiff"/><Relationship Id="rId2" Type="http://schemas.openxmlformats.org/officeDocument/2006/relationships/image" Target="../media/image125.tiff"/><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20.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hyperlink" Target="https://www.defense.gov/Portals/1/Documents/pubs/2017_China_Military_Power_Report.PDF" TargetMode="External"/><Relationship Id="rId1" Type="http://schemas.openxmlformats.org/officeDocument/2006/relationships/slideLayout" Target="../slideLayouts/slideLayout1.xml"/><Relationship Id="rId4" Type="http://schemas.openxmlformats.org/officeDocument/2006/relationships/image" Target="../media/image127.png"/></Relationships>
</file>

<file path=ppt/slides/_rels/slide121.xml.rels><?xml version="1.0" encoding="UTF-8" standalone="yes"?>
<Relationships xmlns="http://schemas.openxmlformats.org/package/2006/relationships"><Relationship Id="rId3" Type="http://schemas.openxmlformats.org/officeDocument/2006/relationships/image" Target="../media/image123.tiff"/><Relationship Id="rId2" Type="http://schemas.openxmlformats.org/officeDocument/2006/relationships/image" Target="../media/image128.tiff"/><Relationship Id="rId1" Type="http://schemas.openxmlformats.org/officeDocument/2006/relationships/slideLayout" Target="../slideLayouts/slideLayout6.xml"/></Relationships>
</file>

<file path=ppt/slides/_rels/slide122.xml.rels><?xml version="1.0" encoding="UTF-8" standalone="yes"?>
<Relationships xmlns="http://schemas.openxmlformats.org/package/2006/relationships"><Relationship Id="rId3" Type="http://schemas.openxmlformats.org/officeDocument/2006/relationships/image" Target="../media/image130.tiff"/><Relationship Id="rId2" Type="http://schemas.openxmlformats.org/officeDocument/2006/relationships/image" Target="../media/image129.tiff"/><Relationship Id="rId1" Type="http://schemas.openxmlformats.org/officeDocument/2006/relationships/slideLayout" Target="../slideLayouts/slideLayout6.xml"/></Relationships>
</file>

<file path=ppt/slides/_rels/slide123.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hyperlink" Target="https://www.defense.gov/Portals/1/Documents/pubs/2017_China_Military_Power_Report.PDF" TargetMode="External"/><Relationship Id="rId1" Type="http://schemas.openxmlformats.org/officeDocument/2006/relationships/slideLayout" Target="../slideLayouts/slideLayout1.xml"/><Relationship Id="rId4" Type="http://schemas.openxmlformats.org/officeDocument/2006/relationships/image" Target="../media/image132.png"/></Relationships>
</file>

<file path=ppt/slides/_rels/slide124.xml.rels><?xml version="1.0" encoding="UTF-8" standalone="yes"?>
<Relationships xmlns="http://schemas.openxmlformats.org/package/2006/relationships"><Relationship Id="rId3" Type="http://schemas.openxmlformats.org/officeDocument/2006/relationships/image" Target="../media/image133.tiff"/><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2" Type="http://schemas.openxmlformats.org/officeDocument/2006/relationships/image" Target="../media/image134.tiff"/><Relationship Id="rId1" Type="http://schemas.openxmlformats.org/officeDocument/2006/relationships/slideLayout" Target="../slideLayouts/slideLayout6.xml"/></Relationships>
</file>

<file path=ppt/slides/_rels/slide126.xml.rels><?xml version="1.0" encoding="UTF-8" standalone="yes"?>
<Relationships xmlns="http://schemas.openxmlformats.org/package/2006/relationships"><Relationship Id="rId2" Type="http://schemas.openxmlformats.org/officeDocument/2006/relationships/image" Target="../media/image135.tiff"/><Relationship Id="rId1" Type="http://schemas.openxmlformats.org/officeDocument/2006/relationships/slideLayout" Target="../slideLayouts/slideLayout6.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8.xml.rels><?xml version="1.0" encoding="UTF-8" standalone="yes"?>
<Relationships xmlns="http://schemas.openxmlformats.org/package/2006/relationships"><Relationship Id="rId3" Type="http://schemas.openxmlformats.org/officeDocument/2006/relationships/image" Target="../media/image137.tiff"/><Relationship Id="rId2" Type="http://schemas.openxmlformats.org/officeDocument/2006/relationships/image" Target="../media/image136.tiff"/><Relationship Id="rId1" Type="http://schemas.openxmlformats.org/officeDocument/2006/relationships/slideLayout" Target="../slideLayouts/slideLayout6.xml"/></Relationships>
</file>

<file path=ppt/slides/_rels/slide129.xml.rels><?xml version="1.0" encoding="UTF-8" standalone="yes"?>
<Relationships xmlns="http://schemas.openxmlformats.org/package/2006/relationships"><Relationship Id="rId2" Type="http://schemas.openxmlformats.org/officeDocument/2006/relationships/image" Target="../media/image138.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8" Type="http://schemas.openxmlformats.org/officeDocument/2006/relationships/hyperlink" Target="http://www.gov.cn/zhuanti/2016/MadeinChina2025-plan/" TargetMode="External"/><Relationship Id="rId3" Type="http://schemas.openxmlformats.org/officeDocument/2006/relationships/hyperlink" Target="http://www.straitstimes.com/asia/east-asia/chinas-first-fully-domestically-built-aircraft-carrier-to-start-sea-trial-soon-plans" TargetMode="External"/><Relationship Id="rId7" Type="http://schemas.openxmlformats.org/officeDocument/2006/relationships/hyperlink" Target="https://www.iss.europa.eu/sites/default/files/EUISSFiles/Report_38_Defence-industries-in-Russia-and-China.pdf" TargetMode="External"/><Relationship Id="rId2" Type="http://schemas.openxmlformats.org/officeDocument/2006/relationships/hyperlink" Target="http://www.atimes.com/article/j-20-stealth-fighter-first-live-fire-drill-since-deployment/" TargetMode="External"/><Relationship Id="rId1" Type="http://schemas.openxmlformats.org/officeDocument/2006/relationships/slideLayout" Target="../slideLayouts/slideLayout1.xml"/><Relationship Id="rId6" Type="http://schemas.openxmlformats.org/officeDocument/2006/relationships/hyperlink" Target="http://www.eastasiaforum.org/2017/09/27/the-end-game-of-chinas-arms-export-strategy/" TargetMode="External"/><Relationship Id="rId5" Type="http://schemas.openxmlformats.org/officeDocument/2006/relationships/hyperlink" Target="https://www.sipri.org/sites/default/files/Trends-in-international-arms-transfers-2016.pdf" TargetMode="External"/><Relationship Id="rId10" Type="http://schemas.openxmlformats.org/officeDocument/2006/relationships/hyperlink" Target="https://www.researchgate.net/publication/242704112_China's_15-year_Science_and_Technology_Plan" TargetMode="External"/><Relationship Id="rId4" Type="http://schemas.openxmlformats.org/officeDocument/2006/relationships/hyperlink" Target="https://www.washingtontimes.com/news/2017/dec/6/china-confirms-df-41-missile-test/" TargetMode="External"/><Relationship Id="rId9" Type="http://schemas.openxmlformats.org/officeDocument/2006/relationships/hyperlink" Target="http://www.eastasiaforum.org/2017/11/17/the-next-phase-of-chinas-trade-and-industry-strategy/" TargetMode="External"/></Relationships>
</file>

<file path=ppt/slides/_rels/slide131.xml.rels><?xml version="1.0" encoding="UTF-8" standalone="yes"?>
<Relationships xmlns="http://schemas.openxmlformats.org/package/2006/relationships"><Relationship Id="rId2" Type="http://schemas.openxmlformats.org/officeDocument/2006/relationships/image" Target="../media/image139.tiff"/><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2" Type="http://schemas.openxmlformats.org/officeDocument/2006/relationships/image" Target="../media/image140.tiff"/><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3" Type="http://schemas.openxmlformats.org/officeDocument/2006/relationships/hyperlink" Target="https://twitter.com/cedricsam" TargetMode="External"/><Relationship Id="rId2" Type="http://schemas.openxmlformats.org/officeDocument/2006/relationships/hyperlink" Target="https://twitter.com/malcolmscott8" TargetMode="External"/><Relationship Id="rId1" Type="http://schemas.openxmlformats.org/officeDocument/2006/relationships/slideLayout" Target="../slideLayouts/slideLayout1.xml"/><Relationship Id="rId4" Type="http://schemas.openxmlformats.org/officeDocument/2006/relationships/image" Target="../media/image141.png"/></Relationships>
</file>

<file path=ppt/slides/_rels/slide134.xml.rels><?xml version="1.0" encoding="UTF-8" standalone="yes"?>
<Relationships xmlns="http://schemas.openxmlformats.org/package/2006/relationships"><Relationship Id="rId2" Type="http://schemas.openxmlformats.org/officeDocument/2006/relationships/image" Target="../media/image142.tiff"/><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2" Type="http://schemas.openxmlformats.org/officeDocument/2006/relationships/image" Target="../media/image143.tiff"/><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2" Type="http://schemas.openxmlformats.org/officeDocument/2006/relationships/image" Target="../media/image144.tiff"/><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2" Type="http://schemas.openxmlformats.org/officeDocument/2006/relationships/image" Target="../media/image145.tiff"/><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140.xml.rels><?xml version="1.0" encoding="UTF-8" standalone="yes"?>
<Relationships xmlns="http://schemas.openxmlformats.org/package/2006/relationships"><Relationship Id="rId3" Type="http://schemas.openxmlformats.org/officeDocument/2006/relationships/image" Target="../media/image147.tiff"/><Relationship Id="rId2" Type="http://schemas.openxmlformats.org/officeDocument/2006/relationships/image" Target="../media/image146.tiff"/><Relationship Id="rId1" Type="http://schemas.openxmlformats.org/officeDocument/2006/relationships/slideLayout" Target="../slideLayouts/slideLayout6.xml"/><Relationship Id="rId4" Type="http://schemas.openxmlformats.org/officeDocument/2006/relationships/image" Target="../media/image148.tiff"/></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2.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6.xml"/></Relationships>
</file>

<file path=ppt/slides/_rels/slide143.xml.rels><?xml version="1.0" encoding="UTF-8" standalone="yes"?>
<Relationships xmlns="http://schemas.openxmlformats.org/package/2006/relationships"><Relationship Id="rId3" Type="http://schemas.openxmlformats.org/officeDocument/2006/relationships/image" Target="../media/image149.jpeg"/><Relationship Id="rId2" Type="http://schemas.openxmlformats.org/officeDocument/2006/relationships/hyperlink" Target="http://origin.www.uscc.gov/sites/default/files/annual_reports/2015%20Annual%20Report%20to%20Congress.PDF" TargetMode="External"/><Relationship Id="rId1" Type="http://schemas.openxmlformats.org/officeDocument/2006/relationships/slideLayout" Target="../slideLayouts/slideLayout6.xml"/><Relationship Id="rId4" Type="http://schemas.openxmlformats.org/officeDocument/2006/relationships/image" Target="../media/image150.png"/></Relationships>
</file>

<file path=ppt/slides/_rels/slide144.xml.rels><?xml version="1.0" encoding="UTF-8" standalone="yes"?>
<Relationships xmlns="http://schemas.openxmlformats.org/package/2006/relationships"><Relationship Id="rId3" Type="http://schemas.openxmlformats.org/officeDocument/2006/relationships/hyperlink" Target="http://origin.www.uscc.gov/sites/default/files/annual_reports/2015%20Annual%20Report%20to%20Congress.PDF" TargetMode="External"/><Relationship Id="rId2" Type="http://schemas.openxmlformats.org/officeDocument/2006/relationships/image" Target="../media/image151.png"/><Relationship Id="rId1" Type="http://schemas.openxmlformats.org/officeDocument/2006/relationships/slideLayout" Target="../slideLayouts/slideLayout6.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6.xml.rels><?xml version="1.0" encoding="UTF-8" standalone="yes"?>
<Relationships xmlns="http://schemas.openxmlformats.org/package/2006/relationships"><Relationship Id="rId2" Type="http://schemas.openxmlformats.org/officeDocument/2006/relationships/image" Target="../media/image152.tiff"/><Relationship Id="rId1" Type="http://schemas.openxmlformats.org/officeDocument/2006/relationships/slideLayout" Target="../slideLayouts/slideLayout6.xml"/></Relationships>
</file>

<file path=ppt/slides/_rels/slide147.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hyperlink" Target="https://www.defense.gov/Portals/1/Documents/pubs/2017_China_Military_Power_Report.PDF" TargetMode="External"/><Relationship Id="rId1" Type="http://schemas.openxmlformats.org/officeDocument/2006/relationships/slideLayout" Target="../slideLayouts/slideLayout1.xml"/></Relationships>
</file>

<file path=ppt/slides/_rels/slide148.xml.rels><?xml version="1.0" encoding="UTF-8" standalone="yes"?>
<Relationships xmlns="http://schemas.openxmlformats.org/package/2006/relationships"><Relationship Id="rId3" Type="http://schemas.openxmlformats.org/officeDocument/2006/relationships/image" Target="../media/image155.tiff"/><Relationship Id="rId2" Type="http://schemas.openxmlformats.org/officeDocument/2006/relationships/image" Target="../media/image154.tiff"/><Relationship Id="rId1" Type="http://schemas.openxmlformats.org/officeDocument/2006/relationships/slideLayout" Target="../slideLayouts/slideLayout1.xml"/></Relationships>
</file>

<file path=ppt/slides/_rels/slide149.xml.rels><?xml version="1.0" encoding="UTF-8" standalone="yes"?>
<Relationships xmlns="http://schemas.openxmlformats.org/package/2006/relationships"><Relationship Id="rId3" Type="http://schemas.openxmlformats.org/officeDocument/2006/relationships/image" Target="../media/image157.tiff"/><Relationship Id="rId2" Type="http://schemas.openxmlformats.org/officeDocument/2006/relationships/image" Target="../media/image156.tiff"/><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hyperlink" Target="https://twitter.com/cedricsam" TargetMode="External"/><Relationship Id="rId2" Type="http://schemas.openxmlformats.org/officeDocument/2006/relationships/hyperlink" Target="https://twitter.com/malcolmscott8" TargetMode="Externa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50.xml.rels><?xml version="1.0" encoding="UTF-8" standalone="yes"?>
<Relationships xmlns="http://schemas.openxmlformats.org/package/2006/relationships"><Relationship Id="rId3" Type="http://schemas.openxmlformats.org/officeDocument/2006/relationships/image" Target="../media/image158.tiff"/><Relationship Id="rId2" Type="http://schemas.openxmlformats.org/officeDocument/2006/relationships/image" Target="../media/image155.tiff"/><Relationship Id="rId1" Type="http://schemas.openxmlformats.org/officeDocument/2006/relationships/slideLayout" Target="../slideLayouts/slideLayout1.xml"/></Relationships>
</file>

<file path=ppt/slides/_rels/slide151.xml.rels><?xml version="1.0" encoding="UTF-8" standalone="yes"?>
<Relationships xmlns="http://schemas.openxmlformats.org/package/2006/relationships"><Relationship Id="rId2" Type="http://schemas.openxmlformats.org/officeDocument/2006/relationships/image" Target="../media/image159.tiff"/><Relationship Id="rId1" Type="http://schemas.openxmlformats.org/officeDocument/2006/relationships/slideLayout" Target="../slideLayouts/slideLayout1.xml"/></Relationships>
</file>

<file path=ppt/slides/_rels/slide152.xml.rels><?xml version="1.0" encoding="UTF-8" standalone="yes"?>
<Relationships xmlns="http://schemas.openxmlformats.org/package/2006/relationships"><Relationship Id="rId2" Type="http://schemas.openxmlformats.org/officeDocument/2006/relationships/image" Target="../media/image160.tiff"/><Relationship Id="rId1" Type="http://schemas.openxmlformats.org/officeDocument/2006/relationships/slideLayout" Target="../slideLayouts/slideLayout6.xml"/></Relationships>
</file>

<file path=ppt/slides/_rels/slide153.xml.rels><?xml version="1.0" encoding="UTF-8" standalone="yes"?>
<Relationships xmlns="http://schemas.openxmlformats.org/package/2006/relationships"><Relationship Id="rId2" Type="http://schemas.openxmlformats.org/officeDocument/2006/relationships/image" Target="../media/image161.png"/><Relationship Id="rId1" Type="http://schemas.openxmlformats.org/officeDocument/2006/relationships/slideLayout" Target="../slideLayouts/slideLayout6.xml"/></Relationships>
</file>

<file path=ppt/slides/_rels/slide154.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hyperlink" Target="https://www.defense.gov/Portals/1/Documents/pubs/2017_China_Military_Power_Report.PDF" TargetMode="External"/><Relationship Id="rId1" Type="http://schemas.openxmlformats.org/officeDocument/2006/relationships/slideLayout" Target="../slideLayouts/slideLayout1.xml"/></Relationships>
</file>

<file path=ppt/slides/_rels/slide155.xml.rels><?xml version="1.0" encoding="UTF-8" standalone="yes"?>
<Relationships xmlns="http://schemas.openxmlformats.org/package/2006/relationships"><Relationship Id="rId2" Type="http://schemas.openxmlformats.org/officeDocument/2006/relationships/image" Target="../media/image163.tiff"/><Relationship Id="rId1" Type="http://schemas.openxmlformats.org/officeDocument/2006/relationships/slideLayout" Target="../slideLayouts/slideLayout1.xml"/></Relationships>
</file>

<file path=ppt/slides/_rels/slide156.xml.rels><?xml version="1.0" encoding="UTF-8" standalone="yes"?>
<Relationships xmlns="http://schemas.openxmlformats.org/package/2006/relationships"><Relationship Id="rId2" Type="http://schemas.openxmlformats.org/officeDocument/2006/relationships/image" Target="../media/image164.tiff"/><Relationship Id="rId1" Type="http://schemas.openxmlformats.org/officeDocument/2006/relationships/slideLayout" Target="../slideLayouts/slideLayout6.xml"/></Relationships>
</file>

<file path=ppt/slides/_rels/slide157.xml.rels><?xml version="1.0" encoding="UTF-8" standalone="yes"?>
<Relationships xmlns="http://schemas.openxmlformats.org/package/2006/relationships"><Relationship Id="rId2" Type="http://schemas.openxmlformats.org/officeDocument/2006/relationships/image" Target="../media/image165.jpeg"/><Relationship Id="rId1" Type="http://schemas.openxmlformats.org/officeDocument/2006/relationships/slideLayout" Target="../slideLayouts/slideLayout6.xml"/></Relationships>
</file>

<file path=ppt/slides/_rels/slide158.xml.rels><?xml version="1.0" encoding="UTF-8" standalone="yes"?>
<Relationships xmlns="http://schemas.openxmlformats.org/package/2006/relationships"><Relationship Id="rId2" Type="http://schemas.openxmlformats.org/officeDocument/2006/relationships/hyperlink" Target="https://csis.us11.list-manage.com/track/click?u=833ec271d60c6750d9c3baaac&amp;id=0034a7349a&amp;e=0070188952" TargetMode="External"/><Relationship Id="rId1" Type="http://schemas.openxmlformats.org/officeDocument/2006/relationships/slideLayout" Target="../slideLayouts/slideLayout1.xml"/></Relationships>
</file>

<file path=ppt/slides/_rels/slide159.xml.rels><?xml version="1.0" encoding="UTF-8" standalone="yes"?>
<Relationships xmlns="http://schemas.openxmlformats.org/package/2006/relationships"><Relationship Id="rId2" Type="http://schemas.openxmlformats.org/officeDocument/2006/relationships/image" Target="../media/image166.tiff"/><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slideLayout" Target="../slideLayouts/slideLayout1.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1.xml.rels><?xml version="1.0" encoding="UTF-8" standalone="yes"?>
<Relationships xmlns="http://schemas.openxmlformats.org/package/2006/relationships"><Relationship Id="rId2" Type="http://schemas.openxmlformats.org/officeDocument/2006/relationships/image" Target="../media/image167.tiff"/><Relationship Id="rId1" Type="http://schemas.openxmlformats.org/officeDocument/2006/relationships/slideLayout" Target="../slideLayouts/slideLayout6.xml"/></Relationships>
</file>

<file path=ppt/slides/_rels/slide162.xml.rels><?xml version="1.0" encoding="UTF-8" standalone="yes"?>
<Relationships xmlns="http://schemas.openxmlformats.org/package/2006/relationships"><Relationship Id="rId2" Type="http://schemas.openxmlformats.org/officeDocument/2006/relationships/image" Target="../media/image168.tiff"/><Relationship Id="rId1" Type="http://schemas.openxmlformats.org/officeDocument/2006/relationships/slideLayout" Target="../slideLayouts/slideLayout6.xml"/></Relationships>
</file>

<file path=ppt/slides/_rels/slide163.xml.rels><?xml version="1.0" encoding="UTF-8" standalone="yes"?>
<Relationships xmlns="http://schemas.openxmlformats.org/package/2006/relationships"><Relationship Id="rId2" Type="http://schemas.openxmlformats.org/officeDocument/2006/relationships/image" Target="../media/image169.tiff"/><Relationship Id="rId1" Type="http://schemas.openxmlformats.org/officeDocument/2006/relationships/slideLayout" Target="../slideLayouts/slideLayout6.xml"/></Relationships>
</file>

<file path=ppt/slides/_rels/slide164.xml.rels><?xml version="1.0" encoding="UTF-8" standalone="yes"?>
<Relationships xmlns="http://schemas.openxmlformats.org/package/2006/relationships"><Relationship Id="rId3" Type="http://schemas.openxmlformats.org/officeDocument/2006/relationships/image" Target="../media/image170.tiff"/><Relationship Id="rId2" Type="http://schemas.openxmlformats.org/officeDocument/2006/relationships/hyperlink" Target="https://chinapower.csis.org/much-trade-transits-south-china-sea/" TargetMode="External"/><Relationship Id="rId1" Type="http://schemas.openxmlformats.org/officeDocument/2006/relationships/slideLayout" Target="../slideLayouts/slideLayout6.xml"/><Relationship Id="rId5" Type="http://schemas.openxmlformats.org/officeDocument/2006/relationships/image" Target="../media/image172.tiff"/><Relationship Id="rId4" Type="http://schemas.openxmlformats.org/officeDocument/2006/relationships/image" Target="../media/image171.tiff"/></Relationships>
</file>

<file path=ppt/slides/_rels/slide165.xml.rels><?xml version="1.0" encoding="UTF-8" standalone="yes"?>
<Relationships xmlns="http://schemas.openxmlformats.org/package/2006/relationships"><Relationship Id="rId3" Type="http://schemas.openxmlformats.org/officeDocument/2006/relationships/image" Target="../media/image173.tiff"/><Relationship Id="rId2" Type="http://schemas.openxmlformats.org/officeDocument/2006/relationships/hyperlink" Target="https://chinapower.csis.org/much-trade-transits-south-china-sea/" TargetMode="External"/><Relationship Id="rId1" Type="http://schemas.openxmlformats.org/officeDocument/2006/relationships/slideLayout" Target="../slideLayouts/slideLayout6.xml"/></Relationships>
</file>

<file path=ppt/slides/_rels/slide166.xml.rels><?xml version="1.0" encoding="UTF-8" standalone="yes"?>
<Relationships xmlns="http://schemas.openxmlformats.org/package/2006/relationships"><Relationship Id="rId3" Type="http://schemas.openxmlformats.org/officeDocument/2006/relationships/image" Target="../media/image174.tiff"/><Relationship Id="rId2" Type="http://schemas.openxmlformats.org/officeDocument/2006/relationships/hyperlink" Target="https://chinapower.csis.org/much-trade-transits-south-china-sea/" TargetMode="External"/><Relationship Id="rId1" Type="http://schemas.openxmlformats.org/officeDocument/2006/relationships/slideLayout" Target="../slideLayouts/slideLayout6.xml"/></Relationships>
</file>

<file path=ppt/slides/_rels/slide167.xml.rels><?xml version="1.0" encoding="UTF-8" standalone="yes"?>
<Relationships xmlns="http://schemas.openxmlformats.org/package/2006/relationships"><Relationship Id="rId3" Type="http://schemas.openxmlformats.org/officeDocument/2006/relationships/image" Target="../media/image175.tiff"/><Relationship Id="rId2" Type="http://schemas.openxmlformats.org/officeDocument/2006/relationships/hyperlink" Target="https://chinapower.csis.org/much-trade-transits-south-china-sea/" TargetMode="External"/><Relationship Id="rId1" Type="http://schemas.openxmlformats.org/officeDocument/2006/relationships/slideLayout" Target="../slideLayouts/slideLayout6.xml"/></Relationships>
</file>

<file path=ppt/slides/_rels/slide168.xml.rels><?xml version="1.0" encoding="UTF-8" standalone="yes"?>
<Relationships xmlns="http://schemas.openxmlformats.org/package/2006/relationships"><Relationship Id="rId3" Type="http://schemas.openxmlformats.org/officeDocument/2006/relationships/image" Target="../media/image176.tiff"/><Relationship Id="rId2" Type="http://schemas.openxmlformats.org/officeDocument/2006/relationships/hyperlink" Target="https://chinapower.csis.org/much-trade-transits-south-china-sea/" TargetMode="External"/><Relationship Id="rId1" Type="http://schemas.openxmlformats.org/officeDocument/2006/relationships/slideLayout" Target="../slideLayouts/slideLayout6.xml"/></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image" Target="../media/image8.tiff"/><Relationship Id="rId1" Type="http://schemas.openxmlformats.org/officeDocument/2006/relationships/slideLayout" Target="../slideLayouts/slideLayout1.xml"/><Relationship Id="rId4" Type="http://schemas.openxmlformats.org/officeDocument/2006/relationships/image" Target="../media/image10.tiff"/></Relationships>
</file>

<file path=ppt/slides/_rels/slide170.xml.rels><?xml version="1.0" encoding="UTF-8" standalone="yes"?>
<Relationships xmlns="http://schemas.openxmlformats.org/package/2006/relationships"><Relationship Id="rId3" Type="http://schemas.openxmlformats.org/officeDocument/2006/relationships/image" Target="../media/image178.tiff"/><Relationship Id="rId2" Type="http://schemas.openxmlformats.org/officeDocument/2006/relationships/image" Target="../media/image177.tiff"/><Relationship Id="rId1" Type="http://schemas.openxmlformats.org/officeDocument/2006/relationships/slideLayout" Target="../slideLayouts/slideLayout6.xml"/></Relationships>
</file>

<file path=ppt/slides/_rels/slide171.xml.rels><?xml version="1.0" encoding="UTF-8" standalone="yes"?>
<Relationships xmlns="http://schemas.openxmlformats.org/package/2006/relationships"><Relationship Id="rId3" Type="http://schemas.openxmlformats.org/officeDocument/2006/relationships/image" Target="../media/image180.tiff"/><Relationship Id="rId2" Type="http://schemas.openxmlformats.org/officeDocument/2006/relationships/image" Target="../media/image179.tiff"/><Relationship Id="rId1" Type="http://schemas.openxmlformats.org/officeDocument/2006/relationships/slideLayout" Target="../slideLayouts/slideLayout6.xml"/></Relationships>
</file>

<file path=ppt/slides/_rels/slide172.xml.rels><?xml version="1.0" encoding="UTF-8" standalone="yes"?>
<Relationships xmlns="http://schemas.openxmlformats.org/package/2006/relationships"><Relationship Id="rId2" Type="http://schemas.openxmlformats.org/officeDocument/2006/relationships/image" Target="../media/image181.tiff"/><Relationship Id="rId1" Type="http://schemas.openxmlformats.org/officeDocument/2006/relationships/slideLayout" Target="../slideLayouts/slideLayout6.xml"/></Relationships>
</file>

<file path=ppt/slides/_rels/slide173.xml.rels><?xml version="1.0" encoding="UTF-8" standalone="yes"?>
<Relationships xmlns="http://schemas.openxmlformats.org/package/2006/relationships"><Relationship Id="rId3" Type="http://schemas.openxmlformats.org/officeDocument/2006/relationships/image" Target="../media/image183.tiff"/><Relationship Id="rId2" Type="http://schemas.openxmlformats.org/officeDocument/2006/relationships/image" Target="../media/image182.tiff"/><Relationship Id="rId1" Type="http://schemas.openxmlformats.org/officeDocument/2006/relationships/slideLayout" Target="../slideLayouts/slideLayout6.xml"/><Relationship Id="rId4" Type="http://schemas.openxmlformats.org/officeDocument/2006/relationships/image" Target="../media/image184.tiff"/></Relationships>
</file>

<file path=ppt/slides/_rels/slide174.xml.rels><?xml version="1.0" encoding="UTF-8" standalone="yes"?>
<Relationships xmlns="http://schemas.openxmlformats.org/package/2006/relationships"><Relationship Id="rId2" Type="http://schemas.openxmlformats.org/officeDocument/2006/relationships/image" Target="../media/image185.tiff"/><Relationship Id="rId1" Type="http://schemas.openxmlformats.org/officeDocument/2006/relationships/slideLayout" Target="../slideLayouts/slideLayout6.xml"/></Relationships>
</file>

<file path=ppt/slides/_rels/slide17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hyperlink" Target="https://www.defense.gov/Portals/1/Documents/pubs/2017_China_Military_Power_Report.PDF" TargetMode="External"/><Relationship Id="rId1" Type="http://schemas.openxmlformats.org/officeDocument/2006/relationships/slideLayout" Target="../slideLayouts/slideLayout1.xml"/></Relationships>
</file>

<file path=ppt/slides/_rels/slide176.xml.rels><?xml version="1.0" encoding="UTF-8" standalone="yes"?>
<Relationships xmlns="http://schemas.openxmlformats.org/package/2006/relationships"><Relationship Id="rId3" Type="http://schemas.openxmlformats.org/officeDocument/2006/relationships/image" Target="../media/image186.tiff"/><Relationship Id="rId2" Type="http://schemas.openxmlformats.org/officeDocument/2006/relationships/hyperlink" Target="https://www.eia.gov/todayinenergy/detail.php?id=34812" TargetMode="External"/><Relationship Id="rId1" Type="http://schemas.openxmlformats.org/officeDocument/2006/relationships/slideLayout" Target="../slideLayouts/slideLayout1.xml"/></Relationships>
</file>

<file path=ppt/slides/_rels/slide177.xml.rels><?xml version="1.0" encoding="UTF-8" standalone="yes"?>
<Relationships xmlns="http://schemas.openxmlformats.org/package/2006/relationships"><Relationship Id="rId3" Type="http://schemas.openxmlformats.org/officeDocument/2006/relationships/image" Target="../media/image187.tiff"/><Relationship Id="rId2" Type="http://schemas.openxmlformats.org/officeDocument/2006/relationships/hyperlink" Target="https://www.eia.gov/todayinenergy/detail.php?id=34812" TargetMode="External"/><Relationship Id="rId1" Type="http://schemas.openxmlformats.org/officeDocument/2006/relationships/slideLayout" Target="../slideLayouts/slideLayout1.xml"/></Relationships>
</file>

<file path=ppt/slides/_rels/slide178.xml.rels><?xml version="1.0" encoding="UTF-8" standalone="yes"?>
<Relationships xmlns="http://schemas.openxmlformats.org/package/2006/relationships"><Relationship Id="rId3" Type="http://schemas.openxmlformats.org/officeDocument/2006/relationships/image" Target="../media/image188.tiff"/><Relationship Id="rId2" Type="http://schemas.openxmlformats.org/officeDocument/2006/relationships/hyperlink" Target="https://www.eia.gov/todayinenergy/detail.php?id=34812" TargetMode="External"/><Relationship Id="rId1" Type="http://schemas.openxmlformats.org/officeDocument/2006/relationships/slideLayout" Target="../slideLayouts/slideLayout1.xml"/></Relationships>
</file>

<file path=ppt/slides/_rels/slide179.xml.rels><?xml version="1.0" encoding="UTF-8" standalone="yes"?>
<Relationships xmlns="http://schemas.openxmlformats.org/package/2006/relationships"><Relationship Id="rId3" Type="http://schemas.openxmlformats.org/officeDocument/2006/relationships/image" Target="../media/image189.tiff"/><Relationship Id="rId2" Type="http://schemas.openxmlformats.org/officeDocument/2006/relationships/hyperlink" Target="https://www.eia.gov/todayinenergy/detail.php?id=34812" TargetMode="Externa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1.tiff"/><Relationship Id="rId1" Type="http://schemas.openxmlformats.org/officeDocument/2006/relationships/slideLayout" Target="../slideLayouts/slideLayout1.xml"/></Relationships>
</file>

<file path=ppt/slides/_rels/slide180.xml.rels><?xml version="1.0" encoding="UTF-8" standalone="yes"?>
<Relationships xmlns="http://schemas.openxmlformats.org/package/2006/relationships"><Relationship Id="rId3" Type="http://schemas.openxmlformats.org/officeDocument/2006/relationships/image" Target="../media/image191.png"/><Relationship Id="rId2" Type="http://schemas.openxmlformats.org/officeDocument/2006/relationships/image" Target="../media/image190.tiff"/><Relationship Id="rId1" Type="http://schemas.openxmlformats.org/officeDocument/2006/relationships/slideLayout" Target="../slideLayouts/slideLayout6.xml"/><Relationship Id="rId5" Type="http://schemas.openxmlformats.org/officeDocument/2006/relationships/image" Target="../media/image192.png"/><Relationship Id="rId4" Type="http://schemas.openxmlformats.org/officeDocument/2006/relationships/hyperlink" Target="https://www.eia.gov/todayinenergy/detail.php?id=10671" TargetMode="External"/></Relationships>
</file>

<file path=ppt/slides/_rels/slide181.xml.rels><?xml version="1.0" encoding="UTF-8" standalone="yes"?>
<Relationships xmlns="http://schemas.openxmlformats.org/package/2006/relationships"><Relationship Id="rId3" Type="http://schemas.openxmlformats.org/officeDocument/2006/relationships/hyperlink" Target="https://www.eia.gov/beta/international/regions-topics.php?RegionTopicID=WOTC" TargetMode="External"/><Relationship Id="rId2" Type="http://schemas.openxmlformats.org/officeDocument/2006/relationships/image" Target="../media/image193.png"/><Relationship Id="rId1" Type="http://schemas.openxmlformats.org/officeDocument/2006/relationships/slideLayout" Target="../slideLayouts/slideLayout6.xml"/></Relationships>
</file>

<file path=ppt/slides/_rels/slide182.xml.rels><?xml version="1.0" encoding="UTF-8" standalone="yes"?>
<Relationships xmlns="http://schemas.openxmlformats.org/package/2006/relationships"><Relationship Id="rId3" Type="http://schemas.openxmlformats.org/officeDocument/2006/relationships/image" Target="../media/image194.png"/><Relationship Id="rId2" Type="http://schemas.openxmlformats.org/officeDocument/2006/relationships/hyperlink" Target="https://www.eia.gov/todayinenergy/detail.php?id=34812" TargetMode="External"/><Relationship Id="rId1" Type="http://schemas.openxmlformats.org/officeDocument/2006/relationships/slideLayout" Target="../slideLayouts/slideLayout6.xml"/></Relationships>
</file>

<file path=ppt/slides/_rels/slide183.xml.rels><?xml version="1.0" encoding="UTF-8" standalone="yes"?>
<Relationships xmlns="http://schemas.openxmlformats.org/package/2006/relationships"><Relationship Id="rId2" Type="http://schemas.openxmlformats.org/officeDocument/2006/relationships/image" Target="../media/image195.tiff"/><Relationship Id="rId1" Type="http://schemas.openxmlformats.org/officeDocument/2006/relationships/slideLayout" Target="../slideLayouts/slideLayout6.xml"/></Relationships>
</file>

<file path=ppt/slides/_rels/slide184.xml.rels><?xml version="1.0" encoding="UTF-8" standalone="yes"?>
<Relationships xmlns="http://schemas.openxmlformats.org/package/2006/relationships"><Relationship Id="rId2" Type="http://schemas.openxmlformats.org/officeDocument/2006/relationships/image" Target="../media/image196.png"/><Relationship Id="rId1" Type="http://schemas.openxmlformats.org/officeDocument/2006/relationships/slideLayout" Target="../slideLayouts/slideLayout6.xml"/></Relationships>
</file>

<file path=ppt/slides/_rels/slide185.xml.rels><?xml version="1.0" encoding="UTF-8" standalone="yes"?>
<Relationships xmlns="http://schemas.openxmlformats.org/package/2006/relationships"><Relationship Id="rId8" Type="http://schemas.openxmlformats.org/officeDocument/2006/relationships/hyperlink" Target="https://www.eia.gov/todayinenergy/detail.php?id=33472" TargetMode="External"/><Relationship Id="rId3" Type="http://schemas.openxmlformats.org/officeDocument/2006/relationships/hyperlink" Target="https://www.globaltradetracker.com/start/" TargetMode="External"/><Relationship Id="rId7" Type="http://schemas.openxmlformats.org/officeDocument/2006/relationships/hyperlink" Target="https://www.eia.gov/outlooks/ieo/" TargetMode="External"/><Relationship Id="rId2" Type="http://schemas.openxmlformats.org/officeDocument/2006/relationships/hyperlink" Target="https://www.eia.gov/todayinenergy/detail.php?id=33592" TargetMode="External"/><Relationship Id="rId1" Type="http://schemas.openxmlformats.org/officeDocument/2006/relationships/slideLayout" Target="../slideLayouts/slideLayout6.xml"/><Relationship Id="rId6" Type="http://schemas.openxmlformats.org/officeDocument/2006/relationships/image" Target="../media/image198.png"/><Relationship Id="rId5" Type="http://schemas.openxmlformats.org/officeDocument/2006/relationships/image" Target="../media/image197.png"/><Relationship Id="rId4" Type="http://schemas.openxmlformats.org/officeDocument/2006/relationships/hyperlink" Target="http://www.bp.com/en/global/corporate/energy-economics/statistical-review-of-world-energy/downloads.html" TargetMode="External"/></Relationships>
</file>

<file path=ppt/slides/_rels/slide186.xml.rels><?xml version="1.0" encoding="UTF-8" standalone="yes"?>
<Relationships xmlns="http://schemas.openxmlformats.org/package/2006/relationships"><Relationship Id="rId3" Type="http://schemas.openxmlformats.org/officeDocument/2006/relationships/image" Target="../media/image200.tiff"/><Relationship Id="rId2" Type="http://schemas.openxmlformats.org/officeDocument/2006/relationships/image" Target="../media/image199.tiff"/><Relationship Id="rId1" Type="http://schemas.openxmlformats.org/officeDocument/2006/relationships/slideLayout" Target="../slideLayouts/slideLayout6.xml"/></Relationships>
</file>

<file path=ppt/slides/_rels/slide187.xml.rels><?xml version="1.0" encoding="UTF-8" standalone="yes"?>
<Relationships xmlns="http://schemas.openxmlformats.org/package/2006/relationships"><Relationship Id="rId3" Type="http://schemas.openxmlformats.org/officeDocument/2006/relationships/image" Target="../media/image201.png"/><Relationship Id="rId2" Type="http://schemas.openxmlformats.org/officeDocument/2006/relationships/hyperlink" Target="https://www.eia.gov/todayinenergy/detail.php?id=10651" TargetMode="External"/><Relationship Id="rId1" Type="http://schemas.openxmlformats.org/officeDocument/2006/relationships/slideLayout" Target="../slideLayouts/slideLayout1.xml"/></Relationships>
</file>

<file path=ppt/slides/_rels/slide188.xml.rels><?xml version="1.0" encoding="UTF-8" standalone="yes"?>
<Relationships xmlns="http://schemas.openxmlformats.org/package/2006/relationships"><Relationship Id="rId3" Type="http://schemas.openxmlformats.org/officeDocument/2006/relationships/image" Target="../media/image202.png"/><Relationship Id="rId2" Type="http://schemas.openxmlformats.org/officeDocument/2006/relationships/hyperlink" Target="https://www.eia.gov/todayinenergy/detail.php?id=10651" TargetMode="External"/><Relationship Id="rId1" Type="http://schemas.openxmlformats.org/officeDocument/2006/relationships/slideLayout" Target="../slideLayouts/slideLayout1.xml"/></Relationships>
</file>

<file path=ppt/slides/_rels/slide189.xml.rels><?xml version="1.0" encoding="UTF-8" standalone="yes"?>
<Relationships xmlns="http://schemas.openxmlformats.org/package/2006/relationships"><Relationship Id="rId3" Type="http://schemas.openxmlformats.org/officeDocument/2006/relationships/image" Target="../media/image203.png"/><Relationship Id="rId2" Type="http://schemas.openxmlformats.org/officeDocument/2006/relationships/hyperlink" Target="https://www.eia.gov/todayinenergy/detail.php?id=10651" TargetMode="Externa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hyperlink" Target="https://www.imf.org/external/pubs/ft/weo/2016/01/weodata/index.aspx" TargetMode="External"/><Relationship Id="rId1" Type="http://schemas.openxmlformats.org/officeDocument/2006/relationships/slideLayout" Target="../slideLayouts/slideLayout6.xml"/></Relationships>
</file>

<file path=ppt/slides/_rels/slide190.xml.rels><?xml version="1.0" encoding="UTF-8" standalone="yes"?>
<Relationships xmlns="http://schemas.openxmlformats.org/package/2006/relationships"><Relationship Id="rId3" Type="http://schemas.openxmlformats.org/officeDocument/2006/relationships/image" Target="../media/image204.tiff"/><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hyperlink" Target="http://stats.unctad.org/maritime"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hyperlink" Target="https://twitter.com/malcolmscott8" TargetMode="External"/><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hyperlink" Target="https://twitter.com/cedricsam"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hyperlink" Target="https://twitter.com/cedricsam" TargetMode="External"/><Relationship Id="rId2" Type="http://schemas.openxmlformats.org/officeDocument/2006/relationships/hyperlink" Target="https://twitter.com/malcolmscott8" TargetMode="Externa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2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s://www.google.com/url?sa=i&amp;source=images&amp;cd=&amp;ved=2ahUKEwiD2IH134XbAhWjiOAKHQFHARQQjRx6BAgBEAU&amp;url=https://twitter.com/simongerman600/status/780180256837820416?lang=en-gb&amp;psig=AOvVaw0c4HyHFl3hywfHuiKSeXK-&amp;ust=1526405982423943" TargetMode="Externa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18.tiff"/><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hyperlink" Target="https://twitter.com/malcolmscott8" TargetMode="External"/><Relationship Id="rId2" Type="http://schemas.openxmlformats.org/officeDocument/2006/relationships/image" Target="../media/image19.png"/><Relationship Id="rId1" Type="http://schemas.openxmlformats.org/officeDocument/2006/relationships/slideLayout" Target="../slideLayouts/slideLayout1.xml"/><Relationship Id="rId4" Type="http://schemas.openxmlformats.org/officeDocument/2006/relationships/hyperlink" Target="https://twitter.com/cedricsam"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hyperlink" Target="https://www.defense.gov/Portals/1/Documents/pubs/2017_China_Military_Power_Report.PDF" TargetMode="Externa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1.tiff"/><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2.tiff"/><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23.tiff"/><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hyperlink" Target="https://www.sipri.org/databases/milex" TargetMode="Externa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www.sipri.org/sites/default/files/Trends-world-military-expenditure-2016.pdf" TargetMode="Externa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26.tiff"/><Relationship Id="rId2" Type="http://schemas.openxmlformats.org/officeDocument/2006/relationships/image" Target="../media/image25.tiff"/><Relationship Id="rId1" Type="http://schemas.openxmlformats.org/officeDocument/2006/relationships/slideLayout" Target="../slideLayouts/slideLayout6.xml"/><Relationship Id="rId4" Type="http://schemas.openxmlformats.org/officeDocument/2006/relationships/image" Target="../media/image27.tiff"/></Relationships>
</file>

<file path=ppt/slides/_rels/slide36.xml.rels><?xml version="1.0" encoding="UTF-8" standalone="yes"?>
<Relationships xmlns="http://schemas.openxmlformats.org/package/2006/relationships"><Relationship Id="rId3" Type="http://schemas.openxmlformats.org/officeDocument/2006/relationships/image" Target="../media/image28.tiff"/><Relationship Id="rId2" Type="http://schemas.openxmlformats.org/officeDocument/2006/relationships/hyperlink" Target="http://www.mod.go.jp/e/publ/w_paper/" TargetMode="Externa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29.tiff"/><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30.tiff"/><Relationship Id="rId2" Type="http://schemas.openxmlformats.org/officeDocument/2006/relationships/hyperlink" Target="https://www.google.com/search?q=SIPRI:+Chinese+militaryspending+2017&amp;ie=utf-8&amp;oe=utf-8&amp;client=firefox-b-1" TargetMode="External"/><Relationship Id="rId1" Type="http://schemas.openxmlformats.org/officeDocument/2006/relationships/slideLayout" Target="../slideLayouts/slideLayout6.xml"/><Relationship Id="rId4" Type="http://schemas.openxmlformats.org/officeDocument/2006/relationships/image" Target="../media/image31.tiff"/></Relationships>
</file>

<file path=ppt/slides/_rels/slide3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hyperlink" Target="https://www.sipri.org/databases/milex" TargetMode="Externa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image" Target="../media/image34.tiff"/><Relationship Id="rId2" Type="http://schemas.openxmlformats.org/officeDocument/2006/relationships/image" Target="../media/image33.tiff"/><Relationship Id="rId1" Type="http://schemas.openxmlformats.org/officeDocument/2006/relationships/slideLayout" Target="../slideLayouts/slideLayout6.xml"/><Relationship Id="rId4" Type="http://schemas.openxmlformats.org/officeDocument/2006/relationships/image" Target="../media/image35.tiff"/></Relationships>
</file>

<file path=ppt/slides/_rels/slide43.xml.rels><?xml version="1.0" encoding="UTF-8" standalone="yes"?>
<Relationships xmlns="http://schemas.openxmlformats.org/package/2006/relationships"><Relationship Id="rId2" Type="http://schemas.openxmlformats.org/officeDocument/2006/relationships/image" Target="../media/image36.tiff"/><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hyperlink" Target="https://www.defense.gov/Portals/1/Documents/pubs/2017_China_Military_Power_Report.PDF" TargetMode="Externa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39.tiff"/><Relationship Id="rId2" Type="http://schemas.openxmlformats.org/officeDocument/2006/relationships/image" Target="../media/image38.tiff"/><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40.tiff"/><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41.tiff"/><Relationship Id="rId2" Type="http://schemas.openxmlformats.org/officeDocument/2006/relationships/hyperlink" Target="http://www.mod.go.jp/e/publ/w_paper/" TargetMode="External"/><Relationship Id="rId1" Type="http://schemas.openxmlformats.org/officeDocument/2006/relationships/slideLayout" Target="../slideLayouts/slideLayout6.xml"/><Relationship Id="rId4" Type="http://schemas.openxmlformats.org/officeDocument/2006/relationships/image" Target="../media/image42.tiff"/></Relationships>
</file>

<file path=ppt/slides/_rels/slide48.xml.rels><?xml version="1.0" encoding="UTF-8" standalone="yes"?>
<Relationships xmlns="http://schemas.openxmlformats.org/package/2006/relationships"><Relationship Id="rId3" Type="http://schemas.openxmlformats.org/officeDocument/2006/relationships/hyperlink" Target="http://www.mod.go.jp/e/publ/w_paper/" TargetMode="External"/><Relationship Id="rId2" Type="http://schemas.openxmlformats.org/officeDocument/2006/relationships/image" Target="../media/image43.tiff"/><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45.tiff"/><Relationship Id="rId2" Type="http://schemas.openxmlformats.org/officeDocument/2006/relationships/image" Target="../media/image44.tiff"/><Relationship Id="rId1" Type="http://schemas.openxmlformats.org/officeDocument/2006/relationships/slideLayout" Target="../slideLayouts/slideLayout6.xml"/><Relationship Id="rId4" Type="http://schemas.openxmlformats.org/officeDocument/2006/relationships/hyperlink" Target="http://www.mod.go.jp/e/publ/w_paper/"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46.tiff"/><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48.tiff"/><Relationship Id="rId2" Type="http://schemas.openxmlformats.org/officeDocument/2006/relationships/image" Target="../media/image47.tiff"/><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hyperlink" Target="http://www.crs.gov/" TargetMode="External"/><Relationship Id="rId1" Type="http://schemas.openxmlformats.org/officeDocument/2006/relationships/slideLayout" Target="../slideLayouts/slideLayout14.xml"/></Relationships>
</file>

<file path=ppt/slides/_rels/slide5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hyperlink" Target="http://www.pacom.mil/About-USPACOM/USPACOM-Area-of-Responsibility/" TargetMode="External"/><Relationship Id="rId1" Type="http://schemas.openxmlformats.org/officeDocument/2006/relationships/slideLayout" Target="../slideLayouts/slideLayout14.xml"/></Relationships>
</file>

<file path=ppt/slides/_rels/slide55.xml.rels><?xml version="1.0" encoding="UTF-8" standalone="yes"?>
<Relationships xmlns="http://schemas.openxmlformats.org/package/2006/relationships"><Relationship Id="rId3" Type="http://schemas.openxmlformats.org/officeDocument/2006/relationships/image" Target="../media/image50.tiff"/><Relationship Id="rId2" Type="http://schemas.openxmlformats.org/officeDocument/2006/relationships/hyperlink" Target="https://www.vox.com/world/2017/8/29/16079076/north-korea-maps" TargetMode="External"/><Relationship Id="rId1" Type="http://schemas.openxmlformats.org/officeDocument/2006/relationships/slideLayout" Target="../slideLayouts/slideLayout14.xml"/></Relationships>
</file>

<file path=ppt/slides/_rels/slide56.xml.rels><?xml version="1.0" encoding="UTF-8" standalone="yes"?>
<Relationships xmlns="http://schemas.openxmlformats.org/package/2006/relationships"><Relationship Id="rId3" Type="http://schemas.openxmlformats.org/officeDocument/2006/relationships/image" Target="../media/image51.tiff"/><Relationship Id="rId2" Type="http://schemas.openxmlformats.org/officeDocument/2006/relationships/hyperlink" Target="http://www.crs.gov/" TargetMode="External"/><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3" Type="http://schemas.openxmlformats.org/officeDocument/2006/relationships/image" Target="../media/image52.tiff"/><Relationship Id="rId2" Type="http://schemas.openxmlformats.org/officeDocument/2006/relationships/hyperlink" Target="https://www.vox.com/world/2017/8/29/16079076/north-korea-maps" TargetMode="External"/><Relationship Id="rId1" Type="http://schemas.openxmlformats.org/officeDocument/2006/relationships/slideLayout" Target="../slideLayouts/slideLayout14.xml"/></Relationships>
</file>

<file path=ppt/slides/_rels/slide58.xml.rels><?xml version="1.0" encoding="UTF-8" standalone="yes"?>
<Relationships xmlns="http://schemas.openxmlformats.org/package/2006/relationships"><Relationship Id="rId2" Type="http://schemas.openxmlformats.org/officeDocument/2006/relationships/image" Target="../media/image53.tiff"/><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3" Type="http://schemas.openxmlformats.org/officeDocument/2006/relationships/image" Target="../media/image55.tiff"/><Relationship Id="rId2" Type="http://schemas.openxmlformats.org/officeDocument/2006/relationships/image" Target="../media/image54.tiff"/><Relationship Id="rId1" Type="http://schemas.openxmlformats.org/officeDocument/2006/relationships/slideLayout" Target="../slideLayouts/slideLayout14.xml"/><Relationship Id="rId6" Type="http://schemas.openxmlformats.org/officeDocument/2006/relationships/image" Target="../media/image58.tiff"/><Relationship Id="rId5" Type="http://schemas.openxmlformats.org/officeDocument/2006/relationships/image" Target="../media/image57.tiff"/><Relationship Id="rId4" Type="http://schemas.openxmlformats.org/officeDocument/2006/relationships/image" Target="../media/image56.tiff"/></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2" Type="http://schemas.openxmlformats.org/officeDocument/2006/relationships/image" Target="../media/image59.tiff"/><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60.tiff"/><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image" Target="../media/image61.tiff"/><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image" Target="../media/image62.tiff"/><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2" Type="http://schemas.openxmlformats.org/officeDocument/2006/relationships/image" Target="../media/image63.tiff"/><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2" Type="http://schemas.openxmlformats.org/officeDocument/2006/relationships/image" Target="../media/image64.tiff"/><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image" Target="../media/image65.tiff"/><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3" Type="http://schemas.openxmlformats.org/officeDocument/2006/relationships/image" Target="../media/image66.tiff"/><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68.tiff"/><Relationship Id="rId2" Type="http://schemas.openxmlformats.org/officeDocument/2006/relationships/hyperlink" Target="https://www.rand.org/pubs/research_reports/RR392.html" TargetMode="External"/><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2" Type="http://schemas.openxmlformats.org/officeDocument/2006/relationships/image" Target="../media/image69.tiff"/><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3" Type="http://schemas.openxmlformats.org/officeDocument/2006/relationships/image" Target="../media/image71.tiff"/><Relationship Id="rId2" Type="http://schemas.openxmlformats.org/officeDocument/2006/relationships/image" Target="../media/image70.tiff"/><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3" Type="http://schemas.openxmlformats.org/officeDocument/2006/relationships/image" Target="../media/image73.tiff"/><Relationship Id="rId2" Type="http://schemas.openxmlformats.org/officeDocument/2006/relationships/image" Target="../media/image72.tiff"/><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2" Type="http://schemas.openxmlformats.org/officeDocument/2006/relationships/image" Target="../media/image74.tiff"/><Relationship Id="rId1" Type="http://schemas.openxmlformats.org/officeDocument/2006/relationships/slideLayout" Target="../slideLayouts/slideLayout15.xml"/></Relationships>
</file>

<file path=ppt/slides/_rels/slide76.xml.rels><?xml version="1.0" encoding="UTF-8" standalone="yes"?>
<Relationships xmlns="http://schemas.openxmlformats.org/package/2006/relationships"><Relationship Id="rId2" Type="http://schemas.openxmlformats.org/officeDocument/2006/relationships/image" Target="../media/image75.tiff"/><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3" Type="http://schemas.openxmlformats.org/officeDocument/2006/relationships/image" Target="../media/image76.tiff"/><Relationship Id="rId2" Type="http://schemas.openxmlformats.org/officeDocument/2006/relationships/hyperlink" Target="http://www.mod.go.jp/e/publ/w_paper/" TargetMode="External"/><Relationship Id="rId1" Type="http://schemas.openxmlformats.org/officeDocument/2006/relationships/slideLayout" Target="../slideLayouts/slideLayout6.xml"/><Relationship Id="rId5" Type="http://schemas.openxmlformats.org/officeDocument/2006/relationships/image" Target="../media/image78.tiff"/><Relationship Id="rId4" Type="http://schemas.openxmlformats.org/officeDocument/2006/relationships/image" Target="../media/image77.tiff"/></Relationships>
</file>

<file path=ppt/slides/_rels/slide78.xml.rels><?xml version="1.0" encoding="UTF-8" standalone="yes"?>
<Relationships xmlns="http://schemas.openxmlformats.org/package/2006/relationships"><Relationship Id="rId3" Type="http://schemas.openxmlformats.org/officeDocument/2006/relationships/image" Target="../media/image80.tiff"/><Relationship Id="rId2" Type="http://schemas.openxmlformats.org/officeDocument/2006/relationships/image" Target="../media/image79.tiff"/><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image" Target="../media/image81.tiff"/><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image" Target="../media/image83.tiff"/><Relationship Id="rId2" Type="http://schemas.openxmlformats.org/officeDocument/2006/relationships/image" Target="../media/image82.tiff"/><Relationship Id="rId1" Type="http://schemas.openxmlformats.org/officeDocument/2006/relationships/slideLayout" Target="../slideLayouts/slideLayout6.xml"/><Relationship Id="rId5" Type="http://schemas.openxmlformats.org/officeDocument/2006/relationships/image" Target="../media/image85.tiff"/><Relationship Id="rId4" Type="http://schemas.openxmlformats.org/officeDocument/2006/relationships/image" Target="../media/image84.tiff"/></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2" Type="http://schemas.openxmlformats.org/officeDocument/2006/relationships/image" Target="../media/image86.tiff"/><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2" Type="http://schemas.openxmlformats.org/officeDocument/2006/relationships/image" Target="../media/image87.tiff"/><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2" Type="http://schemas.openxmlformats.org/officeDocument/2006/relationships/image" Target="../media/image88.tiff"/><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3" Type="http://schemas.openxmlformats.org/officeDocument/2006/relationships/image" Target="../media/image90.tiff"/><Relationship Id="rId2" Type="http://schemas.openxmlformats.org/officeDocument/2006/relationships/image" Target="../media/image89.tiff"/><Relationship Id="rId1" Type="http://schemas.openxmlformats.org/officeDocument/2006/relationships/slideLayout" Target="../slideLayouts/slideLayout6.xml"/><Relationship Id="rId4" Type="http://schemas.openxmlformats.org/officeDocument/2006/relationships/hyperlink" Target="http://www.mod.go.jp/e/publ/w_paper/" TargetMode="Externa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8.xml.rels><?xml version="1.0" encoding="UTF-8" standalone="yes"?>
<Relationships xmlns="http://schemas.openxmlformats.org/package/2006/relationships"><Relationship Id="rId2" Type="http://schemas.openxmlformats.org/officeDocument/2006/relationships/image" Target="../media/image91.tiff"/><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2" Type="http://schemas.openxmlformats.org/officeDocument/2006/relationships/image" Target="../media/image92.tiff"/><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image" Target="../media/image93.tiff"/><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2" Type="http://schemas.openxmlformats.org/officeDocument/2006/relationships/image" Target="../media/image94.tiff"/><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3" Type="http://schemas.openxmlformats.org/officeDocument/2006/relationships/image" Target="../media/image95.tiff"/><Relationship Id="rId2" Type="http://schemas.openxmlformats.org/officeDocument/2006/relationships/hyperlink" Target="http://www.mod.go.jp/e/publ/w_paper/" TargetMode="External"/><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3" Type="http://schemas.openxmlformats.org/officeDocument/2006/relationships/image" Target="../media/image97.tiff"/><Relationship Id="rId2" Type="http://schemas.openxmlformats.org/officeDocument/2006/relationships/image" Target="../media/image96.tiff"/><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8" Type="http://schemas.openxmlformats.org/officeDocument/2006/relationships/hyperlink" Target="https://en.wikipedia.org/wiki/S_Band" TargetMode="External"/><Relationship Id="rId3" Type="http://schemas.openxmlformats.org/officeDocument/2006/relationships/hyperlink" Target="https://en.wikipedia.org/wiki/Arresting_gear" TargetMode="External"/><Relationship Id="rId7" Type="http://schemas.openxmlformats.org/officeDocument/2006/relationships/hyperlink" Target="https://en.wikipedia.org/wiki/X_Band" TargetMode="External"/><Relationship Id="rId12" Type="http://schemas.openxmlformats.org/officeDocument/2006/relationships/image" Target="../media/image98.png"/><Relationship Id="rId2" Type="http://schemas.openxmlformats.org/officeDocument/2006/relationships/hyperlink" Target="https://en.wikipedia.org/wiki/A1B_reactor" TargetMode="External"/><Relationship Id="rId1" Type="http://schemas.openxmlformats.org/officeDocument/2006/relationships/slideLayout" Target="../slideLayouts/slideLayout1.xml"/><Relationship Id="rId6" Type="http://schemas.openxmlformats.org/officeDocument/2006/relationships/hyperlink" Target="https://en.wikipedia.org/wiki/AN/SPY-3" TargetMode="External"/><Relationship Id="rId11" Type="http://schemas.openxmlformats.org/officeDocument/2006/relationships/hyperlink" Target="https://en.wikipedia.org/wiki/Radar_cross-section" TargetMode="External"/><Relationship Id="rId5" Type="http://schemas.openxmlformats.org/officeDocument/2006/relationships/hyperlink" Target="https://en.wikipedia.org/wiki/RIM-162_ESSM" TargetMode="External"/><Relationship Id="rId10" Type="http://schemas.openxmlformats.org/officeDocument/2006/relationships/hyperlink" Target="https://en.wikipedia.org/wiki/Stealth_technology" TargetMode="External"/><Relationship Id="rId4" Type="http://schemas.openxmlformats.org/officeDocument/2006/relationships/hyperlink" Target="https://en.wikipedia.org/wiki/Gerald_R._Ford-class_aircraft_carrier#cite_note-aw_emals-11" TargetMode="External"/><Relationship Id="rId9" Type="http://schemas.openxmlformats.org/officeDocument/2006/relationships/hyperlink" Target="https://en.wikipedia.org/wiki/Electromagnetic_Aircraft_Launch_System" TargetMode="External"/></Relationships>
</file>

<file path=ppt/slides/_rels/slide97.xml.rels><?xml version="1.0" encoding="UTF-8" standalone="yes"?>
<Relationships xmlns="http://schemas.openxmlformats.org/package/2006/relationships"><Relationship Id="rId2" Type="http://schemas.openxmlformats.org/officeDocument/2006/relationships/image" Target="../media/image99.tiff"/><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3" Type="http://schemas.openxmlformats.org/officeDocument/2006/relationships/image" Target="../media/image101.tiff"/><Relationship Id="rId2" Type="http://schemas.openxmlformats.org/officeDocument/2006/relationships/image" Target="../media/image100.tiff"/><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2" Type="http://schemas.openxmlformats.org/officeDocument/2006/relationships/image" Target="../media/image102.emf"/><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alphaModFix amt="67000"/>
            <a:lum/>
          </a:blip>
          <a:srcRect/>
          <a:stretch>
            <a:fillRect/>
          </a:stretch>
        </a:blipFill>
        <a:effectLst/>
      </p:bgPr>
    </p:bg>
    <p:spTree>
      <p:nvGrpSpPr>
        <p:cNvPr id="1" name=""/>
        <p:cNvGrpSpPr/>
        <p:nvPr/>
      </p:nvGrpSpPr>
      <p:grpSpPr>
        <a:xfrm>
          <a:off x="0" y="0"/>
          <a:ext cx="0" cy="0"/>
          <a:chOff x="0" y="0"/>
          <a:chExt cx="0" cy="0"/>
        </a:xfrm>
      </p:grpSpPr>
      <p:sp>
        <p:nvSpPr>
          <p:cNvPr id="18434" name="Rectangle 8"/>
          <p:cNvSpPr>
            <a:spLocks noChangeArrowheads="1"/>
          </p:cNvSpPr>
          <p:nvPr/>
        </p:nvSpPr>
        <p:spPr bwMode="auto">
          <a:xfrm>
            <a:off x="4305983" y="3280631"/>
            <a:ext cx="184731" cy="341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pPr algn="ctr" eaLnBrk="0" hangingPunct="0"/>
            <a:endParaRPr lang="en-US" sz="1618" dirty="0">
              <a:solidFill>
                <a:schemeClr val="bg1"/>
              </a:solidFill>
              <a:effectLst>
                <a:outerShdw blurRad="50800" dist="38100" dir="2700000" algn="tl" rotWithShape="0">
                  <a:prstClr val="black">
                    <a:alpha val="40000"/>
                  </a:prstClr>
                </a:outerShdw>
              </a:effectLst>
              <a:latin typeface="Georgia" panose="02040502050405020303" pitchFamily="18" charset="0"/>
            </a:endParaRPr>
          </a:p>
        </p:txBody>
      </p:sp>
      <p:sp>
        <p:nvSpPr>
          <p:cNvPr id="8" name="Rectangle 5"/>
          <p:cNvSpPr txBox="1">
            <a:spLocks noChangeArrowheads="1"/>
          </p:cNvSpPr>
          <p:nvPr/>
        </p:nvSpPr>
        <p:spPr>
          <a:xfrm>
            <a:off x="822477" y="1829412"/>
            <a:ext cx="8900807" cy="1327637"/>
          </a:xfrm>
          <a:prstGeom prst="rect">
            <a:avLst/>
          </a:prstGeom>
        </p:spPr>
        <p:txBody>
          <a:bodyPr/>
          <a:lstStyle/>
          <a:p>
            <a:pPr algn="ctr" eaLnBrk="0" hangingPunct="0">
              <a:defRPr/>
            </a:pPr>
            <a:r>
              <a:rPr lang="en-US" sz="3235" b="1" kern="0" dirty="0">
                <a:effectLst>
                  <a:outerShdw blurRad="50800" dist="38100" dir="2700000" algn="tl" rotWithShape="0">
                    <a:prstClr val="black">
                      <a:alpha val="40000"/>
                    </a:prstClr>
                  </a:outerShdw>
                </a:effectLst>
                <a:latin typeface="Georgia" panose="02040502050405020303" pitchFamily="18" charset="0"/>
              </a:rPr>
              <a:t>Chinese Strategy, Military Forces, and Economics: </a:t>
            </a:r>
            <a:r>
              <a:rPr lang="en-US" sz="3235" b="1" i="1" kern="0" dirty="0">
                <a:effectLst>
                  <a:outerShdw blurRad="50800" dist="38100" dir="2700000" algn="tl" rotWithShape="0">
                    <a:prstClr val="black">
                      <a:alpha val="40000"/>
                    </a:prstClr>
                  </a:outerShdw>
                </a:effectLst>
                <a:latin typeface="Georgia" panose="02040502050405020303" pitchFamily="18" charset="0"/>
              </a:rPr>
              <a:t>The Metrics of Cooperation, Competition and/or Conflict</a:t>
            </a:r>
          </a:p>
          <a:p>
            <a:pPr eaLnBrk="0" hangingPunct="0">
              <a:defRPr/>
            </a:pPr>
            <a:endParaRPr lang="en-US" sz="1438" b="1" i="1" kern="0" dirty="0">
              <a:effectLst>
                <a:outerShdw blurRad="50800" dist="38100" dir="2700000" algn="tl" rotWithShape="0">
                  <a:prstClr val="black">
                    <a:alpha val="40000"/>
                  </a:prstClr>
                </a:outerShdw>
              </a:effectLst>
              <a:latin typeface="Georgia" panose="02040502050405020303" pitchFamily="18" charset="0"/>
            </a:endParaRPr>
          </a:p>
        </p:txBody>
      </p:sp>
      <p:sp>
        <p:nvSpPr>
          <p:cNvPr id="9" name="Rectangle 6"/>
          <p:cNvSpPr txBox="1">
            <a:spLocks noChangeArrowheads="1"/>
          </p:cNvSpPr>
          <p:nvPr/>
        </p:nvSpPr>
        <p:spPr>
          <a:xfrm>
            <a:off x="2978834" y="3478473"/>
            <a:ext cx="4588091" cy="684790"/>
          </a:xfrm>
          <a:prstGeom prst="rect">
            <a:avLst/>
          </a:prstGeom>
        </p:spPr>
        <p:txBody>
          <a:bodyPr/>
          <a:lstStyle/>
          <a:p>
            <a:pPr marL="308164" indent="-308164" algn="ctr">
              <a:lnSpc>
                <a:spcPct val="75000"/>
              </a:lnSpc>
              <a:spcBef>
                <a:spcPct val="20000"/>
              </a:spcBef>
              <a:buClr>
                <a:srgbClr val="808080"/>
              </a:buClr>
              <a:buSzPct val="75000"/>
              <a:defRPr/>
            </a:pPr>
            <a:r>
              <a:rPr lang="en-US" sz="1797" b="1" kern="0" dirty="0">
                <a:effectLst>
                  <a:outerShdw blurRad="50800" dist="38100" dir="2700000" algn="tl" rotWithShape="0">
                    <a:prstClr val="black">
                      <a:alpha val="40000"/>
                    </a:prstClr>
                  </a:outerShdw>
                </a:effectLst>
                <a:latin typeface="Georgia" panose="02040502050405020303" pitchFamily="18" charset="0"/>
                <a:ea typeface="ヒラギノ角ゴ Pro W3" charset="0"/>
                <a:cs typeface="ヒラギノ角ゴ Pro W3" charset="0"/>
              </a:rPr>
              <a:t>Anthony H. Cordesman, </a:t>
            </a:r>
          </a:p>
          <a:p>
            <a:pPr marL="308164" indent="-308164" algn="ctr">
              <a:lnSpc>
                <a:spcPct val="75000"/>
              </a:lnSpc>
              <a:spcBef>
                <a:spcPct val="20000"/>
              </a:spcBef>
              <a:buClr>
                <a:srgbClr val="808080"/>
              </a:buClr>
              <a:buSzPct val="75000"/>
              <a:defRPr/>
            </a:pPr>
            <a:r>
              <a:rPr lang="en-US" sz="1797" b="1" kern="0" dirty="0">
                <a:effectLst>
                  <a:outerShdw blurRad="50800" dist="38100" dir="2700000" algn="tl" rotWithShape="0">
                    <a:prstClr val="black">
                      <a:alpha val="40000"/>
                    </a:prstClr>
                  </a:outerShdw>
                </a:effectLst>
                <a:latin typeface="Georgia" panose="02040502050405020303" pitchFamily="18" charset="0"/>
                <a:ea typeface="ヒラギノ角ゴ Pro W3" charset="0"/>
                <a:cs typeface="ヒラギノ角ゴ Pro W3" charset="0"/>
              </a:rPr>
              <a:t>Arleigh A. Burke Chair in Strategy</a:t>
            </a:r>
          </a:p>
          <a:p>
            <a:pPr marL="308164" indent="-308164" algn="ctr">
              <a:lnSpc>
                <a:spcPct val="75000"/>
              </a:lnSpc>
              <a:spcBef>
                <a:spcPct val="20000"/>
              </a:spcBef>
              <a:buClr>
                <a:srgbClr val="808080"/>
              </a:buClr>
              <a:buSzPct val="75000"/>
              <a:defRPr/>
            </a:pPr>
            <a:r>
              <a:rPr lang="en-US" sz="1258" b="1" kern="0" dirty="0">
                <a:effectLst>
                  <a:outerShdw blurRad="50800" dist="38100" dir="2700000" algn="tl" rotWithShape="0">
                    <a:prstClr val="black">
                      <a:alpha val="40000"/>
                    </a:prstClr>
                  </a:outerShdw>
                </a:effectLst>
                <a:latin typeface="Georgia" panose="02040502050405020303" pitchFamily="18" charset="0"/>
                <a:ea typeface="ヒラギノ角ゴ Pro W3" charset="0"/>
                <a:cs typeface="ヒラギノ角ゴ Pro W3" charset="0"/>
              </a:rPr>
              <a:t>acordesman@gmail.com</a:t>
            </a:r>
          </a:p>
          <a:p>
            <a:pPr marL="308164" indent="-308164">
              <a:spcBef>
                <a:spcPct val="20000"/>
              </a:spcBef>
              <a:defRPr/>
            </a:pPr>
            <a:endParaRPr lang="en-US" sz="899" b="1" kern="0" dirty="0">
              <a:effectLst>
                <a:outerShdw blurRad="50800" dist="38100" dir="2700000" algn="tl" rotWithShape="0">
                  <a:prstClr val="black">
                    <a:alpha val="40000"/>
                  </a:prstClr>
                </a:outerShdw>
              </a:effectLst>
              <a:latin typeface="Georgia" panose="02040502050405020303" pitchFamily="18" charset="0"/>
              <a:ea typeface="ヒラギノ角ゴ Pro W3" charset="0"/>
              <a:cs typeface="ヒラギノ角ゴ Pro W3" charset="0"/>
            </a:endParaRPr>
          </a:p>
        </p:txBody>
      </p:sp>
      <p:sp>
        <p:nvSpPr>
          <p:cNvPr id="10" name="TextBox 4"/>
          <p:cNvSpPr txBox="1">
            <a:spLocks noChangeArrowheads="1"/>
          </p:cNvSpPr>
          <p:nvPr/>
        </p:nvSpPr>
        <p:spPr bwMode="auto">
          <a:xfrm>
            <a:off x="7493620" y="4917355"/>
            <a:ext cx="3052143" cy="16004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a:r>
              <a:rPr lang="en-US" sz="1800" b="1" dirty="0">
                <a:effectLst>
                  <a:outerShdw blurRad="50800" dist="38100" dir="2700000" algn="tl" rotWithShape="0">
                    <a:prstClr val="black">
                      <a:alpha val="40000"/>
                    </a:prstClr>
                  </a:outerShdw>
                </a:effectLst>
                <a:latin typeface="Georgia" panose="02040502050405020303" pitchFamily="18" charset="0"/>
              </a:rPr>
              <a:t> </a:t>
            </a:r>
            <a:r>
              <a:rPr lang="en-US" sz="1600" b="1" dirty="0">
                <a:effectLst>
                  <a:outerShdw blurRad="50800" dist="38100" dir="2700000" algn="tl" rotWithShape="0">
                    <a:prstClr val="black">
                      <a:alpha val="40000"/>
                    </a:prstClr>
                  </a:outerShdw>
                </a:effectLst>
                <a:latin typeface="Georgia" panose="02040502050405020303" pitchFamily="18" charset="0"/>
              </a:rPr>
              <a:t>Updated:</a:t>
            </a:r>
          </a:p>
          <a:p>
            <a:pPr algn="ctr"/>
            <a:r>
              <a:rPr lang="en-US" sz="1600" b="1" dirty="0">
                <a:effectLst>
                  <a:outerShdw blurRad="50800" dist="38100" dir="2700000" algn="tl" rotWithShape="0">
                    <a:prstClr val="black">
                      <a:alpha val="40000"/>
                    </a:prstClr>
                  </a:outerShdw>
                </a:effectLst>
                <a:latin typeface="Georgia" panose="02040502050405020303" pitchFamily="18" charset="0"/>
              </a:rPr>
              <a:t> September 18,2018</a:t>
            </a:r>
          </a:p>
          <a:p>
            <a:pPr algn="ctr"/>
            <a:endParaRPr lang="en-US" sz="1600" b="1" dirty="0">
              <a:effectLst>
                <a:outerShdw blurRad="50800" dist="38100" dir="2700000" algn="tl" rotWithShape="0">
                  <a:prstClr val="black">
                    <a:alpha val="40000"/>
                  </a:prstClr>
                </a:outerShdw>
              </a:effectLst>
              <a:latin typeface="Georgia" panose="02040502050405020303" pitchFamily="18" charset="0"/>
            </a:endParaRPr>
          </a:p>
          <a:p>
            <a:pPr algn="ctr"/>
            <a:r>
              <a:rPr lang="en-US" sz="1600" i="1" dirty="0">
                <a:effectLst>
                  <a:outerShdw blurRad="50800" dist="38100" dir="2700000" algn="tl" rotWithShape="0">
                    <a:prstClr val="black">
                      <a:alpha val="40000"/>
                    </a:prstClr>
                  </a:outerShdw>
                </a:effectLst>
                <a:latin typeface="Georgia" panose="02040502050405020303" pitchFamily="18" charset="0"/>
              </a:rPr>
              <a:t>Please send comments and suggested additions to acordesman@gmail.com</a:t>
            </a:r>
            <a:endParaRPr lang="en-US" sz="1800" i="1" dirty="0">
              <a:effectLst>
                <a:outerShdw blurRad="50800" dist="38100" dir="2700000" algn="tl" rotWithShape="0">
                  <a:prstClr val="black">
                    <a:alpha val="40000"/>
                  </a:prstClr>
                </a:outerShdw>
              </a:effectLst>
              <a:latin typeface="Georgia" panose="02040502050405020303" pitchFamily="18" charset="0"/>
            </a:endParaRPr>
          </a:p>
        </p:txBody>
      </p:sp>
      <p:sp>
        <p:nvSpPr>
          <p:cNvPr id="11" name="Text Box 7"/>
          <p:cNvSpPr txBox="1">
            <a:spLocks noChangeArrowheads="1"/>
          </p:cNvSpPr>
          <p:nvPr/>
        </p:nvSpPr>
        <p:spPr bwMode="auto">
          <a:xfrm>
            <a:off x="-1" y="4577"/>
            <a:ext cx="3619501" cy="19851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200" dirty="0">
                <a:effectLst>
                  <a:outerShdw blurRad="50800" dist="38100" dir="2700000" algn="tl" rotWithShape="0">
                    <a:prstClr val="black">
                      <a:alpha val="40000"/>
                    </a:prstClr>
                  </a:outerShdw>
                </a:effectLst>
                <a:latin typeface="Georgia" panose="02040502050405020303" pitchFamily="18" charset="0"/>
              </a:rPr>
              <a:t>Center for Strategic and International Studies</a:t>
            </a:r>
          </a:p>
          <a:p>
            <a:r>
              <a:rPr lang="en-US" sz="1200" dirty="0">
                <a:effectLst>
                  <a:outerShdw blurRad="50800" dist="38100" dir="2700000" algn="tl" rotWithShape="0">
                    <a:prstClr val="black">
                      <a:alpha val="40000"/>
                    </a:prstClr>
                  </a:outerShdw>
                </a:effectLst>
                <a:latin typeface="Georgia" panose="02040502050405020303" pitchFamily="18" charset="0"/>
              </a:rPr>
              <a:t>1616 Rhode Island Ave NW</a:t>
            </a:r>
          </a:p>
          <a:p>
            <a:r>
              <a:rPr lang="en-US" sz="1200" dirty="0">
                <a:effectLst>
                  <a:outerShdw blurRad="50800" dist="38100" dir="2700000" algn="tl" rotWithShape="0">
                    <a:prstClr val="black">
                      <a:alpha val="40000"/>
                    </a:prstClr>
                  </a:outerShdw>
                </a:effectLst>
                <a:latin typeface="Georgia" panose="02040502050405020303" pitchFamily="18" charset="0"/>
              </a:rPr>
              <a:t>Washington, DC 20004</a:t>
            </a:r>
          </a:p>
          <a:p>
            <a:endParaRPr lang="en-US" sz="1200" dirty="0">
              <a:effectLst>
                <a:outerShdw blurRad="50800" dist="38100" dir="2700000" algn="tl" rotWithShape="0">
                  <a:prstClr val="black">
                    <a:alpha val="40000"/>
                  </a:prstClr>
                </a:outerShdw>
              </a:effectLst>
              <a:latin typeface="Georgia" panose="02040502050405020303" pitchFamily="18" charset="0"/>
            </a:endParaRPr>
          </a:p>
          <a:p>
            <a:r>
              <a:rPr lang="en-US" sz="1200" dirty="0">
                <a:effectLst>
                  <a:outerShdw blurRad="50800" dist="38100" dir="2700000" algn="tl" rotWithShape="0">
                    <a:prstClr val="black">
                      <a:alpha val="40000"/>
                    </a:prstClr>
                  </a:outerShdw>
                </a:effectLst>
                <a:latin typeface="Georgia" panose="02040502050405020303" pitchFamily="18" charset="0"/>
              </a:rPr>
              <a:t>Phone: 1.202.775.3270</a:t>
            </a:r>
          </a:p>
          <a:p>
            <a:r>
              <a:rPr lang="en-US" sz="1200" dirty="0">
                <a:effectLst>
                  <a:outerShdw blurRad="50800" dist="38100" dir="2700000" algn="tl" rotWithShape="0">
                    <a:prstClr val="black">
                      <a:alpha val="40000"/>
                    </a:prstClr>
                  </a:outerShdw>
                </a:effectLst>
                <a:latin typeface="Georgia" panose="02040502050405020303" pitchFamily="18" charset="0"/>
              </a:rPr>
              <a:t>Fax: 1.202.775.3199</a:t>
            </a:r>
          </a:p>
          <a:p>
            <a:r>
              <a:rPr lang="en-US" sz="1200" dirty="0">
                <a:effectLst>
                  <a:outerShdw blurRad="50800" dist="38100" dir="2700000" algn="tl" rotWithShape="0">
                    <a:prstClr val="black">
                      <a:alpha val="40000"/>
                    </a:prstClr>
                  </a:outerShdw>
                </a:effectLst>
                <a:latin typeface="Georgia" panose="02040502050405020303" pitchFamily="18" charset="0"/>
              </a:rPr>
              <a:t>Email: acordesman@gmail.com</a:t>
            </a:r>
          </a:p>
          <a:p>
            <a:r>
              <a:rPr lang="en-US" sz="1200" dirty="0">
                <a:effectLst>
                  <a:outerShdw blurRad="50800" dist="38100" dir="2700000" algn="tl" rotWithShape="0">
                    <a:prstClr val="black">
                      <a:alpha val="40000"/>
                    </a:prstClr>
                  </a:outerShdw>
                </a:effectLst>
                <a:latin typeface="Georgia" panose="02040502050405020303" pitchFamily="18" charset="0"/>
              </a:rPr>
              <a:t>Web:  </a:t>
            </a:r>
            <a:r>
              <a:rPr lang="en-US" sz="1200" dirty="0">
                <a:effectLst>
                  <a:outerShdw blurRad="50800" dist="38100" dir="2700000" algn="tl" rotWithShape="0">
                    <a:prstClr val="black">
                      <a:alpha val="40000"/>
                    </a:prstClr>
                  </a:outerShdw>
                </a:effectLst>
                <a:latin typeface="Georgia" panose="02040502050405020303" pitchFamily="18" charset="0"/>
                <a:hlinkClick r:id="rId4">
                  <a:extLst>
                    <a:ext uri="{A12FA001-AC4F-418D-AE19-62706E023703}">
                      <ahyp:hlinkClr xmlns:ahyp="http://schemas.microsoft.com/office/drawing/2018/hyperlinkcolor" val="tx"/>
                    </a:ext>
                  </a:extLst>
                </a:hlinkClick>
              </a:rPr>
              <a:t>www.csis.org/burke/reports</a:t>
            </a:r>
            <a:r>
              <a:rPr lang="en-US" sz="1200" dirty="0">
                <a:effectLst>
                  <a:outerShdw blurRad="50800" dist="38100" dir="2700000" algn="tl" rotWithShape="0">
                    <a:prstClr val="black">
                      <a:alpha val="40000"/>
                    </a:prstClr>
                  </a:outerShdw>
                </a:effectLst>
                <a:latin typeface="Georgia" panose="02040502050405020303" pitchFamily="18" charset="0"/>
              </a:rPr>
              <a:t> </a:t>
            </a:r>
          </a:p>
          <a:p>
            <a:pPr>
              <a:spcBef>
                <a:spcPct val="50000"/>
              </a:spcBef>
            </a:pPr>
            <a:endParaRPr lang="en-US" sz="1800" dirty="0">
              <a:effectLst>
                <a:outerShdw blurRad="50800" dist="38100" dir="2700000" algn="tl" rotWithShape="0">
                  <a:prstClr val="black">
                    <a:alpha val="40000"/>
                  </a:prstClr>
                </a:outerShdw>
              </a:effectLst>
              <a:latin typeface="Georgia" panose="02040502050405020303" pitchFamily="18" charset="0"/>
            </a:endParaRPr>
          </a:p>
        </p:txBody>
      </p:sp>
      <p:sp>
        <p:nvSpPr>
          <p:cNvPr id="12" name="Rectangle 11">
            <a:extLst>
              <a:ext uri="{FF2B5EF4-FFF2-40B4-BE49-F238E27FC236}">
                <a16:creationId xmlns:a16="http://schemas.microsoft.com/office/drawing/2014/main" id="{1930AF6D-1924-4929-AEA7-56EB7A39DB66}"/>
              </a:ext>
            </a:extLst>
          </p:cNvPr>
          <p:cNvSpPr/>
          <p:nvPr/>
        </p:nvSpPr>
        <p:spPr>
          <a:xfrm>
            <a:off x="131763" y="6523630"/>
            <a:ext cx="2847071" cy="238836"/>
          </a:xfrm>
          <a:prstGeom prst="rect">
            <a:avLst/>
          </a:prstGeom>
          <a:solidFill>
            <a:schemeClr val="accent1">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4472C4">
                  <a:lumMod val="75000"/>
                </a:srgbClr>
              </a:solidFill>
              <a:effectLst>
                <a:outerShdw blurRad="50800" dist="38100" dir="2700000" algn="tl" rotWithShape="0">
                  <a:prstClr val="black">
                    <a:alpha val="40000"/>
                  </a:prstClr>
                </a:outerShdw>
              </a:effectLst>
              <a:latin typeface="Times New Roman" panose="02020603050405020304" pitchFamily="18" charset="0"/>
              <a:cs typeface="Times New Roman" panose="02020603050405020304" pitchFamily="18" charset="0"/>
            </a:endParaRPr>
          </a:p>
        </p:txBody>
      </p:sp>
      <p:sp>
        <p:nvSpPr>
          <p:cNvPr id="13" name="Rectangle 12">
            <a:extLst>
              <a:ext uri="{FF2B5EF4-FFF2-40B4-BE49-F238E27FC236}">
                <a16:creationId xmlns:a16="http://schemas.microsoft.com/office/drawing/2014/main" id="{AA4D1E8E-94F4-4D09-80AB-AB3D2A6A8D6B}"/>
              </a:ext>
            </a:extLst>
          </p:cNvPr>
          <p:cNvSpPr/>
          <p:nvPr/>
        </p:nvSpPr>
        <p:spPr>
          <a:xfrm>
            <a:off x="2978834" y="6523630"/>
            <a:ext cx="7435166" cy="238836"/>
          </a:xfrm>
          <a:prstGeom prst="rect">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4472C4">
                  <a:lumMod val="75000"/>
                </a:srgbClr>
              </a:solidFill>
              <a:effectLst>
                <a:outerShdw blurRad="50800" dist="38100" dir="2700000" algn="tl" rotWithShape="0">
                  <a:prstClr val="black">
                    <a:alpha val="40000"/>
                  </a:prstClr>
                </a:outerShdw>
              </a:effectLst>
              <a:latin typeface="Times New Roman" panose="02020603050405020304" pitchFamily="18" charset="0"/>
              <a:cs typeface="Times New Roman" panose="02020603050405020304" pitchFamily="18" charset="0"/>
            </a:endParaRPr>
          </a:p>
        </p:txBody>
      </p:sp>
      <p:sp>
        <p:nvSpPr>
          <p:cNvPr id="14" name="TextBox 4">
            <a:extLst>
              <a:ext uri="{FF2B5EF4-FFF2-40B4-BE49-F238E27FC236}">
                <a16:creationId xmlns:a16="http://schemas.microsoft.com/office/drawing/2014/main" id="{D87DB0F6-3C1F-49DC-9275-1401B737EAAF}"/>
              </a:ext>
            </a:extLst>
          </p:cNvPr>
          <p:cNvSpPr txBox="1">
            <a:spLocks noChangeArrowheads="1"/>
          </p:cNvSpPr>
          <p:nvPr/>
        </p:nvSpPr>
        <p:spPr bwMode="auto">
          <a:xfrm>
            <a:off x="-287337" y="6128258"/>
            <a:ext cx="3906837"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a:r>
              <a:rPr lang="en-US" sz="1800" dirty="0">
                <a:effectLst>
                  <a:outerShdw blurRad="50800" dist="38100" dir="2700000" algn="tl" rotWithShape="0">
                    <a:prstClr val="black">
                      <a:alpha val="40000"/>
                    </a:prstClr>
                  </a:outerShdw>
                </a:effectLst>
                <a:latin typeface="Georgia" panose="02040502050405020303" pitchFamily="18" charset="0"/>
              </a:rPr>
              <a:t>Photo: AFP/ Getty Images</a:t>
            </a:r>
            <a:endParaRPr lang="en-US" sz="1800" i="1" dirty="0">
              <a:effectLst>
                <a:outerShdw blurRad="50800" dist="38100" dir="2700000" algn="tl" rotWithShape="0">
                  <a:prstClr val="black">
                    <a:alpha val="40000"/>
                  </a:prstClr>
                </a:outerShdw>
              </a:effectLst>
              <a:latin typeface="Georgia" panose="02040502050405020303" pitchFamily="18" charset="0"/>
            </a:endParaRPr>
          </a:p>
        </p:txBody>
      </p:sp>
    </p:spTree>
    <p:extLst>
      <p:ext uri="{BB962C8B-B14F-4D97-AF65-F5344CB8AC3E}">
        <p14:creationId xmlns:p14="http://schemas.microsoft.com/office/powerpoint/2010/main" val="10244581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25021" y="279689"/>
            <a:ext cx="9095721" cy="6340197"/>
          </a:xfrm>
          <a:prstGeom prst="rect">
            <a:avLst/>
          </a:prstGeom>
        </p:spPr>
        <p:txBody>
          <a:bodyPr wrap="square">
            <a:spAutoFit/>
          </a:bodyPr>
          <a:lstStyle/>
          <a:p>
            <a:r>
              <a:rPr lang="is-IS" sz="1400" b="1" dirty="0"/>
              <a:t>…</a:t>
            </a:r>
            <a:r>
              <a:rPr lang="en-US" sz="1400" b="1" dirty="0"/>
              <a:t>Well, I -- I think that -- dealing with it as a reality, I think there are consequences to China ignoring the international community.  We firmly believe in the non-coercive aspects of how nations should get along with each other, that they should listen to each other</a:t>
            </a:r>
            <a:r>
              <a:rPr lang="is-IS" sz="1400" b="1" dirty="0"/>
              <a:t>….</a:t>
            </a:r>
            <a:r>
              <a:rPr lang="en-US" sz="1400" b="1" dirty="0"/>
              <a:t>Nothing wrong with competition, nothing wrong with having strong positions, but when it comes down to introducing what they have done in the South China Sea, there are consequences.</a:t>
            </a:r>
          </a:p>
          <a:p>
            <a:r>
              <a:rPr lang="en-US" sz="1400" b="1" dirty="0"/>
              <a:t> I would tell you that up until -- if you'd asked me two months ago, I'd have said we are still attempting to maintain a cooperative stance with the PRC, with China.  We (were ?) inviting them to the RIMPAC and world's largest naval exercise in order to try to keep the open lines of military communication between us and transparency.</a:t>
            </a:r>
          </a:p>
          <a:p>
            <a:r>
              <a:rPr lang="en-US" sz="1400" b="1" dirty="0"/>
              <a:t> </a:t>
            </a:r>
          </a:p>
          <a:p>
            <a:r>
              <a:rPr lang="en-US" sz="1400" b="1" dirty="0"/>
              <a:t>But when you look at what President Xi said in the Rose Garden of the White House in 2015, that they would not militarize the Spratlys, and then we watched what happened four weeks ago, it was time to say there's a consequence to this.  And the world's largest naval exercise will not have the Chinese Navy participating.</a:t>
            </a:r>
          </a:p>
          <a:p>
            <a:r>
              <a:rPr lang="en-US" sz="1400" b="1" dirty="0"/>
              <a:t> </a:t>
            </a:r>
          </a:p>
          <a:p>
            <a:r>
              <a:rPr lang="en-US" sz="1400" b="1" dirty="0"/>
              <a:t>But that's a relatively small consequence, and I believe there are much larger consequences in the future when nations lose the report of their neighbors, when they believe that piling mountainous debts on their neighbors and somehow removing the freedom of political action is the way to engage with them.</a:t>
            </a:r>
          </a:p>
          <a:p>
            <a:r>
              <a:rPr lang="en-US" sz="1400" b="1" dirty="0"/>
              <a:t> </a:t>
            </a:r>
          </a:p>
          <a:p>
            <a:r>
              <a:rPr lang="en-US" sz="1400" b="1" dirty="0"/>
              <a:t>Eventually, these things do not pay off, even if on the financial (lender sheet ?) or the power (lender sheet ?) they appear to.  It's a very shaky foundation when we believe that militarizing features are somehow going to endorse their standing in the world, and -- and enhance it.  It is not.  It's not going to be endorsed in the world.  It's not going to enhance it.</a:t>
            </a:r>
          </a:p>
          <a:p>
            <a:r>
              <a:rPr lang="en-US" sz="1400" b="1" dirty="0"/>
              <a:t> And you have to wonder why military actions that are politically injurious would be engaged in by a nation.  What is the value to having carried out military operations?  Number one, we all know nobody is ready to invade those features.  Certainly, we could have had the dispute resolution go on in a peaceful way.  To simply muscle the way in using weapons to do what international tribunals do not endorse is not a way to make long-term collaboration the role of the road in a region that's as important to China's future and we respect that, as it is to every other nation's future out here.</a:t>
            </a:r>
          </a:p>
          <a:p>
            <a:r>
              <a:rPr lang="en-US" sz="1400" b="1" dirty="0"/>
              <a:t> </a:t>
            </a:r>
          </a:p>
          <a:p>
            <a:r>
              <a:rPr lang="en-US" sz="1400" b="1" dirty="0"/>
              <a:t>So, there are consequences that will continue to come home to roost, so to speak, with China if they do not find the way to work more collaboratively with all of the nations who have interest.</a:t>
            </a:r>
          </a:p>
          <a:p>
            <a:endParaRPr lang="en-US" sz="1400" b="1" dirty="0"/>
          </a:p>
        </p:txBody>
      </p:sp>
      <p:sp>
        <p:nvSpPr>
          <p:cNvPr id="5" name="Slide Number Placeholder 4"/>
          <p:cNvSpPr txBox="1">
            <a:spLocks/>
          </p:cNvSpPr>
          <p:nvPr/>
        </p:nvSpPr>
        <p:spPr>
          <a:xfrm>
            <a:off x="8848667" y="6121040"/>
            <a:ext cx="632911" cy="32812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dirty="0"/>
              <a:t>10</a:t>
            </a:r>
          </a:p>
        </p:txBody>
      </p:sp>
    </p:spTree>
    <p:extLst>
      <p:ext uri="{BB962C8B-B14F-4D97-AF65-F5344CB8AC3E}">
        <p14:creationId xmlns:p14="http://schemas.microsoft.com/office/powerpoint/2010/main" val="194675282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9" name="Slide Number Placeholder 4"/>
          <p:cNvSpPr>
            <a:spLocks noGrp="1"/>
          </p:cNvSpPr>
          <p:nvPr>
            <p:ph type="sldNum" sz="quarter" idx="12"/>
          </p:nvPr>
        </p:nvSpPr>
        <p:spPr>
          <a:xfrm>
            <a:off x="9125815" y="6538267"/>
            <a:ext cx="766477" cy="173818"/>
          </a:xfrm>
        </p:spPr>
        <p:txBody>
          <a:bodyPr/>
          <a:lstStyle/>
          <a:p>
            <a:fld id="{E95EA8F7-C19D-EF4A-A25F-B2B79527C69C}" type="slidenum">
              <a:rPr lang="en-US" smtClean="0"/>
              <a:t>100</a:t>
            </a:fld>
            <a:endParaRPr lang="en-US" dirty="0"/>
          </a:p>
        </p:txBody>
      </p:sp>
      <p:sp>
        <p:nvSpPr>
          <p:cNvPr id="12" name="Title 1"/>
          <p:cNvSpPr txBox="1">
            <a:spLocks/>
          </p:cNvSpPr>
          <p:nvPr/>
        </p:nvSpPr>
        <p:spPr bwMode="auto">
          <a:xfrm>
            <a:off x="963862" y="1352184"/>
            <a:ext cx="1526419" cy="1253141"/>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82500" lnSpcReduction="100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500" dirty="0">
                <a:solidFill>
                  <a:schemeClr val="tx1"/>
                </a:solidFill>
                <a:latin typeface="+mn-lt"/>
              </a:rPr>
              <a:t>China’s Amphibious Capabilities </a:t>
            </a:r>
          </a:p>
          <a:p>
            <a:pPr algn="ctr"/>
            <a:endParaRPr lang="en-US" sz="1797" dirty="0">
              <a:solidFill>
                <a:schemeClr val="tx1"/>
              </a:solidFill>
              <a:latin typeface="Arial Black"/>
              <a:cs typeface="Arial Black"/>
            </a:endParaRPr>
          </a:p>
        </p:txBody>
      </p:sp>
      <p:sp>
        <p:nvSpPr>
          <p:cNvPr id="8" name="Rectangle 5"/>
          <p:cNvSpPr>
            <a:spLocks noChangeArrowheads="1"/>
          </p:cNvSpPr>
          <p:nvPr/>
        </p:nvSpPr>
        <p:spPr bwMode="auto">
          <a:xfrm>
            <a:off x="383899" y="5588574"/>
            <a:ext cx="2877475" cy="8524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82175" tIns="41087" rIns="82175" bIns="41087" numCol="1" anchor="ctr" anchorCtr="0" compatLnSpc="1">
            <a:prstTxWarp prst="textNoShape">
              <a:avLst/>
            </a:prstTxWarp>
            <a:spAutoFit/>
          </a:bodyPr>
          <a:lstStyle/>
          <a:p>
            <a:pPr eaLnBrk="0" fontAlgn="base" hangingPunct="0">
              <a:spcBef>
                <a:spcPct val="0"/>
              </a:spcBef>
              <a:spcAft>
                <a:spcPct val="0"/>
              </a:spcAft>
            </a:pPr>
            <a:r>
              <a:rPr lang="en-US" altLang="en-US" sz="1000" dirty="0">
                <a:latin typeface="Arial" charset="0"/>
              </a:rPr>
              <a:t>Office of the Secretary of Defense, </a:t>
            </a:r>
            <a:r>
              <a:rPr lang="en-US" altLang="en-US" sz="1000" i="1" dirty="0">
                <a:latin typeface="Arial" charset="0"/>
              </a:rPr>
              <a:t>Military and Security Developments Involving the Republic of China, Annual Report to Congress</a:t>
            </a:r>
            <a:r>
              <a:rPr lang="en-US" altLang="en-US" sz="1000" dirty="0">
                <a:latin typeface="Arial" charset="0"/>
              </a:rPr>
              <a:t>, May 16, 2018, Department of Defense. China Military Power 2018, p. 103.</a:t>
            </a:r>
          </a:p>
        </p:txBody>
      </p:sp>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392630" y="195835"/>
            <a:ext cx="6499662" cy="6245157"/>
          </a:xfrm>
          <a:prstGeom prst="rect">
            <a:avLst/>
          </a:prstGeom>
        </p:spPr>
      </p:pic>
    </p:spTree>
    <p:extLst>
      <p:ext uri="{BB962C8B-B14F-4D97-AF65-F5344CB8AC3E}">
        <p14:creationId xmlns:p14="http://schemas.microsoft.com/office/powerpoint/2010/main" val="451777960"/>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2" name="Title 1"/>
          <p:cNvSpPr txBox="1">
            <a:spLocks/>
          </p:cNvSpPr>
          <p:nvPr/>
        </p:nvSpPr>
        <p:spPr bwMode="auto">
          <a:xfrm>
            <a:off x="783905" y="40179"/>
            <a:ext cx="8692676" cy="1253141"/>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75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500" dirty="0">
                <a:solidFill>
                  <a:schemeClr val="tx1"/>
                </a:solidFill>
                <a:latin typeface="+mn-lt"/>
              </a:rPr>
              <a:t>Civilian and Paramilitary Maritime Forces</a:t>
            </a:r>
            <a:endParaRPr lang="en-US" sz="1797" dirty="0">
              <a:solidFill>
                <a:schemeClr val="tx1"/>
              </a:solidFill>
              <a:latin typeface="Arial Black"/>
              <a:cs typeface="Arial Black"/>
            </a:endParaRPr>
          </a:p>
        </p:txBody>
      </p:sp>
      <p:sp>
        <p:nvSpPr>
          <p:cNvPr id="8" name="Rectangle 5"/>
          <p:cNvSpPr>
            <a:spLocks noChangeArrowheads="1"/>
          </p:cNvSpPr>
          <p:nvPr/>
        </p:nvSpPr>
        <p:spPr bwMode="auto">
          <a:xfrm>
            <a:off x="379268" y="6270336"/>
            <a:ext cx="8696460" cy="390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82175" tIns="41087" rIns="82175" bIns="41087" numCol="1" anchor="ctr" anchorCtr="0" compatLnSpc="1">
            <a:prstTxWarp prst="textNoShape">
              <a:avLst/>
            </a:prstTxWarp>
            <a:spAutoFit/>
          </a:bodyPr>
          <a:lstStyle/>
          <a:p>
            <a:pPr eaLnBrk="0" fontAlgn="base" hangingPunct="0">
              <a:spcBef>
                <a:spcPct val="0"/>
              </a:spcBef>
              <a:spcAft>
                <a:spcPct val="0"/>
              </a:spcAft>
            </a:pPr>
            <a:r>
              <a:rPr lang="en-US" altLang="en-US" sz="1000" dirty="0">
                <a:latin typeface="Arial" charset="0"/>
              </a:rPr>
              <a:t>Office of the Secretary of Defense, </a:t>
            </a:r>
            <a:r>
              <a:rPr lang="en-US" altLang="en-US" sz="1000" i="1" dirty="0">
                <a:latin typeface="Arial" charset="0"/>
              </a:rPr>
              <a:t>Military and Security Developments Involving the Republic of China, Annual Report to Congress</a:t>
            </a:r>
            <a:r>
              <a:rPr lang="en-US" altLang="en-US" sz="1000" dirty="0">
                <a:latin typeface="Arial" charset="0"/>
              </a:rPr>
              <a:t>, May 16, 2018, Department of Defense. China Military Power 2018, p. 71-72.</a:t>
            </a:r>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82201" y="768381"/>
            <a:ext cx="3886314" cy="4426189"/>
          </a:xfrm>
          <a:prstGeom prst="rect">
            <a:avLst/>
          </a:prstGeom>
        </p:spPr>
      </p:pic>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789795" y="768381"/>
            <a:ext cx="5025637" cy="5086831"/>
          </a:xfrm>
          <a:prstGeom prst="rect">
            <a:avLst/>
          </a:prstGeom>
        </p:spPr>
      </p:pic>
      <p:sp>
        <p:nvSpPr>
          <p:cNvPr id="6" name="Slide Number Placeholder 5"/>
          <p:cNvSpPr>
            <a:spLocks noGrp="1"/>
          </p:cNvSpPr>
          <p:nvPr>
            <p:ph type="sldNum" sz="quarter" idx="12"/>
          </p:nvPr>
        </p:nvSpPr>
        <p:spPr>
          <a:xfrm>
            <a:off x="7687266" y="6295964"/>
            <a:ext cx="2372797" cy="365125"/>
          </a:xfrm>
        </p:spPr>
        <p:txBody>
          <a:bodyPr/>
          <a:lstStyle/>
          <a:p>
            <a:fld id="{D2993C88-2160-6A4C-9421-69F7E702B687}" type="slidenum">
              <a:rPr lang="en-US" smtClean="0"/>
              <a:t>101</a:t>
            </a:fld>
            <a:endParaRPr lang="en-US" dirty="0"/>
          </a:p>
        </p:txBody>
      </p:sp>
    </p:spTree>
    <p:extLst>
      <p:ext uri="{BB962C8B-B14F-4D97-AF65-F5344CB8AC3E}">
        <p14:creationId xmlns:p14="http://schemas.microsoft.com/office/powerpoint/2010/main" val="1547343982"/>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928FD0C-6010-438E-9567-781D191B62F7}"/>
              </a:ext>
            </a:extLst>
          </p:cNvPr>
          <p:cNvSpPr txBox="1"/>
          <p:nvPr/>
        </p:nvSpPr>
        <p:spPr>
          <a:xfrm>
            <a:off x="2181429" y="2250102"/>
            <a:ext cx="6274282" cy="700833"/>
          </a:xfrm>
          <a:prstGeom prst="rect">
            <a:avLst/>
          </a:prstGeom>
          <a:noFill/>
        </p:spPr>
        <p:txBody>
          <a:bodyPr wrap="none" rtlCol="0">
            <a:spAutoFit/>
          </a:bodyPr>
          <a:lstStyle/>
          <a:p>
            <a:pPr algn="ctr"/>
            <a:r>
              <a:rPr lang="en-US" sz="3954" b="1" dirty="0">
                <a:solidFill>
                  <a:srgbClr val="FF0000"/>
                </a:solidFill>
                <a:latin typeface="Times New Roman" panose="02020603050405020304" pitchFamily="18" charset="0"/>
                <a:cs typeface="Times New Roman" panose="02020603050405020304" pitchFamily="18" charset="0"/>
              </a:rPr>
              <a:t>China’s Changing Airpower</a:t>
            </a:r>
          </a:p>
        </p:txBody>
      </p:sp>
      <p:sp>
        <p:nvSpPr>
          <p:cNvPr id="3" name="Slide Number Placeholder 4"/>
          <p:cNvSpPr txBox="1">
            <a:spLocks/>
          </p:cNvSpPr>
          <p:nvPr/>
        </p:nvSpPr>
        <p:spPr>
          <a:xfrm>
            <a:off x="8624931" y="5780571"/>
            <a:ext cx="632911" cy="32812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dirty="0"/>
              <a:t>103</a:t>
            </a:r>
          </a:p>
        </p:txBody>
      </p:sp>
    </p:spTree>
    <p:extLst>
      <p:ext uri="{BB962C8B-B14F-4D97-AF65-F5344CB8AC3E}">
        <p14:creationId xmlns:p14="http://schemas.microsoft.com/office/powerpoint/2010/main" val="2122756393"/>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9" name="Slide Number Placeholder 4"/>
          <p:cNvSpPr>
            <a:spLocks noGrp="1"/>
          </p:cNvSpPr>
          <p:nvPr>
            <p:ph type="sldNum" sz="quarter" idx="12"/>
          </p:nvPr>
        </p:nvSpPr>
        <p:spPr>
          <a:xfrm>
            <a:off x="8204270" y="6059737"/>
            <a:ext cx="766477" cy="328128"/>
          </a:xfrm>
        </p:spPr>
        <p:txBody>
          <a:bodyPr/>
          <a:lstStyle/>
          <a:p>
            <a:fld id="{E95EA8F7-C19D-EF4A-A25F-B2B79527C69C}" type="slidenum">
              <a:rPr lang="en-US" smtClean="0"/>
              <a:t>103</a:t>
            </a:fld>
            <a:endParaRPr lang="en-US" dirty="0"/>
          </a:p>
        </p:txBody>
      </p:sp>
      <p:sp>
        <p:nvSpPr>
          <p:cNvPr id="12" name="Title 1"/>
          <p:cNvSpPr txBox="1">
            <a:spLocks/>
          </p:cNvSpPr>
          <p:nvPr/>
        </p:nvSpPr>
        <p:spPr bwMode="auto">
          <a:xfrm>
            <a:off x="526118" y="2025080"/>
            <a:ext cx="1818248" cy="1253141"/>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75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500" dirty="0">
                <a:solidFill>
                  <a:schemeClr val="tx1"/>
                </a:solidFill>
                <a:latin typeface="+mn-lt"/>
              </a:rPr>
              <a:t>Major Air Units - 2018 </a:t>
            </a:r>
          </a:p>
          <a:p>
            <a:pPr algn="ctr"/>
            <a:endParaRPr lang="en-US" sz="1797" dirty="0">
              <a:solidFill>
                <a:schemeClr val="tx1"/>
              </a:solidFill>
              <a:latin typeface="Arial Black"/>
              <a:cs typeface="Arial Black"/>
            </a:endParaRPr>
          </a:p>
        </p:txBody>
      </p:sp>
      <p:sp>
        <p:nvSpPr>
          <p:cNvPr id="8" name="Rectangle 5"/>
          <p:cNvSpPr>
            <a:spLocks noChangeArrowheads="1"/>
          </p:cNvSpPr>
          <p:nvPr/>
        </p:nvSpPr>
        <p:spPr bwMode="auto">
          <a:xfrm>
            <a:off x="274287" y="5498217"/>
            <a:ext cx="2512691" cy="1006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82175" tIns="41087" rIns="82175" bIns="41087" numCol="1" anchor="ctr" anchorCtr="0" compatLnSpc="1">
            <a:prstTxWarp prst="textNoShape">
              <a:avLst/>
            </a:prstTxWarp>
            <a:spAutoFit/>
          </a:bodyPr>
          <a:lstStyle/>
          <a:p>
            <a:pPr eaLnBrk="0" fontAlgn="base" hangingPunct="0">
              <a:spcBef>
                <a:spcPct val="0"/>
              </a:spcBef>
              <a:spcAft>
                <a:spcPct val="0"/>
              </a:spcAft>
            </a:pPr>
            <a:r>
              <a:rPr lang="en-US" altLang="en-US" sz="1000" dirty="0">
                <a:latin typeface="Arial" charset="0"/>
              </a:rPr>
              <a:t>Office of the Secretary of Defense, </a:t>
            </a:r>
            <a:r>
              <a:rPr lang="en-US" altLang="en-US" sz="1000" i="1" dirty="0">
                <a:latin typeface="Arial" charset="0"/>
              </a:rPr>
              <a:t>Military and Security Developments Involving the Republic of China, Annual Report to Congress</a:t>
            </a:r>
            <a:r>
              <a:rPr lang="en-US" altLang="en-US" sz="1000" dirty="0">
                <a:latin typeface="Arial" charset="0"/>
              </a:rPr>
              <a:t>, May 16, 2018, Department of Defense. China Military Power 2018, p.35.</a:t>
            </a:r>
          </a:p>
        </p:txBody>
      </p:sp>
      <p:sp>
        <p:nvSpPr>
          <p:cNvPr id="10" name="Slide Number Placeholder 4"/>
          <p:cNvSpPr txBox="1">
            <a:spLocks/>
          </p:cNvSpPr>
          <p:nvPr/>
        </p:nvSpPr>
        <p:spPr>
          <a:xfrm>
            <a:off x="9417948" y="6329259"/>
            <a:ext cx="632911" cy="22346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dirty="0"/>
              <a:t>104</a:t>
            </a:r>
          </a:p>
        </p:txBody>
      </p:sp>
      <p:pic>
        <p:nvPicPr>
          <p:cNvPr id="6" name="Picture 5"/>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840300" y="267510"/>
            <a:ext cx="6392189" cy="6173482"/>
          </a:xfrm>
          <a:prstGeom prst="rect">
            <a:avLst/>
          </a:prstGeom>
        </p:spPr>
      </p:pic>
    </p:spTree>
    <p:extLst>
      <p:ext uri="{BB962C8B-B14F-4D97-AF65-F5344CB8AC3E}">
        <p14:creationId xmlns:p14="http://schemas.microsoft.com/office/powerpoint/2010/main" val="1928577557"/>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3" name="TextBox 12"/>
          <p:cNvSpPr txBox="1"/>
          <p:nvPr/>
        </p:nvSpPr>
        <p:spPr>
          <a:xfrm rot="10800000" flipV="1">
            <a:off x="1519389" y="5887155"/>
            <a:ext cx="1796825" cy="341376"/>
          </a:xfrm>
          <a:prstGeom prst="rect">
            <a:avLst/>
          </a:prstGeom>
          <a:noFill/>
        </p:spPr>
        <p:txBody>
          <a:bodyPr wrap="square" rtlCol="0">
            <a:spAutoFit/>
          </a:bodyPr>
          <a:lstStyle/>
          <a:p>
            <a:r>
              <a:rPr lang="en-US" sz="809" dirty="0"/>
              <a:t>Source: Department of Defense, Chinese Military Power, 2017, p. 30..</a:t>
            </a:r>
          </a:p>
        </p:txBody>
      </p:sp>
      <p:sp>
        <p:nvSpPr>
          <p:cNvPr id="9" name="Slide Number Placeholder 4"/>
          <p:cNvSpPr>
            <a:spLocks noGrp="1"/>
          </p:cNvSpPr>
          <p:nvPr>
            <p:ph type="sldNum" sz="quarter" idx="12"/>
          </p:nvPr>
        </p:nvSpPr>
        <p:spPr>
          <a:xfrm>
            <a:off x="8204270" y="6059737"/>
            <a:ext cx="766477" cy="328128"/>
          </a:xfrm>
        </p:spPr>
        <p:txBody>
          <a:bodyPr/>
          <a:lstStyle/>
          <a:p>
            <a:fld id="{E95EA8F7-C19D-EF4A-A25F-B2B79527C69C}" type="slidenum">
              <a:rPr lang="en-US" smtClean="0"/>
              <a:t>104</a:t>
            </a:fld>
            <a:endParaRPr lang="en-US" dirty="0"/>
          </a:p>
        </p:txBody>
      </p:sp>
      <p:sp>
        <p:nvSpPr>
          <p:cNvPr id="12" name="Title 1"/>
          <p:cNvSpPr txBox="1">
            <a:spLocks/>
          </p:cNvSpPr>
          <p:nvPr/>
        </p:nvSpPr>
        <p:spPr bwMode="auto">
          <a:xfrm>
            <a:off x="1384855" y="1531644"/>
            <a:ext cx="2065890" cy="2369024"/>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75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400" dirty="0"/>
              <a:t>China’s </a:t>
            </a:r>
          </a:p>
          <a:p>
            <a:pPr algn="ctr"/>
            <a:r>
              <a:rPr lang="en-US" sz="2400" dirty="0"/>
              <a:t>Major </a:t>
            </a:r>
          </a:p>
          <a:p>
            <a:pPr algn="ctr"/>
            <a:r>
              <a:rPr lang="en-US" sz="2400" dirty="0"/>
              <a:t>Air </a:t>
            </a:r>
          </a:p>
          <a:p>
            <a:pPr algn="ctr"/>
            <a:r>
              <a:rPr lang="en-US" sz="2400" dirty="0"/>
              <a:t>Units</a:t>
            </a:r>
          </a:p>
          <a:p>
            <a:pPr algn="ctr"/>
            <a:endParaRPr lang="en-US" sz="2400" dirty="0">
              <a:solidFill>
                <a:schemeClr val="tx1"/>
              </a:solidFill>
              <a:latin typeface="Arial Black"/>
              <a:cs typeface="Arial Black"/>
            </a:endParaRP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698415" y="651386"/>
            <a:ext cx="5203305" cy="5305632"/>
          </a:xfrm>
          <a:prstGeom prst="rect">
            <a:avLst/>
          </a:prstGeom>
        </p:spPr>
      </p:pic>
    </p:spTree>
    <p:extLst>
      <p:ext uri="{BB962C8B-B14F-4D97-AF65-F5344CB8AC3E}">
        <p14:creationId xmlns:p14="http://schemas.microsoft.com/office/powerpoint/2010/main" val="1721922516"/>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3" name="TextBox 12"/>
          <p:cNvSpPr txBox="1"/>
          <p:nvPr/>
        </p:nvSpPr>
        <p:spPr>
          <a:xfrm rot="10800000" flipV="1">
            <a:off x="1531296" y="6115371"/>
            <a:ext cx="5444627" cy="216854"/>
          </a:xfrm>
          <a:prstGeom prst="rect">
            <a:avLst/>
          </a:prstGeom>
          <a:noFill/>
        </p:spPr>
        <p:txBody>
          <a:bodyPr wrap="square" rtlCol="0">
            <a:spAutoFit/>
          </a:bodyPr>
          <a:lstStyle/>
          <a:p>
            <a:r>
              <a:rPr lang="en-US" sz="809" dirty="0"/>
              <a:t>Source: Department of Defense, Chinese Military Power, 2017, p. 95.</a:t>
            </a:r>
          </a:p>
        </p:txBody>
      </p:sp>
      <p:sp>
        <p:nvSpPr>
          <p:cNvPr id="9" name="Slide Number Placeholder 4"/>
          <p:cNvSpPr>
            <a:spLocks noGrp="1"/>
          </p:cNvSpPr>
          <p:nvPr>
            <p:ph type="sldNum" sz="quarter" idx="12"/>
          </p:nvPr>
        </p:nvSpPr>
        <p:spPr>
          <a:xfrm>
            <a:off x="8204270" y="6059737"/>
            <a:ext cx="766477" cy="328128"/>
          </a:xfrm>
        </p:spPr>
        <p:txBody>
          <a:bodyPr/>
          <a:lstStyle/>
          <a:p>
            <a:fld id="{E95EA8F7-C19D-EF4A-A25F-B2B79527C69C}" type="slidenum">
              <a:rPr lang="en-US" smtClean="0"/>
              <a:t>105</a:t>
            </a:fld>
            <a:endParaRPr lang="en-US" dirty="0"/>
          </a:p>
        </p:txBody>
      </p:sp>
      <p:sp>
        <p:nvSpPr>
          <p:cNvPr id="12" name="Title 1"/>
          <p:cNvSpPr txBox="1">
            <a:spLocks/>
          </p:cNvSpPr>
          <p:nvPr/>
        </p:nvSpPr>
        <p:spPr bwMode="auto">
          <a:xfrm>
            <a:off x="1384855" y="573725"/>
            <a:ext cx="7841943" cy="525034"/>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75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500" dirty="0">
                <a:solidFill>
                  <a:schemeClr val="tx1"/>
                </a:solidFill>
              </a:rPr>
              <a:t>Air Forces in End-2016</a:t>
            </a:r>
          </a:p>
          <a:p>
            <a:pPr algn="ctr"/>
            <a:endParaRPr lang="en-US" sz="1797" dirty="0"/>
          </a:p>
          <a:p>
            <a:pPr algn="ctr"/>
            <a:endParaRPr lang="en-US" sz="1797" dirty="0"/>
          </a:p>
        </p:txBody>
      </p:sp>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649202" y="1346098"/>
            <a:ext cx="7247358" cy="4165804"/>
          </a:xfrm>
          <a:prstGeom prst="rect">
            <a:avLst/>
          </a:prstGeom>
        </p:spPr>
      </p:pic>
    </p:spTree>
    <p:extLst>
      <p:ext uri="{BB962C8B-B14F-4D97-AF65-F5344CB8AC3E}">
        <p14:creationId xmlns:p14="http://schemas.microsoft.com/office/powerpoint/2010/main" val="86209944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3" name="TextBox 12"/>
          <p:cNvSpPr txBox="1"/>
          <p:nvPr/>
        </p:nvSpPr>
        <p:spPr>
          <a:xfrm>
            <a:off x="1813593" y="5995610"/>
            <a:ext cx="6773913" cy="341376"/>
          </a:xfrm>
          <a:prstGeom prst="rect">
            <a:avLst/>
          </a:prstGeom>
          <a:noFill/>
        </p:spPr>
        <p:txBody>
          <a:bodyPr wrap="square" rtlCol="0">
            <a:spAutoFit/>
          </a:bodyPr>
          <a:lstStyle/>
          <a:p>
            <a:r>
              <a:rPr lang="en-US" sz="809" dirty="0"/>
              <a:t>*The following systems are considered modern: J-10, J-10A, J-10B, J-10S, J-11, J-11B, J-11BS, Su-27SK, Su-27UBK, Su-30MKK</a:t>
            </a:r>
          </a:p>
          <a:p>
            <a:r>
              <a:rPr lang="en-US" sz="809" dirty="0"/>
              <a:t>Source: IISS, </a:t>
            </a:r>
            <a:r>
              <a:rPr lang="en-US" sz="809" i="1" dirty="0"/>
              <a:t>Military Balance</a:t>
            </a:r>
            <a:r>
              <a:rPr lang="en-US" sz="809" dirty="0"/>
              <a:t> 1985-2016 . </a:t>
            </a:r>
          </a:p>
        </p:txBody>
      </p:sp>
      <p:sp>
        <p:nvSpPr>
          <p:cNvPr id="9" name="Slide Number Placeholder 4"/>
          <p:cNvSpPr>
            <a:spLocks noGrp="1"/>
          </p:cNvSpPr>
          <p:nvPr>
            <p:ph type="sldNum" sz="quarter" idx="12"/>
          </p:nvPr>
        </p:nvSpPr>
        <p:spPr>
          <a:xfrm>
            <a:off x="8204270" y="6059737"/>
            <a:ext cx="766477" cy="328128"/>
          </a:xfrm>
        </p:spPr>
        <p:txBody>
          <a:bodyPr/>
          <a:lstStyle/>
          <a:p>
            <a:fld id="{E95EA8F7-C19D-EF4A-A25F-B2B79527C69C}" type="slidenum">
              <a:rPr lang="en-US" smtClean="0"/>
              <a:t>106</a:t>
            </a:fld>
            <a:endParaRPr lang="en-US" dirty="0"/>
          </a:p>
        </p:txBody>
      </p:sp>
      <p:sp>
        <p:nvSpPr>
          <p:cNvPr id="12" name="Title 1"/>
          <p:cNvSpPr txBox="1">
            <a:spLocks/>
          </p:cNvSpPr>
          <p:nvPr/>
        </p:nvSpPr>
        <p:spPr bwMode="auto">
          <a:xfrm>
            <a:off x="1644274" y="313726"/>
            <a:ext cx="7257213" cy="64199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Autofit/>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400" dirty="0">
                <a:latin typeface="+mn-lt"/>
              </a:rPr>
              <a:t>China’s Air Modernization: Total versus Modern Combat Aircraft, 1985-2016 </a:t>
            </a:r>
            <a:endParaRPr lang="en-US" sz="2400" dirty="0">
              <a:solidFill>
                <a:schemeClr val="tx1"/>
              </a:solidFill>
              <a:latin typeface="+mn-lt"/>
              <a:cs typeface="Arial Black"/>
            </a:endParaRPr>
          </a:p>
        </p:txBody>
      </p:sp>
      <p:graphicFrame>
        <p:nvGraphicFramePr>
          <p:cNvPr id="11" name="Chart 10"/>
          <p:cNvGraphicFramePr/>
          <p:nvPr>
            <p:extLst/>
          </p:nvPr>
        </p:nvGraphicFramePr>
        <p:xfrm>
          <a:off x="1813596" y="1193022"/>
          <a:ext cx="6773913" cy="469852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3121771"/>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3" name="TextBox 12"/>
          <p:cNvSpPr txBox="1"/>
          <p:nvPr/>
        </p:nvSpPr>
        <p:spPr>
          <a:xfrm>
            <a:off x="1813593" y="5995610"/>
            <a:ext cx="6773913" cy="341376"/>
          </a:xfrm>
          <a:prstGeom prst="rect">
            <a:avLst/>
          </a:prstGeom>
          <a:noFill/>
        </p:spPr>
        <p:txBody>
          <a:bodyPr wrap="square" rtlCol="0">
            <a:spAutoFit/>
          </a:bodyPr>
          <a:lstStyle/>
          <a:p>
            <a:r>
              <a:rPr lang="en-US" sz="809" dirty="0"/>
              <a:t>Note: “Percentage Modern” assesses only combat capable aircraft</a:t>
            </a:r>
          </a:p>
          <a:p>
            <a:r>
              <a:rPr lang="en-US" sz="809" dirty="0"/>
              <a:t>Source: IISS, </a:t>
            </a:r>
            <a:r>
              <a:rPr lang="en-US" sz="809" i="1" dirty="0"/>
              <a:t>Military Balance</a:t>
            </a:r>
            <a:r>
              <a:rPr lang="en-US" sz="809" dirty="0"/>
              <a:t> 1985-2015. Adapted by Anthony H. Cordesman and Joseph Kendall at the Center for Strategic and International Studies. </a:t>
            </a:r>
          </a:p>
        </p:txBody>
      </p:sp>
      <p:sp>
        <p:nvSpPr>
          <p:cNvPr id="9" name="Slide Number Placeholder 4"/>
          <p:cNvSpPr>
            <a:spLocks noGrp="1"/>
          </p:cNvSpPr>
          <p:nvPr>
            <p:ph type="sldNum" sz="quarter" idx="12"/>
          </p:nvPr>
        </p:nvSpPr>
        <p:spPr>
          <a:xfrm>
            <a:off x="8204270" y="6059737"/>
            <a:ext cx="766477" cy="328128"/>
          </a:xfrm>
        </p:spPr>
        <p:txBody>
          <a:bodyPr/>
          <a:lstStyle/>
          <a:p>
            <a:fld id="{E95EA8F7-C19D-EF4A-A25F-B2B79527C69C}" type="slidenum">
              <a:rPr lang="en-US" smtClean="0"/>
              <a:t>107</a:t>
            </a:fld>
            <a:endParaRPr lang="en-US" dirty="0"/>
          </a:p>
        </p:txBody>
      </p:sp>
      <p:sp>
        <p:nvSpPr>
          <p:cNvPr id="12" name="Title 1"/>
          <p:cNvSpPr txBox="1">
            <a:spLocks/>
          </p:cNvSpPr>
          <p:nvPr/>
        </p:nvSpPr>
        <p:spPr bwMode="auto">
          <a:xfrm>
            <a:off x="1813593" y="366921"/>
            <a:ext cx="7257213" cy="64199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Autofit/>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400" dirty="0"/>
              <a:t>China’s Air Modernization: Percent of Modern Combat Aircraft, 1985-2016 </a:t>
            </a:r>
            <a:endParaRPr lang="en-US" sz="2400" dirty="0">
              <a:solidFill>
                <a:schemeClr val="tx1"/>
              </a:solidFill>
              <a:latin typeface="Arial Black"/>
              <a:cs typeface="Arial Black"/>
            </a:endParaRPr>
          </a:p>
        </p:txBody>
      </p:sp>
      <p:graphicFrame>
        <p:nvGraphicFramePr>
          <p:cNvPr id="10" name="Chart 9"/>
          <p:cNvGraphicFramePr/>
          <p:nvPr>
            <p:extLst>
              <p:ext uri="{D42A27DB-BD31-4B8C-83A1-F6EECF244321}">
                <p14:modId xmlns:p14="http://schemas.microsoft.com/office/powerpoint/2010/main" val="457831476"/>
              </p:ext>
            </p:extLst>
          </p:nvPr>
        </p:nvGraphicFramePr>
        <p:xfrm>
          <a:off x="1064871" y="1261640"/>
          <a:ext cx="7721279" cy="4632605"/>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p:cNvSpPr txBox="1"/>
          <p:nvPr/>
        </p:nvSpPr>
        <p:spPr>
          <a:xfrm>
            <a:off x="3855664" y="1383562"/>
            <a:ext cx="3013075" cy="1586203"/>
          </a:xfrm>
          <a:prstGeom prst="rect">
            <a:avLst/>
          </a:prstGeom>
          <a:noFill/>
        </p:spPr>
        <p:txBody>
          <a:bodyPr wrap="square" rtlCol="0">
            <a:spAutoFit/>
          </a:bodyPr>
          <a:lstStyle/>
          <a:p>
            <a:r>
              <a:rPr lang="en-US" sz="1618" b="1" dirty="0"/>
              <a:t>Modern Fighter/Attack: J-10, J-10A, J-10S, J-11B, J-11BS, Su-30MKK</a:t>
            </a:r>
          </a:p>
          <a:p>
            <a:endParaRPr lang="en-US" sz="1618" b="1" dirty="0"/>
          </a:p>
          <a:p>
            <a:r>
              <a:rPr lang="en-US" sz="1618" b="1" dirty="0"/>
              <a:t>Modern Fighters: J-11, Su-27SK, Su-27UBK</a:t>
            </a:r>
          </a:p>
        </p:txBody>
      </p:sp>
    </p:spTree>
    <p:extLst>
      <p:ext uri="{BB962C8B-B14F-4D97-AF65-F5344CB8AC3E}">
        <p14:creationId xmlns:p14="http://schemas.microsoft.com/office/powerpoint/2010/main" val="1067433069"/>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12" name="Title 1"/>
          <p:cNvSpPr txBox="1">
            <a:spLocks/>
          </p:cNvSpPr>
          <p:nvPr/>
        </p:nvSpPr>
        <p:spPr bwMode="auto">
          <a:xfrm>
            <a:off x="813088" y="302614"/>
            <a:ext cx="8692676" cy="726903"/>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75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500" dirty="0">
                <a:solidFill>
                  <a:schemeClr val="tx1"/>
                </a:solidFill>
                <a:latin typeface="+mn-lt"/>
              </a:rPr>
              <a:t>Japanese Estimate of Chinese 4</a:t>
            </a:r>
            <a:r>
              <a:rPr lang="en-US" sz="2500" baseline="30000" dirty="0">
                <a:solidFill>
                  <a:schemeClr val="tx1"/>
                </a:solidFill>
                <a:latin typeface="+mn-lt"/>
              </a:rPr>
              <a:t>th</a:t>
            </a:r>
            <a:r>
              <a:rPr lang="en-US" sz="2500" dirty="0">
                <a:solidFill>
                  <a:schemeClr val="tx1"/>
                </a:solidFill>
                <a:latin typeface="+mn-lt"/>
              </a:rPr>
              <a:t> and 5</a:t>
            </a:r>
            <a:r>
              <a:rPr lang="en-US" sz="2500" baseline="30000" dirty="0">
                <a:solidFill>
                  <a:schemeClr val="tx1"/>
                </a:solidFill>
                <a:latin typeface="+mn-lt"/>
              </a:rPr>
              <a:t>th</a:t>
            </a:r>
            <a:r>
              <a:rPr lang="en-US" sz="2500" dirty="0">
                <a:solidFill>
                  <a:schemeClr val="tx1"/>
                </a:solidFill>
                <a:latin typeface="+mn-lt"/>
              </a:rPr>
              <a:t> Generation Fighters</a:t>
            </a:r>
            <a:endParaRPr lang="en-US" sz="1797" dirty="0">
              <a:solidFill>
                <a:schemeClr val="tx1"/>
              </a:solidFill>
              <a:latin typeface="Arial Black"/>
              <a:cs typeface="Arial Black"/>
            </a:endParaRPr>
          </a:p>
        </p:txBody>
      </p:sp>
      <p:sp>
        <p:nvSpPr>
          <p:cNvPr id="8" name="Rectangle 5"/>
          <p:cNvSpPr>
            <a:spLocks noChangeArrowheads="1"/>
          </p:cNvSpPr>
          <p:nvPr/>
        </p:nvSpPr>
        <p:spPr bwMode="auto">
          <a:xfrm>
            <a:off x="369540" y="6420481"/>
            <a:ext cx="8696460" cy="236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82175" tIns="41087" rIns="82175" bIns="41087" numCol="1" anchor="ctr" anchorCtr="0" compatLnSpc="1">
            <a:prstTxWarp prst="textNoShape">
              <a:avLst/>
            </a:prstTxWarp>
            <a:spAutoFit/>
          </a:bodyPr>
          <a:lstStyle/>
          <a:p>
            <a:pPr eaLnBrk="0" fontAlgn="base" hangingPunct="0">
              <a:spcBef>
                <a:spcPct val="0"/>
              </a:spcBef>
              <a:spcAft>
                <a:spcPct val="0"/>
              </a:spcAft>
            </a:pPr>
            <a:r>
              <a:rPr lang="en-US" altLang="en-US" sz="1000" dirty="0">
                <a:latin typeface="Arial" charset="0"/>
              </a:rPr>
              <a:t>Adapted from Defense of Japan 2017 (Annual White Paper) Digest, </a:t>
            </a:r>
            <a:r>
              <a:rPr lang="en-US" altLang="en-US" sz="1000" dirty="0">
                <a:latin typeface="Arial" charset="0"/>
                <a:hlinkClick r:id="rId2"/>
              </a:rPr>
              <a:t>http://www.mod.go.jp/e/publ/w_paper/2017.html/</a:t>
            </a:r>
            <a:r>
              <a:rPr lang="en-US" altLang="en-US" sz="1000" dirty="0">
                <a:latin typeface="Arial" charset="0"/>
              </a:rPr>
              <a:t>, p. 97  </a:t>
            </a:r>
          </a:p>
        </p:txBody>
      </p:sp>
      <p:sp>
        <p:nvSpPr>
          <p:cNvPr id="3" name="Slide Number Placeholder 2"/>
          <p:cNvSpPr>
            <a:spLocks noGrp="1"/>
          </p:cNvSpPr>
          <p:nvPr>
            <p:ph type="sldNum" sz="quarter" idx="12"/>
          </p:nvPr>
        </p:nvSpPr>
        <p:spPr/>
        <p:txBody>
          <a:bodyPr/>
          <a:lstStyle/>
          <a:p>
            <a:fld id="{D2993C88-2160-6A4C-9421-69F7E702B687}" type="slidenum">
              <a:rPr lang="en-US" b="1" smtClean="0"/>
              <a:t>108</a:t>
            </a:fld>
            <a:endParaRPr lang="en-US" b="1" dirty="0"/>
          </a:p>
        </p:txBody>
      </p:sp>
      <p:pic>
        <p:nvPicPr>
          <p:cNvPr id="2" name="Picture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56371" y="1293320"/>
            <a:ext cx="9989392" cy="4600923"/>
          </a:xfrm>
          <a:prstGeom prst="rect">
            <a:avLst/>
          </a:prstGeom>
        </p:spPr>
      </p:pic>
    </p:spTree>
    <p:extLst>
      <p:ext uri="{BB962C8B-B14F-4D97-AF65-F5344CB8AC3E}">
        <p14:creationId xmlns:p14="http://schemas.microsoft.com/office/powerpoint/2010/main" val="578379252"/>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12" name="Title 1"/>
          <p:cNvSpPr txBox="1">
            <a:spLocks/>
          </p:cNvSpPr>
          <p:nvPr/>
        </p:nvSpPr>
        <p:spPr bwMode="auto">
          <a:xfrm>
            <a:off x="813088" y="302614"/>
            <a:ext cx="8692676" cy="726903"/>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75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500" dirty="0">
                <a:solidFill>
                  <a:schemeClr val="tx1"/>
                </a:solidFill>
                <a:latin typeface="+mn-lt"/>
              </a:rPr>
              <a:t>Japanese Estimate of Key Chinese 4</a:t>
            </a:r>
            <a:r>
              <a:rPr lang="en-US" sz="2500" baseline="30000" dirty="0">
                <a:solidFill>
                  <a:schemeClr val="tx1"/>
                </a:solidFill>
                <a:latin typeface="+mn-lt"/>
              </a:rPr>
              <a:t>th</a:t>
            </a:r>
            <a:r>
              <a:rPr lang="en-US" sz="2500" dirty="0">
                <a:solidFill>
                  <a:schemeClr val="tx1"/>
                </a:solidFill>
                <a:latin typeface="+mn-lt"/>
              </a:rPr>
              <a:t> and 5</a:t>
            </a:r>
            <a:r>
              <a:rPr lang="en-US" sz="2500" baseline="30000" dirty="0">
                <a:solidFill>
                  <a:schemeClr val="tx1"/>
                </a:solidFill>
                <a:latin typeface="+mn-lt"/>
              </a:rPr>
              <a:t>th</a:t>
            </a:r>
            <a:r>
              <a:rPr lang="en-US" sz="2500" dirty="0">
                <a:solidFill>
                  <a:schemeClr val="tx1"/>
                </a:solidFill>
                <a:latin typeface="+mn-lt"/>
              </a:rPr>
              <a:t> Generation Aircraft</a:t>
            </a:r>
            <a:endParaRPr lang="en-US" sz="1797" dirty="0">
              <a:solidFill>
                <a:schemeClr val="tx1"/>
              </a:solidFill>
              <a:latin typeface="Arial Black"/>
              <a:cs typeface="Arial Black"/>
            </a:endParaRPr>
          </a:p>
        </p:txBody>
      </p:sp>
      <p:sp>
        <p:nvSpPr>
          <p:cNvPr id="8" name="Rectangle 5"/>
          <p:cNvSpPr>
            <a:spLocks noChangeArrowheads="1"/>
          </p:cNvSpPr>
          <p:nvPr/>
        </p:nvSpPr>
        <p:spPr bwMode="auto">
          <a:xfrm>
            <a:off x="369540" y="6420481"/>
            <a:ext cx="8696460" cy="236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82175" tIns="41087" rIns="82175" bIns="41087" numCol="1" anchor="ctr" anchorCtr="0" compatLnSpc="1">
            <a:prstTxWarp prst="textNoShape">
              <a:avLst/>
            </a:prstTxWarp>
            <a:spAutoFit/>
          </a:bodyPr>
          <a:lstStyle/>
          <a:p>
            <a:pPr eaLnBrk="0" fontAlgn="base" hangingPunct="0">
              <a:spcBef>
                <a:spcPct val="0"/>
              </a:spcBef>
              <a:spcAft>
                <a:spcPct val="0"/>
              </a:spcAft>
            </a:pPr>
            <a:r>
              <a:rPr lang="en-US" altLang="en-US" sz="1000" dirty="0">
                <a:latin typeface="Arial" charset="0"/>
              </a:rPr>
              <a:t>Adapted from Defense of Japan 2017 (Annual White Paper) Digest, </a:t>
            </a:r>
            <a:r>
              <a:rPr lang="en-US" altLang="en-US" sz="1000" dirty="0">
                <a:latin typeface="Arial" charset="0"/>
                <a:hlinkClick r:id="rId2"/>
              </a:rPr>
              <a:t>http://www.mod.go.jp/e/publ/w_paper/2017.html/</a:t>
            </a:r>
            <a:r>
              <a:rPr lang="en-US" altLang="en-US" sz="1000" dirty="0">
                <a:latin typeface="Arial" charset="0"/>
              </a:rPr>
              <a:t>, pp. 95-96  </a:t>
            </a:r>
          </a:p>
        </p:txBody>
      </p:sp>
      <p:sp>
        <p:nvSpPr>
          <p:cNvPr id="3" name="Slide Number Placeholder 2"/>
          <p:cNvSpPr>
            <a:spLocks noGrp="1"/>
          </p:cNvSpPr>
          <p:nvPr>
            <p:ph type="sldNum" sz="quarter" idx="12"/>
          </p:nvPr>
        </p:nvSpPr>
        <p:spPr/>
        <p:txBody>
          <a:bodyPr/>
          <a:lstStyle/>
          <a:p>
            <a:fld id="{D2993C88-2160-6A4C-9421-69F7E702B687}" type="slidenum">
              <a:rPr lang="en-US" b="1" smtClean="0"/>
              <a:t>109</a:t>
            </a:fld>
            <a:endParaRPr lang="en-US" b="1" dirty="0"/>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282205" y="784274"/>
            <a:ext cx="3805361" cy="2865476"/>
          </a:xfrm>
          <a:prstGeom prst="rect">
            <a:avLst/>
          </a:prstGeom>
        </p:spPr>
      </p:pic>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957671" y="784273"/>
            <a:ext cx="3878872" cy="2865477"/>
          </a:xfrm>
          <a:prstGeom prst="rect">
            <a:avLst/>
          </a:prstGeom>
        </p:spPr>
      </p:pic>
      <p:pic>
        <p:nvPicPr>
          <p:cNvPr id="7" name="Picture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147806" y="3762039"/>
            <a:ext cx="3939760" cy="2594313"/>
          </a:xfrm>
          <a:prstGeom prst="rect">
            <a:avLst/>
          </a:prstGeom>
        </p:spPr>
      </p:pic>
      <p:pic>
        <p:nvPicPr>
          <p:cNvPr id="9" name="Picture 8"/>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289627" y="3736119"/>
            <a:ext cx="3108329" cy="2566138"/>
          </a:xfrm>
          <a:prstGeom prst="rect">
            <a:avLst/>
          </a:prstGeom>
        </p:spPr>
      </p:pic>
    </p:spTree>
    <p:extLst>
      <p:ext uri="{BB962C8B-B14F-4D97-AF65-F5344CB8AC3E}">
        <p14:creationId xmlns:p14="http://schemas.microsoft.com/office/powerpoint/2010/main" val="1253750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25021" y="662486"/>
            <a:ext cx="9095721" cy="5693866"/>
          </a:xfrm>
          <a:prstGeom prst="rect">
            <a:avLst/>
          </a:prstGeom>
        </p:spPr>
        <p:txBody>
          <a:bodyPr wrap="square">
            <a:spAutoFit/>
          </a:bodyPr>
          <a:lstStyle/>
          <a:p>
            <a:r>
              <a:rPr lang="is-IS" sz="1400" b="1"/>
              <a:t>…</a:t>
            </a:r>
            <a:r>
              <a:rPr lang="en-US" sz="1400" b="1" dirty="0"/>
              <a:t>let me tell you that when we have discussions on these matters, the reason why public figures do not want to give specific answers is that these are complex issues.  And when you start saying, "yes, no, black, white" -- we have been on the record about international tribunals that say there is no such thing as a nine-dash line, or is no legal basis for this -- we stand by international law.  We stand by international tribunals.  We listen to each nation's concerns.  And to simply turn it into a -- a military or non-military response is -- is a shortchanging of the issue.</a:t>
            </a:r>
          </a:p>
          <a:p>
            <a:r>
              <a:rPr lang="en-US" sz="1400" b="1" dirty="0"/>
              <a:t> </a:t>
            </a:r>
          </a:p>
          <a:p>
            <a:r>
              <a:rPr lang="en-US" sz="1400" b="1" dirty="0"/>
              <a:t>This is what diplomacy is all about.  Diplomacy is all about taking contrary perspectives and finding common ground.  And we've got to try to do that in this world.  Those of us who have worn uniforms, those who wear uniforms today, are keenly aware of the cost of war, and there has got to be a commitment, not a, "Well, when it suits me, I'll listen to other nations."  Not, "When it suits me, I'll listen to international tribunals."</a:t>
            </a:r>
          </a:p>
          <a:p>
            <a:r>
              <a:rPr lang="en-US" sz="1400" b="1" dirty="0"/>
              <a:t> </a:t>
            </a:r>
          </a:p>
          <a:p>
            <a:r>
              <a:rPr lang="en-US" sz="1400" b="1" dirty="0"/>
              <a:t>It's go to be that we actually want to live by these rules, these rules that have allowed China to recover many people from the depths of poverty and bring up their quality of life; these rules have helped China.  There is a reason why China, I believe, will eventually come to grips with the needs and the expectations of the neighbors around them.</a:t>
            </a:r>
          </a:p>
          <a:p>
            <a:r>
              <a:rPr lang="en-US" sz="1400" b="1" dirty="0"/>
              <a:t> </a:t>
            </a:r>
          </a:p>
          <a:p>
            <a:r>
              <a:rPr lang="en-US" sz="1400" b="1" dirty="0"/>
              <a:t>And further, I would just tell you that we maintain confidentiality at times in these efforts, and I -- you know, I mean it's a free and open press here, and I -- I support that, but at the same time, you can often do most of your good work and setting the conditions for a path ahead by not locking yourself into public statements where, understandably, people take each word separately apart and now pretty soon you're -- you're locked into positions that do not allow the diplomats to find common ground.</a:t>
            </a:r>
          </a:p>
          <a:p>
            <a:r>
              <a:rPr lang="en-US" sz="1400" b="1" dirty="0"/>
              <a:t> </a:t>
            </a:r>
          </a:p>
          <a:p>
            <a:r>
              <a:rPr lang="en-US" sz="1400" b="1" dirty="0"/>
              <a:t>So I'm not trying to give a -- a civics class here, I just want you to understand why in many cases those who actually carry the responsibility do not go for, "It's my way or the highway," or there's only one position.  That would -- might very well be a going in position, and we stand by our treaty allies, but this is a discussion between the current administration in the Manila and in Washington D.C., and it's not one that can be answered as simply as your question would indicate.</a:t>
            </a:r>
          </a:p>
          <a:p>
            <a:endParaRPr lang="en-US" sz="1400" b="1" dirty="0"/>
          </a:p>
        </p:txBody>
      </p:sp>
      <p:sp>
        <p:nvSpPr>
          <p:cNvPr id="5" name="Slide Number Placeholder 4"/>
          <p:cNvSpPr txBox="1">
            <a:spLocks/>
          </p:cNvSpPr>
          <p:nvPr/>
        </p:nvSpPr>
        <p:spPr>
          <a:xfrm>
            <a:off x="8848667" y="6121040"/>
            <a:ext cx="632911" cy="32812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dirty="0"/>
              <a:t>11</a:t>
            </a:r>
          </a:p>
        </p:txBody>
      </p:sp>
    </p:spTree>
    <p:extLst>
      <p:ext uri="{BB962C8B-B14F-4D97-AF65-F5344CB8AC3E}">
        <p14:creationId xmlns:p14="http://schemas.microsoft.com/office/powerpoint/2010/main" val="780075016"/>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12" name="Title 1"/>
          <p:cNvSpPr txBox="1">
            <a:spLocks/>
          </p:cNvSpPr>
          <p:nvPr/>
        </p:nvSpPr>
        <p:spPr bwMode="auto">
          <a:xfrm>
            <a:off x="783905" y="40179"/>
            <a:ext cx="8692676" cy="1253141"/>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75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500" dirty="0">
                <a:solidFill>
                  <a:schemeClr val="tx1"/>
                </a:solidFill>
                <a:latin typeface="+mn-lt"/>
              </a:rPr>
              <a:t>Japanese Estimate of Chinese vs. Taiwan Air Modernization</a:t>
            </a:r>
            <a:endParaRPr lang="en-US" sz="1797" dirty="0">
              <a:solidFill>
                <a:schemeClr val="tx1"/>
              </a:solidFill>
              <a:latin typeface="Arial Black"/>
              <a:cs typeface="Arial Black"/>
            </a:endParaRPr>
          </a:p>
        </p:txBody>
      </p:sp>
      <p:sp>
        <p:nvSpPr>
          <p:cNvPr id="8" name="Rectangle 5"/>
          <p:cNvSpPr>
            <a:spLocks noChangeArrowheads="1"/>
          </p:cNvSpPr>
          <p:nvPr/>
        </p:nvSpPr>
        <p:spPr bwMode="auto">
          <a:xfrm>
            <a:off x="369540" y="6420481"/>
            <a:ext cx="8696460" cy="236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82175" tIns="41087" rIns="82175" bIns="41087" numCol="1" anchor="ctr" anchorCtr="0" compatLnSpc="1">
            <a:prstTxWarp prst="textNoShape">
              <a:avLst/>
            </a:prstTxWarp>
            <a:spAutoFit/>
          </a:bodyPr>
          <a:lstStyle/>
          <a:p>
            <a:pPr eaLnBrk="0" fontAlgn="base" hangingPunct="0">
              <a:spcBef>
                <a:spcPct val="0"/>
              </a:spcBef>
              <a:spcAft>
                <a:spcPct val="0"/>
              </a:spcAft>
            </a:pPr>
            <a:r>
              <a:rPr lang="en-US" altLang="en-US" sz="1000" dirty="0">
                <a:latin typeface="Arial" charset="0"/>
              </a:rPr>
              <a:t>Adapted from Defense of Japan 2017 (Annual White Paper) Digest, </a:t>
            </a:r>
            <a:r>
              <a:rPr lang="en-US" altLang="en-US" sz="1000" dirty="0">
                <a:latin typeface="Arial" charset="0"/>
                <a:hlinkClick r:id="rId2"/>
              </a:rPr>
              <a:t>http://www.mod.go.jp/e/publ/w_paper/2017.html/</a:t>
            </a:r>
            <a:r>
              <a:rPr lang="en-US" altLang="en-US" sz="1000" dirty="0">
                <a:latin typeface="Arial" charset="0"/>
              </a:rPr>
              <a:t>, p. 118  </a:t>
            </a:r>
          </a:p>
        </p:txBody>
      </p:sp>
      <p:sp>
        <p:nvSpPr>
          <p:cNvPr id="3" name="Slide Number Placeholder 2"/>
          <p:cNvSpPr>
            <a:spLocks noGrp="1"/>
          </p:cNvSpPr>
          <p:nvPr>
            <p:ph type="sldNum" sz="quarter" idx="12"/>
          </p:nvPr>
        </p:nvSpPr>
        <p:spPr/>
        <p:txBody>
          <a:bodyPr/>
          <a:lstStyle/>
          <a:p>
            <a:fld id="{D2993C88-2160-6A4C-9421-69F7E702B687}" type="slidenum">
              <a:rPr lang="en-US" b="1" smtClean="0"/>
              <a:t>110</a:t>
            </a:fld>
            <a:endParaRPr lang="en-US" b="1" dirty="0"/>
          </a:p>
        </p:txBody>
      </p:sp>
      <p:pic>
        <p:nvPicPr>
          <p:cNvPr id="6" name="Picture 5"/>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61131" y="651753"/>
            <a:ext cx="10223500" cy="5535038"/>
          </a:xfrm>
          <a:prstGeom prst="rect">
            <a:avLst/>
          </a:prstGeom>
        </p:spPr>
      </p:pic>
    </p:spTree>
    <p:extLst>
      <p:ext uri="{BB962C8B-B14F-4D97-AF65-F5344CB8AC3E}">
        <p14:creationId xmlns:p14="http://schemas.microsoft.com/office/powerpoint/2010/main" val="126503357"/>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9" name="Slide Number Placeholder 4"/>
          <p:cNvSpPr>
            <a:spLocks noGrp="1"/>
          </p:cNvSpPr>
          <p:nvPr>
            <p:ph type="sldNum" sz="quarter" idx="12"/>
          </p:nvPr>
        </p:nvSpPr>
        <p:spPr>
          <a:xfrm>
            <a:off x="9157580" y="6345319"/>
            <a:ext cx="766477" cy="191346"/>
          </a:xfrm>
        </p:spPr>
        <p:txBody>
          <a:bodyPr/>
          <a:lstStyle/>
          <a:p>
            <a:fld id="{E95EA8F7-C19D-EF4A-A25F-B2B79527C69C}" type="slidenum">
              <a:rPr lang="en-US" smtClean="0"/>
              <a:t>111</a:t>
            </a:fld>
            <a:endParaRPr lang="en-US" dirty="0"/>
          </a:p>
        </p:txBody>
      </p:sp>
      <p:sp>
        <p:nvSpPr>
          <p:cNvPr id="12" name="Title 1"/>
          <p:cNvSpPr txBox="1">
            <a:spLocks/>
          </p:cNvSpPr>
          <p:nvPr/>
        </p:nvSpPr>
        <p:spPr bwMode="auto">
          <a:xfrm>
            <a:off x="1936628" y="54364"/>
            <a:ext cx="6438887" cy="1253141"/>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75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500" dirty="0">
                <a:solidFill>
                  <a:schemeClr val="tx1"/>
                </a:solidFill>
                <a:latin typeface="+mn-lt"/>
              </a:rPr>
              <a:t>China’s Over-Water Bomber Operations</a:t>
            </a:r>
          </a:p>
          <a:p>
            <a:pPr algn="ctr"/>
            <a:endParaRPr lang="en-US" sz="1797" dirty="0">
              <a:solidFill>
                <a:schemeClr val="tx1"/>
              </a:solidFill>
              <a:latin typeface="Arial Black"/>
              <a:cs typeface="Arial Black"/>
            </a:endParaRPr>
          </a:p>
        </p:txBody>
      </p:sp>
      <p:sp>
        <p:nvSpPr>
          <p:cNvPr id="8" name="Rectangle 5"/>
          <p:cNvSpPr>
            <a:spLocks noChangeArrowheads="1"/>
          </p:cNvSpPr>
          <p:nvPr/>
        </p:nvSpPr>
        <p:spPr bwMode="auto">
          <a:xfrm>
            <a:off x="274287" y="6345777"/>
            <a:ext cx="8883293" cy="390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82175" tIns="41087" rIns="82175" bIns="41087" numCol="1" anchor="ctr" anchorCtr="0" compatLnSpc="1">
            <a:prstTxWarp prst="textNoShape">
              <a:avLst/>
            </a:prstTxWarp>
            <a:spAutoFit/>
          </a:bodyPr>
          <a:lstStyle/>
          <a:p>
            <a:pPr eaLnBrk="0" fontAlgn="base" hangingPunct="0">
              <a:spcBef>
                <a:spcPct val="0"/>
              </a:spcBef>
              <a:spcAft>
                <a:spcPct val="0"/>
              </a:spcAft>
            </a:pPr>
            <a:r>
              <a:rPr lang="en-US" altLang="en-US" sz="1000" dirty="0">
                <a:latin typeface="Arial" charset="0"/>
              </a:rPr>
              <a:t>Office of the Secretary of Defense, </a:t>
            </a:r>
            <a:r>
              <a:rPr lang="en-US" altLang="en-US" sz="1000" i="1" dirty="0">
                <a:latin typeface="Arial" charset="0"/>
              </a:rPr>
              <a:t>Military and Security Developments Involving the Republic of China, Annual Report to Congress</a:t>
            </a:r>
            <a:r>
              <a:rPr lang="en-US" altLang="en-US" sz="1000" dirty="0">
                <a:latin typeface="Arial" charset="0"/>
              </a:rPr>
              <a:t>, May 16, 2018, Department of Defense. China Military Power 2018, pp. 117-119.</a:t>
            </a: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73932" y="497549"/>
            <a:ext cx="4990289" cy="5748066"/>
          </a:xfrm>
          <a:prstGeom prst="rect">
            <a:avLst/>
          </a:prstGeom>
        </p:spPr>
      </p:pic>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67787" y="497549"/>
            <a:ext cx="4156270" cy="4387174"/>
          </a:xfrm>
          <a:prstGeom prst="rect">
            <a:avLst/>
          </a:prstGeom>
        </p:spPr>
      </p:pic>
      <p:pic>
        <p:nvPicPr>
          <p:cNvPr id="7" name="Picture 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767787" y="5082680"/>
            <a:ext cx="4283227" cy="730413"/>
          </a:xfrm>
          <a:prstGeom prst="rect">
            <a:avLst/>
          </a:prstGeom>
        </p:spPr>
      </p:pic>
    </p:spTree>
    <p:extLst>
      <p:ext uri="{BB962C8B-B14F-4D97-AF65-F5344CB8AC3E}">
        <p14:creationId xmlns:p14="http://schemas.microsoft.com/office/powerpoint/2010/main" val="364609292"/>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9" name="Slide Number Placeholder 4"/>
          <p:cNvSpPr>
            <a:spLocks noGrp="1"/>
          </p:cNvSpPr>
          <p:nvPr>
            <p:ph type="sldNum" sz="quarter" idx="12"/>
          </p:nvPr>
        </p:nvSpPr>
        <p:spPr>
          <a:xfrm>
            <a:off x="9157580" y="6345319"/>
            <a:ext cx="766477" cy="191346"/>
          </a:xfrm>
        </p:spPr>
        <p:txBody>
          <a:bodyPr/>
          <a:lstStyle/>
          <a:p>
            <a:fld id="{E95EA8F7-C19D-EF4A-A25F-B2B79527C69C}" type="slidenum">
              <a:rPr lang="en-US" smtClean="0"/>
              <a:t>112</a:t>
            </a:fld>
            <a:endParaRPr lang="en-US" dirty="0"/>
          </a:p>
        </p:txBody>
      </p:sp>
      <p:sp>
        <p:nvSpPr>
          <p:cNvPr id="12" name="Title 1"/>
          <p:cNvSpPr txBox="1">
            <a:spLocks/>
          </p:cNvSpPr>
          <p:nvPr/>
        </p:nvSpPr>
        <p:spPr bwMode="auto">
          <a:xfrm>
            <a:off x="526117" y="2025080"/>
            <a:ext cx="2003073" cy="1253141"/>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0000" lnSpcReduction="200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500" dirty="0">
                <a:solidFill>
                  <a:schemeClr val="tx1"/>
                </a:solidFill>
                <a:latin typeface="+mn-lt"/>
              </a:rPr>
              <a:t>China’s</a:t>
            </a:r>
          </a:p>
          <a:p>
            <a:pPr algn="ctr"/>
            <a:r>
              <a:rPr lang="en-US" sz="2500" dirty="0">
                <a:solidFill>
                  <a:schemeClr val="tx1"/>
                </a:solidFill>
                <a:latin typeface="+mn-lt"/>
              </a:rPr>
              <a:t>Over-Water</a:t>
            </a:r>
          </a:p>
          <a:p>
            <a:pPr algn="ctr"/>
            <a:r>
              <a:rPr lang="en-US" sz="2500" dirty="0">
                <a:solidFill>
                  <a:schemeClr val="tx1"/>
                </a:solidFill>
                <a:latin typeface="+mn-lt"/>
              </a:rPr>
              <a:t>Bomber </a:t>
            </a:r>
          </a:p>
          <a:p>
            <a:pPr algn="ctr"/>
            <a:r>
              <a:rPr lang="en-US" sz="2500" dirty="0">
                <a:solidFill>
                  <a:schemeClr val="tx1"/>
                </a:solidFill>
                <a:latin typeface="+mn-lt"/>
              </a:rPr>
              <a:t>Capabilities</a:t>
            </a:r>
          </a:p>
          <a:p>
            <a:pPr algn="ctr"/>
            <a:endParaRPr lang="en-US" sz="1797" dirty="0">
              <a:solidFill>
                <a:schemeClr val="tx1"/>
              </a:solidFill>
              <a:latin typeface="Arial Black"/>
              <a:cs typeface="Arial Black"/>
            </a:endParaRPr>
          </a:p>
        </p:txBody>
      </p:sp>
      <p:sp>
        <p:nvSpPr>
          <p:cNvPr id="8" name="Rectangle 5"/>
          <p:cNvSpPr>
            <a:spLocks noChangeArrowheads="1"/>
          </p:cNvSpPr>
          <p:nvPr/>
        </p:nvSpPr>
        <p:spPr bwMode="auto">
          <a:xfrm>
            <a:off x="274287" y="5498217"/>
            <a:ext cx="2512691" cy="1006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82175" tIns="41087" rIns="82175" bIns="41087" numCol="1" anchor="ctr" anchorCtr="0" compatLnSpc="1">
            <a:prstTxWarp prst="textNoShape">
              <a:avLst/>
            </a:prstTxWarp>
            <a:spAutoFit/>
          </a:bodyPr>
          <a:lstStyle/>
          <a:p>
            <a:pPr eaLnBrk="0" fontAlgn="base" hangingPunct="0">
              <a:spcBef>
                <a:spcPct val="0"/>
              </a:spcBef>
              <a:spcAft>
                <a:spcPct val="0"/>
              </a:spcAft>
            </a:pPr>
            <a:r>
              <a:rPr lang="en-US" altLang="en-US" sz="1000" dirty="0">
                <a:latin typeface="Arial" charset="0"/>
              </a:rPr>
              <a:t>Office of the Secretary of Defense, </a:t>
            </a:r>
            <a:r>
              <a:rPr lang="en-US" altLang="en-US" sz="1000" i="1" dirty="0">
                <a:latin typeface="Arial" charset="0"/>
              </a:rPr>
              <a:t>Military and Security Developments Involving the Republic of China, Annual Report to Congress</a:t>
            </a:r>
            <a:r>
              <a:rPr lang="en-US" altLang="en-US" sz="1000" dirty="0">
                <a:latin typeface="Arial" charset="0"/>
              </a:rPr>
              <a:t>, May 16, 2018, Department of Defense. China Military Power 2018, p. 118.</a:t>
            </a:r>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502681" y="398834"/>
            <a:ext cx="5513234" cy="6293796"/>
          </a:xfrm>
          <a:prstGeom prst="rect">
            <a:avLst/>
          </a:prstGeom>
        </p:spPr>
      </p:pic>
    </p:spTree>
    <p:extLst>
      <p:ext uri="{BB962C8B-B14F-4D97-AF65-F5344CB8AC3E}">
        <p14:creationId xmlns:p14="http://schemas.microsoft.com/office/powerpoint/2010/main" val="1049631268"/>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928FD0C-6010-438E-9567-781D191B62F7}"/>
              </a:ext>
            </a:extLst>
          </p:cNvPr>
          <p:cNvSpPr txBox="1"/>
          <p:nvPr/>
        </p:nvSpPr>
        <p:spPr>
          <a:xfrm>
            <a:off x="1671325" y="2250102"/>
            <a:ext cx="7294497" cy="1917833"/>
          </a:xfrm>
          <a:prstGeom prst="rect">
            <a:avLst/>
          </a:prstGeom>
          <a:noFill/>
        </p:spPr>
        <p:txBody>
          <a:bodyPr wrap="none" rtlCol="0">
            <a:spAutoFit/>
          </a:bodyPr>
          <a:lstStyle/>
          <a:p>
            <a:pPr algn="ctr"/>
            <a:r>
              <a:rPr lang="en-US" sz="3954" b="1" dirty="0">
                <a:solidFill>
                  <a:srgbClr val="FF0000"/>
                </a:solidFill>
                <a:latin typeface="Times New Roman" panose="02020603050405020304" pitchFamily="18" charset="0"/>
                <a:cs typeface="Times New Roman" panose="02020603050405020304" pitchFamily="18" charset="0"/>
              </a:rPr>
              <a:t>The Changing Strategic Nuclear </a:t>
            </a:r>
          </a:p>
          <a:p>
            <a:pPr algn="ctr"/>
            <a:r>
              <a:rPr lang="en-US" sz="3954" b="1" dirty="0">
                <a:solidFill>
                  <a:srgbClr val="FF0000"/>
                </a:solidFill>
                <a:latin typeface="Times New Roman" panose="02020603050405020304" pitchFamily="18" charset="0"/>
                <a:cs typeface="Times New Roman" panose="02020603050405020304" pitchFamily="18" charset="0"/>
              </a:rPr>
              <a:t>and Conventional Reach of </a:t>
            </a:r>
          </a:p>
          <a:p>
            <a:pPr algn="ctr"/>
            <a:r>
              <a:rPr lang="en-US" sz="3954" b="1" dirty="0">
                <a:solidFill>
                  <a:srgbClr val="FF0000"/>
                </a:solidFill>
                <a:latin typeface="Times New Roman" panose="02020603050405020304" pitchFamily="18" charset="0"/>
                <a:cs typeface="Times New Roman" panose="02020603050405020304" pitchFamily="18" charset="0"/>
              </a:rPr>
              <a:t>Chinese Missiles and Aircraft</a:t>
            </a:r>
          </a:p>
        </p:txBody>
      </p:sp>
      <p:sp>
        <p:nvSpPr>
          <p:cNvPr id="3" name="Slide Number Placeholder 4"/>
          <p:cNvSpPr txBox="1">
            <a:spLocks/>
          </p:cNvSpPr>
          <p:nvPr/>
        </p:nvSpPr>
        <p:spPr>
          <a:xfrm>
            <a:off x="9403144" y="6228044"/>
            <a:ext cx="632911" cy="32812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a:t>114</a:t>
            </a:r>
            <a:endParaRPr lang="en-US" sz="1258" dirty="0"/>
          </a:p>
        </p:txBody>
      </p:sp>
    </p:spTree>
    <p:extLst>
      <p:ext uri="{BB962C8B-B14F-4D97-AF65-F5344CB8AC3E}">
        <p14:creationId xmlns:p14="http://schemas.microsoft.com/office/powerpoint/2010/main" val="1314032372"/>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3" name="TextBox 12"/>
          <p:cNvSpPr txBox="1"/>
          <p:nvPr/>
        </p:nvSpPr>
        <p:spPr>
          <a:xfrm>
            <a:off x="1813593" y="6059734"/>
            <a:ext cx="6773913" cy="341376"/>
          </a:xfrm>
          <a:prstGeom prst="rect">
            <a:avLst/>
          </a:prstGeom>
          <a:noFill/>
        </p:spPr>
        <p:txBody>
          <a:bodyPr wrap="square" rtlCol="0">
            <a:spAutoFit/>
          </a:bodyPr>
          <a:lstStyle/>
          <a:p>
            <a:r>
              <a:rPr lang="en-US" sz="809" dirty="0"/>
              <a:t>Source: </a:t>
            </a:r>
            <a:r>
              <a:rPr lang="en-US" sz="809" dirty="0">
                <a:hlinkClick r:id="rId2"/>
              </a:rPr>
              <a:t>Hans M. Kristensen</a:t>
            </a:r>
            <a:r>
              <a:rPr lang="en-US" sz="809" dirty="0"/>
              <a:t> and </a:t>
            </a:r>
            <a:r>
              <a:rPr lang="en-US" sz="809" dirty="0">
                <a:hlinkClick r:id="rId3"/>
              </a:rPr>
              <a:t>Robert S. Norris</a:t>
            </a:r>
            <a:r>
              <a:rPr lang="en-US" sz="809" dirty="0"/>
              <a:t>, </a:t>
            </a:r>
            <a:r>
              <a:rPr lang="en-US" sz="809" b="1" dirty="0"/>
              <a:t>Status of World Nuclear Forces, 2017, </a:t>
            </a:r>
            <a:r>
              <a:rPr lang="en-US" sz="809" dirty="0"/>
              <a:t>Federation of American Scientists,, </a:t>
            </a:r>
            <a:r>
              <a:rPr lang="en-US" sz="809" b="1" dirty="0"/>
              <a:t> https://fas.org/issues/nuclear-weapons/status-world-nuclear-forces/</a:t>
            </a:r>
          </a:p>
        </p:txBody>
      </p:sp>
      <p:sp>
        <p:nvSpPr>
          <p:cNvPr id="9" name="Slide Number Placeholder 4"/>
          <p:cNvSpPr>
            <a:spLocks noGrp="1"/>
          </p:cNvSpPr>
          <p:nvPr>
            <p:ph type="sldNum" sz="quarter" idx="12"/>
          </p:nvPr>
        </p:nvSpPr>
        <p:spPr>
          <a:xfrm>
            <a:off x="8204270" y="6059737"/>
            <a:ext cx="766477" cy="328128"/>
          </a:xfrm>
        </p:spPr>
        <p:txBody>
          <a:bodyPr/>
          <a:lstStyle/>
          <a:p>
            <a:fld id="{E95EA8F7-C19D-EF4A-A25F-B2B79527C69C}" type="slidenum">
              <a:rPr lang="en-US" smtClean="0"/>
              <a:t>114</a:t>
            </a:fld>
            <a:endParaRPr lang="en-US" dirty="0"/>
          </a:p>
        </p:txBody>
      </p:sp>
      <p:sp>
        <p:nvSpPr>
          <p:cNvPr id="12" name="Title 1"/>
          <p:cNvSpPr txBox="1">
            <a:spLocks/>
          </p:cNvSpPr>
          <p:nvPr/>
        </p:nvSpPr>
        <p:spPr bwMode="auto">
          <a:xfrm>
            <a:off x="1571942" y="345079"/>
            <a:ext cx="7257213" cy="64199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Autofit/>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400" dirty="0">
                <a:latin typeface="+mn-lt"/>
              </a:rPr>
              <a:t>The Shifting Global Nuclear  Balance: 1945-2017- II</a:t>
            </a:r>
            <a:r>
              <a:rPr lang="en-US" sz="2400" dirty="0"/>
              <a:t> </a:t>
            </a:r>
          </a:p>
          <a:p>
            <a:pPr algn="ctr"/>
            <a:endParaRPr lang="en-US" sz="2400" dirty="0">
              <a:solidFill>
                <a:schemeClr val="tx1"/>
              </a:solidFill>
              <a:latin typeface="Arial Black"/>
              <a:cs typeface="Arial Black"/>
            </a:endParaRPr>
          </a:p>
        </p:txBody>
      </p:sp>
      <p:sp>
        <p:nvSpPr>
          <p:cNvPr id="6" name="TextBox 5"/>
          <p:cNvSpPr txBox="1"/>
          <p:nvPr/>
        </p:nvSpPr>
        <p:spPr>
          <a:xfrm>
            <a:off x="2414628" y="967504"/>
            <a:ext cx="5789641" cy="341312"/>
          </a:xfrm>
          <a:prstGeom prst="rect">
            <a:avLst/>
          </a:prstGeom>
          <a:solidFill>
            <a:schemeClr val="bg1"/>
          </a:solidFill>
        </p:spPr>
        <p:txBody>
          <a:bodyPr wrap="square" rtlCol="0">
            <a:spAutoFit/>
          </a:bodyPr>
          <a:lstStyle/>
          <a:p>
            <a:endParaRPr lang="en-US" sz="1618" dirty="0"/>
          </a:p>
        </p:txBody>
      </p:sp>
      <p:pic>
        <p:nvPicPr>
          <p:cNvPr id="4" name="Picture 3"/>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48151" y="830207"/>
            <a:ext cx="7233274" cy="2649699"/>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713533" y="3610822"/>
            <a:ext cx="7167895" cy="1874746"/>
          </a:xfrm>
          <a:prstGeom prst="rect">
            <a:avLst/>
          </a:prstGeom>
        </p:spPr>
      </p:pic>
      <p:sp>
        <p:nvSpPr>
          <p:cNvPr id="8" name="TextBox 7"/>
          <p:cNvSpPr txBox="1"/>
          <p:nvPr/>
        </p:nvSpPr>
        <p:spPr>
          <a:xfrm>
            <a:off x="1648151" y="5541897"/>
            <a:ext cx="7233274" cy="507447"/>
          </a:xfrm>
          <a:prstGeom prst="rect">
            <a:avLst/>
          </a:prstGeom>
          <a:noFill/>
        </p:spPr>
        <p:txBody>
          <a:bodyPr wrap="square" rtlCol="0">
            <a:spAutoFit/>
          </a:bodyPr>
          <a:lstStyle/>
          <a:p>
            <a:r>
              <a:rPr lang="en-US" sz="899" b="1" dirty="0"/>
              <a:t>China is thought to have “</a:t>
            </a:r>
            <a:r>
              <a:rPr lang="en-US" sz="899" b="1" dirty="0">
                <a:hlinkClick r:id="rId6"/>
              </a:rPr>
              <a:t>several hundred warheads</a:t>
            </a:r>
            <a:r>
              <a:rPr lang="en-US" sz="899" b="1" dirty="0"/>
              <a:t>,” far less than the 1,600-3,000 that have been suggested by some. None of the warheads are thought to be fully deployed but kept in storage under central control. The existence of a Chinese non-strategic nuclear arsenal is uncertain. The Chinese arsenal is increasing with production of new warheads for DF-31/31A and JL-2 missiles.</a:t>
            </a:r>
          </a:p>
        </p:txBody>
      </p:sp>
    </p:spTree>
    <p:extLst>
      <p:ext uri="{BB962C8B-B14F-4D97-AF65-F5344CB8AC3E}">
        <p14:creationId xmlns:p14="http://schemas.microsoft.com/office/powerpoint/2010/main" val="1936036638"/>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3" name="TextBox 12"/>
          <p:cNvSpPr txBox="1"/>
          <p:nvPr/>
        </p:nvSpPr>
        <p:spPr>
          <a:xfrm>
            <a:off x="1813593" y="6099680"/>
            <a:ext cx="6773913" cy="341376"/>
          </a:xfrm>
          <a:prstGeom prst="rect">
            <a:avLst/>
          </a:prstGeom>
          <a:noFill/>
        </p:spPr>
        <p:txBody>
          <a:bodyPr wrap="square" rtlCol="0">
            <a:spAutoFit/>
          </a:bodyPr>
          <a:lstStyle/>
          <a:p>
            <a:r>
              <a:rPr lang="en-US" sz="809" dirty="0"/>
              <a:t>Source: </a:t>
            </a:r>
            <a:r>
              <a:rPr lang="en-US" sz="809" dirty="0">
                <a:hlinkClick r:id="rId2"/>
              </a:rPr>
              <a:t>Hans M. Kristensen</a:t>
            </a:r>
            <a:r>
              <a:rPr lang="en-US" sz="809" dirty="0"/>
              <a:t> and </a:t>
            </a:r>
            <a:r>
              <a:rPr lang="en-US" sz="809" dirty="0">
                <a:hlinkClick r:id="rId3"/>
              </a:rPr>
              <a:t>Robert S. Norris</a:t>
            </a:r>
            <a:r>
              <a:rPr lang="en-US" sz="809" dirty="0"/>
              <a:t>, </a:t>
            </a:r>
            <a:r>
              <a:rPr lang="en-US" sz="809" i="1" dirty="0"/>
              <a:t>Chinese nuclear forces, 2016</a:t>
            </a:r>
            <a:r>
              <a:rPr lang="en-US" sz="809" dirty="0"/>
              <a:t>, </a:t>
            </a:r>
            <a:r>
              <a:rPr lang="en-US" sz="809" u="sng" dirty="0"/>
              <a:t>Bulletin of Atomic Scientists, June 13,2016, </a:t>
            </a:r>
            <a:r>
              <a:rPr lang="de-DE" sz="809" dirty="0"/>
              <a:t>http://dx.doi.org/10.1080/00963402.2016.1194054</a:t>
            </a:r>
            <a:endParaRPr lang="en-US" sz="809" u="sng" dirty="0"/>
          </a:p>
        </p:txBody>
      </p:sp>
      <p:sp>
        <p:nvSpPr>
          <p:cNvPr id="9" name="Slide Number Placeholder 4"/>
          <p:cNvSpPr>
            <a:spLocks noGrp="1"/>
          </p:cNvSpPr>
          <p:nvPr>
            <p:ph type="sldNum" sz="quarter" idx="12"/>
          </p:nvPr>
        </p:nvSpPr>
        <p:spPr>
          <a:xfrm>
            <a:off x="8204270" y="6059737"/>
            <a:ext cx="766477" cy="328128"/>
          </a:xfrm>
        </p:spPr>
        <p:txBody>
          <a:bodyPr/>
          <a:lstStyle/>
          <a:p>
            <a:fld id="{E95EA8F7-C19D-EF4A-A25F-B2B79527C69C}" type="slidenum">
              <a:rPr lang="en-US" smtClean="0"/>
              <a:t>115</a:t>
            </a:fld>
            <a:endParaRPr lang="en-US" dirty="0"/>
          </a:p>
        </p:txBody>
      </p:sp>
      <p:sp>
        <p:nvSpPr>
          <p:cNvPr id="12" name="Title 1"/>
          <p:cNvSpPr txBox="1">
            <a:spLocks/>
          </p:cNvSpPr>
          <p:nvPr/>
        </p:nvSpPr>
        <p:spPr bwMode="auto">
          <a:xfrm>
            <a:off x="1680841" y="325450"/>
            <a:ext cx="7257213" cy="64199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75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500" dirty="0">
                <a:solidFill>
                  <a:schemeClr val="tx1"/>
                </a:solidFill>
                <a:latin typeface="+mn-lt"/>
              </a:rPr>
              <a:t>Chinese Nuclear Forces</a:t>
            </a:r>
          </a:p>
          <a:p>
            <a:pPr algn="ctr"/>
            <a:endParaRPr lang="en-US" sz="1797" dirty="0">
              <a:solidFill>
                <a:schemeClr val="tx1"/>
              </a:solidFill>
              <a:latin typeface="Arial Black"/>
              <a:cs typeface="Arial Black"/>
            </a:endParaRPr>
          </a:p>
        </p:txBody>
      </p:sp>
      <p:sp>
        <p:nvSpPr>
          <p:cNvPr id="6" name="TextBox 5"/>
          <p:cNvSpPr txBox="1"/>
          <p:nvPr/>
        </p:nvSpPr>
        <p:spPr>
          <a:xfrm>
            <a:off x="2414628" y="967504"/>
            <a:ext cx="5789641" cy="341312"/>
          </a:xfrm>
          <a:prstGeom prst="rect">
            <a:avLst/>
          </a:prstGeom>
          <a:solidFill>
            <a:schemeClr val="bg1"/>
          </a:solidFill>
        </p:spPr>
        <p:txBody>
          <a:bodyPr wrap="square" rtlCol="0">
            <a:spAutoFit/>
          </a:bodyPr>
          <a:lstStyle/>
          <a:p>
            <a:endParaRPr lang="en-US" sz="1618" dirty="0"/>
          </a:p>
        </p:txBody>
      </p:sp>
      <p:pic>
        <p:nvPicPr>
          <p:cNvPr id="8" name="Picture 7"/>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813593" y="826799"/>
            <a:ext cx="7235945" cy="5272881"/>
          </a:xfrm>
          <a:prstGeom prst="rect">
            <a:avLst/>
          </a:prstGeom>
        </p:spPr>
      </p:pic>
    </p:spTree>
    <p:extLst>
      <p:ext uri="{BB962C8B-B14F-4D97-AF65-F5344CB8AC3E}">
        <p14:creationId xmlns:p14="http://schemas.microsoft.com/office/powerpoint/2010/main" val="295555522"/>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46317" y="445429"/>
            <a:ext cx="8217477" cy="395066"/>
          </a:xfrm>
        </p:spPr>
        <p:txBody>
          <a:bodyPr>
            <a:normAutofit lnSpcReduction="10000"/>
          </a:bodyPr>
          <a:lstStyle/>
          <a:p>
            <a:r>
              <a:rPr lang="en-US" dirty="0"/>
              <a:t>China’s Expanding Missile Coverage</a:t>
            </a:r>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73107" y="404512"/>
            <a:ext cx="8799549" cy="6048976"/>
          </a:xfrm>
          <a:prstGeom prst="rect">
            <a:avLst/>
          </a:prstGeom>
        </p:spPr>
      </p:pic>
      <p:sp>
        <p:nvSpPr>
          <p:cNvPr id="5" name="Rectangle 4"/>
          <p:cNvSpPr/>
          <p:nvPr/>
        </p:nvSpPr>
        <p:spPr>
          <a:xfrm flipH="1">
            <a:off x="9822945" y="6293796"/>
            <a:ext cx="449463" cy="246221"/>
          </a:xfrm>
          <a:prstGeom prst="rect">
            <a:avLst/>
          </a:prstGeom>
        </p:spPr>
        <p:txBody>
          <a:bodyPr wrap="square">
            <a:spAutoFit/>
          </a:bodyPr>
          <a:lstStyle/>
          <a:p>
            <a:r>
              <a:rPr lang="en-US" sz="1000" dirty="0"/>
              <a:t>117</a:t>
            </a:r>
          </a:p>
        </p:txBody>
      </p:sp>
    </p:spTree>
    <p:extLst>
      <p:ext uri="{BB962C8B-B14F-4D97-AF65-F5344CB8AC3E}">
        <p14:creationId xmlns:p14="http://schemas.microsoft.com/office/powerpoint/2010/main" val="1150902397"/>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3" name="TextBox 12"/>
          <p:cNvSpPr txBox="1"/>
          <p:nvPr/>
        </p:nvSpPr>
        <p:spPr>
          <a:xfrm rot="10800000" flipV="1">
            <a:off x="1531296" y="6115371"/>
            <a:ext cx="5444627" cy="216854"/>
          </a:xfrm>
          <a:prstGeom prst="rect">
            <a:avLst/>
          </a:prstGeom>
          <a:noFill/>
        </p:spPr>
        <p:txBody>
          <a:bodyPr wrap="square" rtlCol="0">
            <a:spAutoFit/>
          </a:bodyPr>
          <a:lstStyle/>
          <a:p>
            <a:r>
              <a:rPr lang="en-US" sz="809" dirty="0"/>
              <a:t>Source: Department of Defense, Chinese Military Power, 2018, p. 125.</a:t>
            </a:r>
          </a:p>
        </p:txBody>
      </p:sp>
      <p:sp>
        <p:nvSpPr>
          <p:cNvPr id="9" name="Slide Number Placeholder 4"/>
          <p:cNvSpPr>
            <a:spLocks noGrp="1"/>
          </p:cNvSpPr>
          <p:nvPr>
            <p:ph type="sldNum" sz="quarter" idx="12"/>
          </p:nvPr>
        </p:nvSpPr>
        <p:spPr>
          <a:xfrm>
            <a:off x="8204270" y="6059737"/>
            <a:ext cx="766477" cy="328128"/>
          </a:xfrm>
        </p:spPr>
        <p:txBody>
          <a:bodyPr/>
          <a:lstStyle/>
          <a:p>
            <a:fld id="{E95EA8F7-C19D-EF4A-A25F-B2B79527C69C}" type="slidenum">
              <a:rPr lang="en-US" smtClean="0"/>
              <a:t>117</a:t>
            </a:fld>
            <a:endParaRPr lang="en-US" dirty="0"/>
          </a:p>
        </p:txBody>
      </p:sp>
      <p:sp>
        <p:nvSpPr>
          <p:cNvPr id="12" name="Title 1"/>
          <p:cNvSpPr txBox="1">
            <a:spLocks/>
          </p:cNvSpPr>
          <p:nvPr/>
        </p:nvSpPr>
        <p:spPr bwMode="auto">
          <a:xfrm>
            <a:off x="1384855" y="573726"/>
            <a:ext cx="7841943" cy="957918"/>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75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endParaRPr lang="en-US" sz="1797" dirty="0"/>
          </a:p>
          <a:p>
            <a:pPr algn="ctr"/>
            <a:endParaRPr lang="en-US" sz="1797" dirty="0"/>
          </a:p>
        </p:txBody>
      </p:sp>
      <p:pic>
        <p:nvPicPr>
          <p:cNvPr id="6" name="Picture 5"/>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12749" y="1161992"/>
            <a:ext cx="8920264" cy="4411957"/>
          </a:xfrm>
          <a:prstGeom prst="rect">
            <a:avLst/>
          </a:prstGeom>
        </p:spPr>
      </p:pic>
    </p:spTree>
    <p:extLst>
      <p:ext uri="{BB962C8B-B14F-4D97-AF65-F5344CB8AC3E}">
        <p14:creationId xmlns:p14="http://schemas.microsoft.com/office/powerpoint/2010/main" val="1976255020"/>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12" name="Title 1"/>
          <p:cNvSpPr txBox="1">
            <a:spLocks/>
          </p:cNvSpPr>
          <p:nvPr/>
        </p:nvSpPr>
        <p:spPr bwMode="auto">
          <a:xfrm>
            <a:off x="783905" y="40179"/>
            <a:ext cx="8692676" cy="1253141"/>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75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500" dirty="0">
                <a:solidFill>
                  <a:schemeClr val="tx1"/>
                </a:solidFill>
                <a:latin typeface="+mn-lt"/>
              </a:rPr>
              <a:t>Japanese Estimate of Chinese Missile Ranges</a:t>
            </a:r>
            <a:endParaRPr lang="en-US" sz="1797" dirty="0">
              <a:solidFill>
                <a:schemeClr val="tx1"/>
              </a:solidFill>
              <a:latin typeface="Arial Black"/>
              <a:cs typeface="Arial Black"/>
            </a:endParaRPr>
          </a:p>
        </p:txBody>
      </p:sp>
      <p:sp>
        <p:nvSpPr>
          <p:cNvPr id="8" name="Rectangle 5"/>
          <p:cNvSpPr>
            <a:spLocks noChangeArrowheads="1"/>
          </p:cNvSpPr>
          <p:nvPr/>
        </p:nvSpPr>
        <p:spPr bwMode="auto">
          <a:xfrm>
            <a:off x="369540" y="6420481"/>
            <a:ext cx="8696460" cy="236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82175" tIns="41087" rIns="82175" bIns="41087" numCol="1" anchor="ctr" anchorCtr="0" compatLnSpc="1">
            <a:prstTxWarp prst="textNoShape">
              <a:avLst/>
            </a:prstTxWarp>
            <a:spAutoFit/>
          </a:bodyPr>
          <a:lstStyle/>
          <a:p>
            <a:pPr eaLnBrk="0" fontAlgn="base" hangingPunct="0">
              <a:spcBef>
                <a:spcPct val="0"/>
              </a:spcBef>
              <a:spcAft>
                <a:spcPct val="0"/>
              </a:spcAft>
            </a:pPr>
            <a:r>
              <a:rPr lang="en-US" altLang="en-US" sz="1000" dirty="0">
                <a:latin typeface="Arial" charset="0"/>
              </a:rPr>
              <a:t>Adapted from Defense of Japan 2018 (Annual White Paper) Digest, </a:t>
            </a:r>
            <a:r>
              <a:rPr lang="en-US" altLang="en-US" sz="1000" dirty="0">
                <a:latin typeface="Arial" charset="0"/>
                <a:hlinkClick r:id="rId2"/>
              </a:rPr>
              <a:t>http://www.mod.go.jp/e/publ/w_paper/</a:t>
            </a:r>
            <a:r>
              <a:rPr lang="en-US" altLang="en-US" sz="1000" dirty="0">
                <a:latin typeface="Arial" charset="0"/>
              </a:rPr>
              <a:t>, p. 92  </a:t>
            </a:r>
          </a:p>
        </p:txBody>
      </p:sp>
      <p:sp>
        <p:nvSpPr>
          <p:cNvPr id="3" name="Slide Number Placeholder 2"/>
          <p:cNvSpPr>
            <a:spLocks noGrp="1"/>
          </p:cNvSpPr>
          <p:nvPr>
            <p:ph type="sldNum" sz="quarter" idx="12"/>
          </p:nvPr>
        </p:nvSpPr>
        <p:spPr/>
        <p:txBody>
          <a:bodyPr/>
          <a:lstStyle/>
          <a:p>
            <a:fld id="{D2993C88-2160-6A4C-9421-69F7E702B687}" type="slidenum">
              <a:rPr lang="en-US" b="1" smtClean="0"/>
              <a:t>118</a:t>
            </a:fld>
            <a:endParaRPr lang="en-US" b="1" dirty="0"/>
          </a:p>
        </p:txBody>
      </p:sp>
      <p:pic>
        <p:nvPicPr>
          <p:cNvPr id="7" name="Picture 6"/>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15566" y="477501"/>
            <a:ext cx="9475709" cy="5878852"/>
          </a:xfrm>
          <a:prstGeom prst="rect">
            <a:avLst/>
          </a:prstGeom>
        </p:spPr>
      </p:pic>
    </p:spTree>
    <p:extLst>
      <p:ext uri="{BB962C8B-B14F-4D97-AF65-F5344CB8AC3E}">
        <p14:creationId xmlns:p14="http://schemas.microsoft.com/office/powerpoint/2010/main" val="1650143373"/>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9" name="Slide Number Placeholder 4"/>
          <p:cNvSpPr>
            <a:spLocks noGrp="1"/>
          </p:cNvSpPr>
          <p:nvPr>
            <p:ph type="sldNum" sz="quarter" idx="12"/>
          </p:nvPr>
        </p:nvSpPr>
        <p:spPr>
          <a:xfrm>
            <a:off x="8204270" y="6059737"/>
            <a:ext cx="766477" cy="328128"/>
          </a:xfrm>
        </p:spPr>
        <p:txBody>
          <a:bodyPr/>
          <a:lstStyle/>
          <a:p>
            <a:fld id="{E95EA8F7-C19D-EF4A-A25F-B2B79527C69C}" type="slidenum">
              <a:rPr lang="en-US" smtClean="0"/>
              <a:t>119</a:t>
            </a:fld>
            <a:endParaRPr lang="en-US" dirty="0"/>
          </a:p>
        </p:txBody>
      </p:sp>
      <p:sp>
        <p:nvSpPr>
          <p:cNvPr id="12" name="Title 1"/>
          <p:cNvSpPr txBox="1">
            <a:spLocks/>
          </p:cNvSpPr>
          <p:nvPr/>
        </p:nvSpPr>
        <p:spPr bwMode="auto">
          <a:xfrm>
            <a:off x="529095" y="595114"/>
            <a:ext cx="2003073" cy="1253141"/>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0000" lnSpcReduction="200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500" dirty="0">
                <a:solidFill>
                  <a:schemeClr val="tx1"/>
                </a:solidFill>
                <a:latin typeface="+mn-lt"/>
              </a:rPr>
              <a:t>Nuclear</a:t>
            </a:r>
          </a:p>
          <a:p>
            <a:pPr algn="ctr"/>
            <a:r>
              <a:rPr lang="en-US" sz="2500" dirty="0">
                <a:solidFill>
                  <a:schemeClr val="tx1"/>
                </a:solidFill>
                <a:latin typeface="+mn-lt"/>
              </a:rPr>
              <a:t>Armed </a:t>
            </a:r>
          </a:p>
          <a:p>
            <a:pPr algn="ctr"/>
            <a:r>
              <a:rPr lang="en-US" sz="2500" dirty="0">
                <a:solidFill>
                  <a:schemeClr val="tx1"/>
                </a:solidFill>
                <a:latin typeface="+mn-lt"/>
              </a:rPr>
              <a:t>Missile Strike Ranges</a:t>
            </a:r>
          </a:p>
          <a:p>
            <a:pPr algn="ctr"/>
            <a:endParaRPr lang="en-US" sz="1797" dirty="0">
              <a:solidFill>
                <a:schemeClr val="tx1"/>
              </a:solidFill>
              <a:latin typeface="Arial Black"/>
              <a:cs typeface="Arial Black"/>
            </a:endParaRPr>
          </a:p>
        </p:txBody>
      </p:sp>
      <p:sp>
        <p:nvSpPr>
          <p:cNvPr id="8" name="Rectangle 5"/>
          <p:cNvSpPr>
            <a:spLocks noChangeArrowheads="1"/>
          </p:cNvSpPr>
          <p:nvPr/>
        </p:nvSpPr>
        <p:spPr bwMode="auto">
          <a:xfrm>
            <a:off x="274287" y="5498217"/>
            <a:ext cx="2512691" cy="1006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82175" tIns="41087" rIns="82175" bIns="41087" numCol="1" anchor="ctr" anchorCtr="0" compatLnSpc="1">
            <a:prstTxWarp prst="textNoShape">
              <a:avLst/>
            </a:prstTxWarp>
            <a:spAutoFit/>
          </a:bodyPr>
          <a:lstStyle/>
          <a:p>
            <a:pPr eaLnBrk="0" fontAlgn="base" hangingPunct="0">
              <a:spcBef>
                <a:spcPct val="0"/>
              </a:spcBef>
              <a:spcAft>
                <a:spcPct val="0"/>
              </a:spcAft>
            </a:pPr>
            <a:r>
              <a:rPr lang="en-US" altLang="en-US" sz="1000" dirty="0">
                <a:latin typeface="Arial" charset="0"/>
              </a:rPr>
              <a:t>Office of the Secretary of Defense, </a:t>
            </a:r>
            <a:r>
              <a:rPr lang="en-US" altLang="en-US" sz="1000" i="1" dirty="0">
                <a:latin typeface="Arial" charset="0"/>
              </a:rPr>
              <a:t>Military and Security Developments Involving the Republic of China, Annual Report to Congress</a:t>
            </a:r>
            <a:r>
              <a:rPr lang="en-US" altLang="en-US" sz="1000" dirty="0">
                <a:latin typeface="Arial" charset="0"/>
              </a:rPr>
              <a:t>, May 16, 2018, Department of Defense. China Military Power 2018, p. 37, 125.</a:t>
            </a:r>
          </a:p>
        </p:txBody>
      </p:sp>
      <p:sp>
        <p:nvSpPr>
          <p:cNvPr id="10" name="Slide Number Placeholder 4"/>
          <p:cNvSpPr txBox="1">
            <a:spLocks/>
          </p:cNvSpPr>
          <p:nvPr/>
        </p:nvSpPr>
        <p:spPr>
          <a:xfrm>
            <a:off x="9565941" y="6329259"/>
            <a:ext cx="632911" cy="22346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dirty="0"/>
              <a:t>1120</a:t>
            </a: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037425" y="161652"/>
            <a:ext cx="5696978" cy="6391072"/>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74287" y="2108199"/>
            <a:ext cx="3305492" cy="2201154"/>
          </a:xfrm>
          <a:prstGeom prst="rect">
            <a:avLst/>
          </a:prstGeom>
        </p:spPr>
      </p:pic>
    </p:spTree>
    <p:extLst>
      <p:ext uri="{BB962C8B-B14F-4D97-AF65-F5344CB8AC3E}">
        <p14:creationId xmlns:p14="http://schemas.microsoft.com/office/powerpoint/2010/main" val="19270196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928FD0C-6010-438E-9567-781D191B62F7}"/>
              </a:ext>
            </a:extLst>
          </p:cNvPr>
          <p:cNvSpPr txBox="1"/>
          <p:nvPr/>
        </p:nvSpPr>
        <p:spPr>
          <a:xfrm>
            <a:off x="2258880" y="2250102"/>
            <a:ext cx="6119431" cy="1917833"/>
          </a:xfrm>
          <a:prstGeom prst="rect">
            <a:avLst/>
          </a:prstGeom>
          <a:noFill/>
        </p:spPr>
        <p:txBody>
          <a:bodyPr wrap="none" rtlCol="0">
            <a:spAutoFit/>
          </a:bodyPr>
          <a:lstStyle/>
          <a:p>
            <a:pPr algn="ctr"/>
            <a:r>
              <a:rPr lang="en-US" sz="3954" b="1" dirty="0">
                <a:solidFill>
                  <a:srgbClr val="FF0000"/>
                </a:solidFill>
                <a:latin typeface="Times New Roman" panose="02020603050405020304" pitchFamily="18" charset="0"/>
                <a:cs typeface="Times New Roman" panose="02020603050405020304" pitchFamily="18" charset="0"/>
              </a:rPr>
              <a:t>China’s Steadily Emerging </a:t>
            </a:r>
          </a:p>
          <a:p>
            <a:pPr algn="ctr"/>
            <a:r>
              <a:rPr lang="en-US" sz="3954" b="1" dirty="0">
                <a:solidFill>
                  <a:srgbClr val="FF0000"/>
                </a:solidFill>
                <a:latin typeface="Times New Roman" panose="02020603050405020304" pitchFamily="18" charset="0"/>
                <a:cs typeface="Times New Roman" panose="02020603050405020304" pitchFamily="18" charset="0"/>
              </a:rPr>
              <a:t>Role as a Global and </a:t>
            </a:r>
          </a:p>
          <a:p>
            <a:pPr algn="ctr"/>
            <a:r>
              <a:rPr lang="en-US" sz="3954" b="1" dirty="0">
                <a:solidFill>
                  <a:srgbClr val="FF0000"/>
                </a:solidFill>
                <a:latin typeface="Times New Roman" panose="02020603050405020304" pitchFamily="18" charset="0"/>
                <a:cs typeface="Times New Roman" panose="02020603050405020304" pitchFamily="18" charset="0"/>
              </a:rPr>
              <a:t>Pacific Economic Power</a:t>
            </a:r>
          </a:p>
        </p:txBody>
      </p:sp>
      <p:sp>
        <p:nvSpPr>
          <p:cNvPr id="4" name="Slide Number Placeholder 4"/>
          <p:cNvSpPr txBox="1">
            <a:spLocks/>
          </p:cNvSpPr>
          <p:nvPr/>
        </p:nvSpPr>
        <p:spPr>
          <a:xfrm>
            <a:off x="8848667" y="6121040"/>
            <a:ext cx="632911" cy="32812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dirty="0"/>
              <a:t>12</a:t>
            </a:r>
          </a:p>
        </p:txBody>
      </p:sp>
    </p:spTree>
    <p:extLst>
      <p:ext uri="{BB962C8B-B14F-4D97-AF65-F5344CB8AC3E}">
        <p14:creationId xmlns:p14="http://schemas.microsoft.com/office/powerpoint/2010/main" val="1724494801"/>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C19F356-2F6D-534D-9867-5CCBF99D199F}"/>
              </a:ext>
            </a:extLst>
          </p:cNvPr>
          <p:cNvSpPr>
            <a:spLocks noGrp="1"/>
          </p:cNvSpPr>
          <p:nvPr>
            <p:ph type="subTitle" idx="1"/>
          </p:nvPr>
        </p:nvSpPr>
        <p:spPr>
          <a:xfrm>
            <a:off x="1849309" y="654891"/>
            <a:ext cx="2289852" cy="1683245"/>
          </a:xfrm>
        </p:spPr>
        <p:txBody>
          <a:bodyPr>
            <a:noAutofit/>
          </a:bodyPr>
          <a:lstStyle/>
          <a:p>
            <a:r>
              <a:rPr lang="en-US" b="1" dirty="0"/>
              <a:t>China’s </a:t>
            </a:r>
          </a:p>
          <a:p>
            <a:r>
              <a:rPr lang="en-US" b="1" dirty="0"/>
              <a:t>IRBM &amp;</a:t>
            </a:r>
          </a:p>
          <a:p>
            <a:r>
              <a:rPr lang="en-US" b="1" dirty="0"/>
              <a:t>ICBM</a:t>
            </a:r>
          </a:p>
          <a:p>
            <a:r>
              <a:rPr lang="en-US" b="1" dirty="0"/>
              <a:t> Strike</a:t>
            </a:r>
          </a:p>
          <a:p>
            <a:r>
              <a:rPr lang="en-US" b="1" dirty="0"/>
              <a:t>Capabilities</a:t>
            </a:r>
          </a:p>
        </p:txBody>
      </p:sp>
      <p:sp>
        <p:nvSpPr>
          <p:cNvPr id="4" name="TextBox 3">
            <a:extLst>
              <a:ext uri="{FF2B5EF4-FFF2-40B4-BE49-F238E27FC236}">
                <a16:creationId xmlns:a16="http://schemas.microsoft.com/office/drawing/2014/main" id="{838BA80D-B737-D344-AEC4-478549165E75}"/>
              </a:ext>
            </a:extLst>
          </p:cNvPr>
          <p:cNvSpPr txBox="1"/>
          <p:nvPr/>
        </p:nvSpPr>
        <p:spPr>
          <a:xfrm>
            <a:off x="1942942" y="5332580"/>
            <a:ext cx="2102586" cy="1589409"/>
          </a:xfrm>
          <a:prstGeom prst="rect">
            <a:avLst/>
          </a:prstGeom>
          <a:noFill/>
        </p:spPr>
        <p:txBody>
          <a:bodyPr wrap="square" rtlCol="0">
            <a:spAutoFit/>
          </a:bodyPr>
          <a:lstStyle/>
          <a:p>
            <a:r>
              <a:rPr lang="en-US" sz="908" dirty="0"/>
              <a:t>Office of the Secretary of Defense, </a:t>
            </a:r>
            <a:r>
              <a:rPr lang="en-US" sz="908" i="1" dirty="0"/>
              <a:t>ANNUAL REPORT TO CONGRESS Military and Security Developments Involving the People’s Republic of China 2017</a:t>
            </a:r>
            <a:r>
              <a:rPr lang="en-US" sz="908" dirty="0"/>
              <a:t>, May 15, 2017, </a:t>
            </a:r>
            <a:r>
              <a:rPr lang="en-US" sz="908" dirty="0">
                <a:hlinkClick r:id="rId2"/>
              </a:rPr>
              <a:t>https://www.defense.gov/Portals/1/Documents/pubs/2017_China_Military_Power_Report.PDF</a:t>
            </a:r>
            <a:r>
              <a:rPr lang="en-US" sz="908" dirty="0"/>
              <a:t>, p. 33, 95</a:t>
            </a:r>
          </a:p>
          <a:p>
            <a:endParaRPr lang="en-US" sz="908" dirty="0"/>
          </a:p>
          <a:p>
            <a:endParaRPr lang="en-US" sz="1557" dirty="0"/>
          </a:p>
        </p:txBody>
      </p:sp>
      <p:pic>
        <p:nvPicPr>
          <p:cNvPr id="2" name="Picture 1">
            <a:extLst>
              <a:ext uri="{FF2B5EF4-FFF2-40B4-BE49-F238E27FC236}">
                <a16:creationId xmlns:a16="http://schemas.microsoft.com/office/drawing/2014/main" id="{CDD840D9-A1D0-BF44-9B10-F64CD62DF88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02616" y="847782"/>
            <a:ext cx="5384770" cy="5279503"/>
          </a:xfrm>
          <a:prstGeom prst="rect">
            <a:avLst/>
          </a:prstGeom>
        </p:spPr>
      </p:pic>
      <p:pic>
        <p:nvPicPr>
          <p:cNvPr id="5" name="Picture 4">
            <a:extLst>
              <a:ext uri="{FF2B5EF4-FFF2-40B4-BE49-F238E27FC236}">
                <a16:creationId xmlns:a16="http://schemas.microsoft.com/office/drawing/2014/main" id="{0FB387F1-85F6-7144-A993-392FDEDC116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729443" y="3097737"/>
            <a:ext cx="2591446" cy="2109582"/>
          </a:xfrm>
          <a:prstGeom prst="rect">
            <a:avLst/>
          </a:prstGeom>
        </p:spPr>
      </p:pic>
      <p:sp>
        <p:nvSpPr>
          <p:cNvPr id="6" name="Rectangle 5"/>
          <p:cNvSpPr/>
          <p:nvPr/>
        </p:nvSpPr>
        <p:spPr>
          <a:xfrm>
            <a:off x="9506834" y="6270336"/>
            <a:ext cx="381836" cy="246221"/>
          </a:xfrm>
          <a:prstGeom prst="rect">
            <a:avLst/>
          </a:prstGeom>
        </p:spPr>
        <p:txBody>
          <a:bodyPr wrap="none">
            <a:spAutoFit/>
          </a:bodyPr>
          <a:lstStyle/>
          <a:p>
            <a:r>
              <a:rPr lang="en-US" sz="1000" dirty="0"/>
              <a:t>121</a:t>
            </a:r>
          </a:p>
        </p:txBody>
      </p:sp>
    </p:spTree>
    <p:extLst>
      <p:ext uri="{BB962C8B-B14F-4D97-AF65-F5344CB8AC3E}">
        <p14:creationId xmlns:p14="http://schemas.microsoft.com/office/powerpoint/2010/main" val="387627077"/>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9" name="Slide Number Placeholder 4"/>
          <p:cNvSpPr>
            <a:spLocks noGrp="1"/>
          </p:cNvSpPr>
          <p:nvPr>
            <p:ph type="sldNum" sz="quarter" idx="12"/>
          </p:nvPr>
        </p:nvSpPr>
        <p:spPr>
          <a:xfrm>
            <a:off x="8204270" y="6059737"/>
            <a:ext cx="766477" cy="328128"/>
          </a:xfrm>
        </p:spPr>
        <p:txBody>
          <a:bodyPr/>
          <a:lstStyle/>
          <a:p>
            <a:fld id="{E95EA8F7-C19D-EF4A-A25F-B2B79527C69C}" type="slidenum">
              <a:rPr lang="en-US" smtClean="0"/>
              <a:t>121</a:t>
            </a:fld>
            <a:endParaRPr lang="en-US" dirty="0"/>
          </a:p>
        </p:txBody>
      </p:sp>
      <p:sp>
        <p:nvSpPr>
          <p:cNvPr id="12" name="Title 1"/>
          <p:cNvSpPr txBox="1">
            <a:spLocks/>
          </p:cNvSpPr>
          <p:nvPr/>
        </p:nvSpPr>
        <p:spPr bwMode="auto">
          <a:xfrm>
            <a:off x="505453" y="828578"/>
            <a:ext cx="2003073" cy="1253141"/>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0000" lnSpcReduction="200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500" dirty="0">
                <a:solidFill>
                  <a:schemeClr val="tx1"/>
                </a:solidFill>
                <a:latin typeface="+mn-lt"/>
              </a:rPr>
              <a:t>Conventionally Armed </a:t>
            </a:r>
          </a:p>
          <a:p>
            <a:pPr algn="ctr"/>
            <a:r>
              <a:rPr lang="en-US" sz="2500" dirty="0">
                <a:solidFill>
                  <a:schemeClr val="tx1"/>
                </a:solidFill>
                <a:latin typeface="+mn-lt"/>
              </a:rPr>
              <a:t>Missile Strike Ranges</a:t>
            </a:r>
          </a:p>
          <a:p>
            <a:pPr algn="ctr"/>
            <a:endParaRPr lang="en-US" sz="1797" dirty="0">
              <a:solidFill>
                <a:schemeClr val="tx1"/>
              </a:solidFill>
              <a:latin typeface="Arial Black"/>
              <a:cs typeface="Arial Black"/>
            </a:endParaRPr>
          </a:p>
        </p:txBody>
      </p:sp>
      <p:sp>
        <p:nvSpPr>
          <p:cNvPr id="8" name="Rectangle 5"/>
          <p:cNvSpPr>
            <a:spLocks noChangeArrowheads="1"/>
          </p:cNvSpPr>
          <p:nvPr/>
        </p:nvSpPr>
        <p:spPr bwMode="auto">
          <a:xfrm>
            <a:off x="274287" y="5498217"/>
            <a:ext cx="2512691" cy="1006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82175" tIns="41087" rIns="82175" bIns="41087" numCol="1" anchor="ctr" anchorCtr="0" compatLnSpc="1">
            <a:prstTxWarp prst="textNoShape">
              <a:avLst/>
            </a:prstTxWarp>
            <a:spAutoFit/>
          </a:bodyPr>
          <a:lstStyle/>
          <a:p>
            <a:pPr eaLnBrk="0" fontAlgn="base" hangingPunct="0">
              <a:spcBef>
                <a:spcPct val="0"/>
              </a:spcBef>
              <a:spcAft>
                <a:spcPct val="0"/>
              </a:spcAft>
            </a:pPr>
            <a:r>
              <a:rPr lang="en-US" altLang="en-US" sz="1000" dirty="0">
                <a:latin typeface="Arial" charset="0"/>
              </a:rPr>
              <a:t>Office of the Secretary of Defense, </a:t>
            </a:r>
            <a:r>
              <a:rPr lang="en-US" altLang="en-US" sz="1000" i="1" dirty="0">
                <a:latin typeface="Arial" charset="0"/>
              </a:rPr>
              <a:t>Military and Security Developments Involving the Republic of China, Annual Report to Congress</a:t>
            </a:r>
            <a:r>
              <a:rPr lang="en-US" altLang="en-US" sz="1000" dirty="0">
                <a:latin typeface="Arial" charset="0"/>
              </a:rPr>
              <a:t>, May 16, 2018, Department of Defense. China Military Power 2018, p.37.</a:t>
            </a:r>
          </a:p>
        </p:txBody>
      </p:sp>
      <p:sp>
        <p:nvSpPr>
          <p:cNvPr id="10" name="Slide Number Placeholder 4"/>
          <p:cNvSpPr txBox="1">
            <a:spLocks/>
          </p:cNvSpPr>
          <p:nvPr/>
        </p:nvSpPr>
        <p:spPr>
          <a:xfrm>
            <a:off x="9427675" y="6443024"/>
            <a:ext cx="632911" cy="22346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dirty="0"/>
              <a:t>122</a:t>
            </a:r>
          </a:p>
        </p:txBody>
      </p:sp>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089887" y="239910"/>
            <a:ext cx="6754192" cy="6264613"/>
          </a:xfrm>
          <a:prstGeom prst="rect">
            <a:avLst/>
          </a:prstGeom>
        </p:spPr>
      </p:pic>
      <p:pic>
        <p:nvPicPr>
          <p:cNvPr id="11" name="Picture 10"/>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81877" y="2468122"/>
            <a:ext cx="2908009" cy="2045511"/>
          </a:xfrm>
          <a:prstGeom prst="rect">
            <a:avLst/>
          </a:prstGeom>
        </p:spPr>
      </p:pic>
    </p:spTree>
    <p:extLst>
      <p:ext uri="{BB962C8B-B14F-4D97-AF65-F5344CB8AC3E}">
        <p14:creationId xmlns:p14="http://schemas.microsoft.com/office/powerpoint/2010/main" val="719611159"/>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2" name="Title 1"/>
          <p:cNvSpPr txBox="1">
            <a:spLocks/>
          </p:cNvSpPr>
          <p:nvPr/>
        </p:nvSpPr>
        <p:spPr bwMode="auto">
          <a:xfrm>
            <a:off x="783905" y="40179"/>
            <a:ext cx="8692676" cy="1253141"/>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75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500" dirty="0">
                <a:solidFill>
                  <a:schemeClr val="tx1"/>
                </a:solidFill>
                <a:latin typeface="+mn-lt"/>
              </a:rPr>
              <a:t>Conventional Precision Strike </a:t>
            </a:r>
            <a:r>
              <a:rPr lang="en-US" sz="2500" dirty="0">
                <a:solidFill>
                  <a:schemeClr val="tx1"/>
                </a:solidFill>
                <a:latin typeface="+mn-lt"/>
                <a:cs typeface="Arial Black"/>
              </a:rPr>
              <a:t>Capabilities</a:t>
            </a:r>
            <a:endParaRPr lang="en-US" sz="1797" dirty="0">
              <a:solidFill>
                <a:schemeClr val="tx1"/>
              </a:solidFill>
              <a:latin typeface="Arial Black"/>
              <a:cs typeface="Arial Black"/>
            </a:endParaRPr>
          </a:p>
        </p:txBody>
      </p:sp>
      <p:sp>
        <p:nvSpPr>
          <p:cNvPr id="8" name="Rectangle 5"/>
          <p:cNvSpPr>
            <a:spLocks noChangeArrowheads="1"/>
          </p:cNvSpPr>
          <p:nvPr/>
        </p:nvSpPr>
        <p:spPr bwMode="auto">
          <a:xfrm>
            <a:off x="369541" y="5979745"/>
            <a:ext cx="8696460" cy="390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82175" tIns="41087" rIns="82175" bIns="41087" numCol="1" anchor="ctr" anchorCtr="0" compatLnSpc="1">
            <a:prstTxWarp prst="textNoShape">
              <a:avLst/>
            </a:prstTxWarp>
            <a:spAutoFit/>
          </a:bodyPr>
          <a:lstStyle/>
          <a:p>
            <a:pPr eaLnBrk="0" fontAlgn="base" hangingPunct="0">
              <a:spcBef>
                <a:spcPct val="0"/>
              </a:spcBef>
              <a:spcAft>
                <a:spcPct val="0"/>
              </a:spcAft>
            </a:pPr>
            <a:r>
              <a:rPr lang="en-US" altLang="en-US" sz="1000" dirty="0">
                <a:latin typeface="Arial" charset="0"/>
              </a:rPr>
              <a:t>Office of the Secretary of Defense, </a:t>
            </a:r>
            <a:r>
              <a:rPr lang="en-US" altLang="en-US" sz="1000" i="1" dirty="0">
                <a:latin typeface="Arial" charset="0"/>
              </a:rPr>
              <a:t>Military and Security Developments Involving the Republic of China, Annual Report to Congress</a:t>
            </a:r>
            <a:r>
              <a:rPr lang="en-US" altLang="en-US" sz="1000" dirty="0">
                <a:latin typeface="Arial" charset="0"/>
              </a:rPr>
              <a:t>, May 16, 2018, Department of Defense. China Military Power 2018, p. 63.</a:t>
            </a:r>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49243" y="570516"/>
            <a:ext cx="4129761" cy="4546442"/>
          </a:xfrm>
          <a:prstGeom prst="rect">
            <a:avLst/>
          </a:prstGeom>
        </p:spPr>
      </p:pic>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243209" y="570515"/>
            <a:ext cx="4970690" cy="4886701"/>
          </a:xfrm>
          <a:prstGeom prst="rect">
            <a:avLst/>
          </a:prstGeom>
        </p:spPr>
      </p:pic>
      <p:sp>
        <p:nvSpPr>
          <p:cNvPr id="3" name="Slide Number Placeholder 2"/>
          <p:cNvSpPr>
            <a:spLocks noGrp="1"/>
          </p:cNvSpPr>
          <p:nvPr>
            <p:ph type="sldNum" sz="quarter" idx="12"/>
          </p:nvPr>
        </p:nvSpPr>
        <p:spPr/>
        <p:txBody>
          <a:bodyPr/>
          <a:lstStyle/>
          <a:p>
            <a:fld id="{D2993C88-2160-6A4C-9421-69F7E702B687}" type="slidenum">
              <a:rPr lang="en-US" smtClean="0"/>
              <a:t>122</a:t>
            </a:fld>
            <a:endParaRPr lang="en-US" dirty="0"/>
          </a:p>
        </p:txBody>
      </p:sp>
    </p:spTree>
    <p:extLst>
      <p:ext uri="{BB962C8B-B14F-4D97-AF65-F5344CB8AC3E}">
        <p14:creationId xmlns:p14="http://schemas.microsoft.com/office/powerpoint/2010/main" val="2031147622"/>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C19F356-2F6D-534D-9867-5CCBF99D199F}"/>
              </a:ext>
            </a:extLst>
          </p:cNvPr>
          <p:cNvSpPr>
            <a:spLocks noGrp="1"/>
          </p:cNvSpPr>
          <p:nvPr>
            <p:ph type="subTitle" idx="1"/>
          </p:nvPr>
        </p:nvSpPr>
        <p:spPr>
          <a:xfrm>
            <a:off x="1849309" y="654891"/>
            <a:ext cx="2289852" cy="1683245"/>
          </a:xfrm>
        </p:spPr>
        <p:txBody>
          <a:bodyPr>
            <a:noAutofit/>
          </a:bodyPr>
          <a:lstStyle/>
          <a:p>
            <a:r>
              <a:rPr lang="en-US" b="1" dirty="0"/>
              <a:t>China’s </a:t>
            </a:r>
          </a:p>
          <a:p>
            <a:r>
              <a:rPr lang="en-US" b="1" dirty="0"/>
              <a:t>Conventional</a:t>
            </a:r>
          </a:p>
          <a:p>
            <a:r>
              <a:rPr lang="en-US" b="1" dirty="0"/>
              <a:t>Missile and</a:t>
            </a:r>
          </a:p>
          <a:p>
            <a:r>
              <a:rPr lang="en-US" b="1" dirty="0"/>
              <a:t>Air Strike</a:t>
            </a:r>
          </a:p>
          <a:p>
            <a:r>
              <a:rPr lang="en-US" b="1" dirty="0"/>
              <a:t>Capabilities</a:t>
            </a:r>
          </a:p>
        </p:txBody>
      </p:sp>
      <p:sp>
        <p:nvSpPr>
          <p:cNvPr id="4" name="TextBox 3">
            <a:extLst>
              <a:ext uri="{FF2B5EF4-FFF2-40B4-BE49-F238E27FC236}">
                <a16:creationId xmlns:a16="http://schemas.microsoft.com/office/drawing/2014/main" id="{838BA80D-B737-D344-AEC4-478549165E75}"/>
              </a:ext>
            </a:extLst>
          </p:cNvPr>
          <p:cNvSpPr txBox="1"/>
          <p:nvPr/>
        </p:nvSpPr>
        <p:spPr>
          <a:xfrm>
            <a:off x="1942942" y="5376612"/>
            <a:ext cx="2102586" cy="1589409"/>
          </a:xfrm>
          <a:prstGeom prst="rect">
            <a:avLst/>
          </a:prstGeom>
          <a:noFill/>
        </p:spPr>
        <p:txBody>
          <a:bodyPr wrap="square" rtlCol="0">
            <a:spAutoFit/>
          </a:bodyPr>
          <a:lstStyle/>
          <a:p>
            <a:r>
              <a:rPr lang="en-US" sz="908" dirty="0"/>
              <a:t>Office of the Secretary of Defense, </a:t>
            </a:r>
            <a:r>
              <a:rPr lang="en-US" sz="908" i="1" dirty="0"/>
              <a:t>ANNUAL REPORT TO CONGRESS Military and Security Developments Involving the People’s Republic of China 2017</a:t>
            </a:r>
            <a:r>
              <a:rPr lang="en-US" sz="908" dirty="0"/>
              <a:t>, May 15, 2017, </a:t>
            </a:r>
            <a:r>
              <a:rPr lang="en-US" sz="908" dirty="0">
                <a:hlinkClick r:id="rId2"/>
              </a:rPr>
              <a:t>https://www.defense.gov/Portals/1/Documents/pubs/2017_China_Military_Power_Report.PDF</a:t>
            </a:r>
            <a:r>
              <a:rPr lang="en-US" sz="908" dirty="0"/>
              <a:t>, p. 32, 95</a:t>
            </a:r>
          </a:p>
          <a:p>
            <a:endParaRPr lang="en-US" sz="908" dirty="0"/>
          </a:p>
          <a:p>
            <a:endParaRPr lang="en-US" sz="1557" dirty="0"/>
          </a:p>
        </p:txBody>
      </p:sp>
      <p:pic>
        <p:nvPicPr>
          <p:cNvPr id="6" name="Picture 5">
            <a:extLst>
              <a:ext uri="{FF2B5EF4-FFF2-40B4-BE49-F238E27FC236}">
                <a16:creationId xmlns:a16="http://schemas.microsoft.com/office/drawing/2014/main" id="{4C82D151-E088-D64F-8D5F-6F4E8515A94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59896" y="815717"/>
            <a:ext cx="5733639" cy="5452494"/>
          </a:xfrm>
          <a:prstGeom prst="rect">
            <a:avLst/>
          </a:prstGeom>
        </p:spPr>
      </p:pic>
      <p:pic>
        <p:nvPicPr>
          <p:cNvPr id="7" name="Picture 6">
            <a:extLst>
              <a:ext uri="{FF2B5EF4-FFF2-40B4-BE49-F238E27FC236}">
                <a16:creationId xmlns:a16="http://schemas.microsoft.com/office/drawing/2014/main" id="{896FC8DC-0D52-964D-91F5-B00559539C9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690384" y="3124229"/>
            <a:ext cx="2607701" cy="2078044"/>
          </a:xfrm>
          <a:prstGeom prst="rect">
            <a:avLst/>
          </a:prstGeom>
        </p:spPr>
      </p:pic>
      <p:sp>
        <p:nvSpPr>
          <p:cNvPr id="8" name="Rectangle 7"/>
          <p:cNvSpPr/>
          <p:nvPr/>
        </p:nvSpPr>
        <p:spPr>
          <a:xfrm>
            <a:off x="9506834" y="6270336"/>
            <a:ext cx="381836" cy="246221"/>
          </a:xfrm>
          <a:prstGeom prst="rect">
            <a:avLst/>
          </a:prstGeom>
        </p:spPr>
        <p:txBody>
          <a:bodyPr wrap="none">
            <a:spAutoFit/>
          </a:bodyPr>
          <a:lstStyle/>
          <a:p>
            <a:r>
              <a:rPr lang="en-US" sz="1000" dirty="0"/>
              <a:t>124</a:t>
            </a:r>
          </a:p>
        </p:txBody>
      </p:sp>
    </p:spTree>
    <p:extLst>
      <p:ext uri="{BB962C8B-B14F-4D97-AF65-F5344CB8AC3E}">
        <p14:creationId xmlns:p14="http://schemas.microsoft.com/office/powerpoint/2010/main" val="1957383105"/>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643482" y="785149"/>
            <a:ext cx="1693701" cy="3584636"/>
          </a:xfrm>
          <a:prstGeom prst="rect">
            <a:avLst/>
          </a:prstGeom>
          <a:noFill/>
        </p:spPr>
        <p:txBody>
          <a:bodyPr wrap="square" rtlCol="0">
            <a:spAutoFit/>
          </a:bodyPr>
          <a:lstStyle/>
          <a:p>
            <a:pPr algn="ctr"/>
            <a:r>
              <a:rPr lang="en-US" sz="2400" b="1" dirty="0"/>
              <a:t>Growth of Chinese Land Attack Missile Capability</a:t>
            </a:r>
          </a:p>
          <a:p>
            <a:pPr algn="ctr"/>
            <a:endParaRPr lang="en-US" sz="2157" b="1" dirty="0"/>
          </a:p>
          <a:p>
            <a:pPr algn="ctr"/>
            <a:r>
              <a:rPr lang="en-US" sz="1258" b="1" dirty="0"/>
              <a:t>In 1996m had less than 100 that could reach Taiwan. Now have highly accurate systems that can reach beyond Guam</a:t>
            </a:r>
          </a:p>
          <a:p>
            <a:pPr algn="ctr"/>
            <a:endParaRPr lang="en-US" sz="989" b="1" dirty="0"/>
          </a:p>
        </p:txBody>
      </p:sp>
      <p:sp>
        <p:nvSpPr>
          <p:cNvPr id="9" name="TextBox 8"/>
          <p:cNvSpPr txBox="1"/>
          <p:nvPr/>
        </p:nvSpPr>
        <p:spPr>
          <a:xfrm>
            <a:off x="513945" y="5450764"/>
            <a:ext cx="1381582" cy="853439"/>
          </a:xfrm>
          <a:prstGeom prst="rect">
            <a:avLst/>
          </a:prstGeom>
          <a:noFill/>
        </p:spPr>
        <p:txBody>
          <a:bodyPr wrap="square" rtlCol="0">
            <a:spAutoFit/>
          </a:bodyPr>
          <a:lstStyle/>
          <a:p>
            <a:r>
              <a:rPr lang="en-US" sz="989" b="1" dirty="0"/>
              <a:t>Source: RAND, </a:t>
            </a:r>
            <a:r>
              <a:rPr lang="en-US" sz="989" b="1" i="1" dirty="0"/>
              <a:t>US Military Forces and Capabilities for a Dangerous World</a:t>
            </a:r>
            <a:r>
              <a:rPr lang="en-US" sz="989" b="1" dirty="0"/>
              <a:t>,  RR1782, 2017, p. 10</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404122" y="737142"/>
            <a:ext cx="6752423" cy="5773413"/>
          </a:xfrm>
          <a:prstGeom prst="rect">
            <a:avLst/>
          </a:prstGeom>
        </p:spPr>
      </p:pic>
      <p:sp>
        <p:nvSpPr>
          <p:cNvPr id="5" name="Rectangle 4"/>
          <p:cNvSpPr/>
          <p:nvPr/>
        </p:nvSpPr>
        <p:spPr>
          <a:xfrm>
            <a:off x="9506834" y="6270336"/>
            <a:ext cx="381836" cy="246221"/>
          </a:xfrm>
          <a:prstGeom prst="rect">
            <a:avLst/>
          </a:prstGeom>
        </p:spPr>
        <p:txBody>
          <a:bodyPr wrap="none">
            <a:spAutoFit/>
          </a:bodyPr>
          <a:lstStyle/>
          <a:p>
            <a:r>
              <a:rPr lang="en-US" sz="1000" dirty="0"/>
              <a:t>125</a:t>
            </a:r>
          </a:p>
        </p:txBody>
      </p:sp>
    </p:spTree>
    <p:extLst>
      <p:ext uri="{BB962C8B-B14F-4D97-AF65-F5344CB8AC3E}">
        <p14:creationId xmlns:p14="http://schemas.microsoft.com/office/powerpoint/2010/main" val="313884298"/>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3" name="TextBox 12"/>
          <p:cNvSpPr txBox="1"/>
          <p:nvPr/>
        </p:nvSpPr>
        <p:spPr>
          <a:xfrm rot="10800000" flipV="1">
            <a:off x="1531296" y="6115371"/>
            <a:ext cx="5444627" cy="216854"/>
          </a:xfrm>
          <a:prstGeom prst="rect">
            <a:avLst/>
          </a:prstGeom>
          <a:noFill/>
        </p:spPr>
        <p:txBody>
          <a:bodyPr wrap="square" rtlCol="0">
            <a:spAutoFit/>
          </a:bodyPr>
          <a:lstStyle/>
          <a:p>
            <a:r>
              <a:rPr lang="en-US" sz="809" dirty="0"/>
              <a:t>Source: Department of Defense, Chinese Military Power, 2017, p. 78.</a:t>
            </a:r>
          </a:p>
        </p:txBody>
      </p:sp>
      <p:sp>
        <p:nvSpPr>
          <p:cNvPr id="9" name="Slide Number Placeholder 4"/>
          <p:cNvSpPr>
            <a:spLocks noGrp="1"/>
          </p:cNvSpPr>
          <p:nvPr>
            <p:ph type="sldNum" sz="quarter" idx="12"/>
          </p:nvPr>
        </p:nvSpPr>
        <p:spPr>
          <a:xfrm>
            <a:off x="8204270" y="6059737"/>
            <a:ext cx="766477" cy="328128"/>
          </a:xfrm>
        </p:spPr>
        <p:txBody>
          <a:bodyPr/>
          <a:lstStyle/>
          <a:p>
            <a:fld id="{E95EA8F7-C19D-EF4A-A25F-B2B79527C69C}" type="slidenum">
              <a:rPr lang="en-US" smtClean="0"/>
              <a:t>125</a:t>
            </a:fld>
            <a:endParaRPr lang="en-US" dirty="0"/>
          </a:p>
        </p:txBody>
      </p:sp>
      <p:sp>
        <p:nvSpPr>
          <p:cNvPr id="12" name="Title 1"/>
          <p:cNvSpPr txBox="1">
            <a:spLocks/>
          </p:cNvSpPr>
          <p:nvPr/>
        </p:nvSpPr>
        <p:spPr bwMode="auto">
          <a:xfrm>
            <a:off x="1384855" y="573726"/>
            <a:ext cx="7841943" cy="957918"/>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75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500" dirty="0">
                <a:solidFill>
                  <a:schemeClr val="tx1"/>
                </a:solidFill>
                <a:latin typeface="+mn-lt"/>
              </a:rPr>
              <a:t>Shifting  Balance of  Capability in the Taiwan Straits</a:t>
            </a:r>
            <a:endParaRPr lang="en-US" sz="2247" dirty="0"/>
          </a:p>
          <a:p>
            <a:pPr algn="ctr"/>
            <a:endParaRPr lang="en-US" sz="1797" dirty="0"/>
          </a:p>
          <a:p>
            <a:pPr algn="ctr"/>
            <a:endParaRPr lang="en-US" sz="1797" dirty="0"/>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544393" y="1131442"/>
            <a:ext cx="6682405" cy="4926401"/>
          </a:xfrm>
          <a:prstGeom prst="rect">
            <a:avLst/>
          </a:prstGeom>
        </p:spPr>
      </p:pic>
    </p:spTree>
    <p:extLst>
      <p:ext uri="{BB962C8B-B14F-4D97-AF65-F5344CB8AC3E}">
        <p14:creationId xmlns:p14="http://schemas.microsoft.com/office/powerpoint/2010/main" val="1217663990"/>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2" name="Title 1"/>
          <p:cNvSpPr txBox="1">
            <a:spLocks/>
          </p:cNvSpPr>
          <p:nvPr/>
        </p:nvSpPr>
        <p:spPr bwMode="auto">
          <a:xfrm>
            <a:off x="783905" y="40179"/>
            <a:ext cx="8692676" cy="1253141"/>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75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500" dirty="0">
                <a:solidFill>
                  <a:schemeClr val="tx1"/>
                </a:solidFill>
                <a:latin typeface="+mn-lt"/>
              </a:rPr>
              <a:t>Taiwan Strait SAM and SRBM Coverage</a:t>
            </a:r>
            <a:endParaRPr lang="en-US" sz="1797" dirty="0">
              <a:solidFill>
                <a:schemeClr val="tx1"/>
              </a:solidFill>
              <a:latin typeface="Arial Black"/>
              <a:cs typeface="Arial Black"/>
            </a:endParaRPr>
          </a:p>
        </p:txBody>
      </p:sp>
      <p:sp>
        <p:nvSpPr>
          <p:cNvPr id="8" name="Rectangle 5"/>
          <p:cNvSpPr>
            <a:spLocks noChangeArrowheads="1"/>
          </p:cNvSpPr>
          <p:nvPr/>
        </p:nvSpPr>
        <p:spPr bwMode="auto">
          <a:xfrm>
            <a:off x="379268" y="6270336"/>
            <a:ext cx="8696460" cy="390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82175" tIns="41087" rIns="82175" bIns="41087" numCol="1" anchor="ctr" anchorCtr="0" compatLnSpc="1">
            <a:prstTxWarp prst="textNoShape">
              <a:avLst/>
            </a:prstTxWarp>
            <a:spAutoFit/>
          </a:bodyPr>
          <a:lstStyle/>
          <a:p>
            <a:pPr eaLnBrk="0" fontAlgn="base" hangingPunct="0">
              <a:spcBef>
                <a:spcPct val="0"/>
              </a:spcBef>
              <a:spcAft>
                <a:spcPct val="0"/>
              </a:spcAft>
            </a:pPr>
            <a:r>
              <a:rPr lang="en-US" altLang="en-US" sz="1000" dirty="0">
                <a:latin typeface="Arial" charset="0"/>
              </a:rPr>
              <a:t>Office of the Secretary of Defense, </a:t>
            </a:r>
            <a:r>
              <a:rPr lang="en-US" altLang="en-US" sz="1000" i="1" dirty="0">
                <a:latin typeface="Arial" charset="0"/>
              </a:rPr>
              <a:t>Military and Security Developments Involving the Republic of China, Annual Report to Congress</a:t>
            </a:r>
            <a:r>
              <a:rPr lang="en-US" altLang="en-US" sz="1000" dirty="0">
                <a:latin typeface="Arial" charset="0"/>
              </a:rPr>
              <a:t>, May 16, 2018, Department of Defense. China Military Power 2018, p. 82-83.</a:t>
            </a:r>
          </a:p>
        </p:txBody>
      </p:sp>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68966" y="587724"/>
            <a:ext cx="8322554" cy="5579894"/>
          </a:xfrm>
          <a:prstGeom prst="rect">
            <a:avLst/>
          </a:prstGeom>
        </p:spPr>
      </p:pic>
      <p:sp>
        <p:nvSpPr>
          <p:cNvPr id="4" name="Slide Number Placeholder 3"/>
          <p:cNvSpPr>
            <a:spLocks noGrp="1"/>
          </p:cNvSpPr>
          <p:nvPr>
            <p:ph type="sldNum" sz="quarter" idx="12"/>
          </p:nvPr>
        </p:nvSpPr>
        <p:spPr/>
        <p:txBody>
          <a:bodyPr/>
          <a:lstStyle/>
          <a:p>
            <a:fld id="{D2993C88-2160-6A4C-9421-69F7E702B687}" type="slidenum">
              <a:rPr lang="en-US" smtClean="0"/>
              <a:t>126</a:t>
            </a:fld>
            <a:endParaRPr lang="en-US" dirty="0"/>
          </a:p>
        </p:txBody>
      </p:sp>
    </p:spTree>
    <p:extLst>
      <p:ext uri="{BB962C8B-B14F-4D97-AF65-F5344CB8AC3E}">
        <p14:creationId xmlns:p14="http://schemas.microsoft.com/office/powerpoint/2010/main" val="2078249333"/>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928FD0C-6010-438E-9567-781D191B62F7}"/>
              </a:ext>
            </a:extLst>
          </p:cNvPr>
          <p:cNvSpPr txBox="1"/>
          <p:nvPr/>
        </p:nvSpPr>
        <p:spPr>
          <a:xfrm>
            <a:off x="1172182" y="2882400"/>
            <a:ext cx="8370625" cy="1309333"/>
          </a:xfrm>
          <a:prstGeom prst="rect">
            <a:avLst/>
          </a:prstGeom>
          <a:noFill/>
        </p:spPr>
        <p:txBody>
          <a:bodyPr wrap="none" rtlCol="0">
            <a:spAutoFit/>
          </a:bodyPr>
          <a:lstStyle/>
          <a:p>
            <a:pPr algn="ctr"/>
            <a:r>
              <a:rPr lang="en-US" sz="3954" b="1" dirty="0">
                <a:solidFill>
                  <a:srgbClr val="FF0000"/>
                </a:solidFill>
                <a:latin typeface="Times New Roman" panose="02020603050405020304" pitchFamily="18" charset="0"/>
                <a:cs typeface="Times New Roman" panose="02020603050405020304" pitchFamily="18" charset="0"/>
              </a:rPr>
              <a:t>China’s Changing Technology Base </a:t>
            </a:r>
          </a:p>
          <a:p>
            <a:pPr algn="ctr"/>
            <a:r>
              <a:rPr lang="en-US" sz="3954" b="1" dirty="0">
                <a:solidFill>
                  <a:srgbClr val="FF0000"/>
                </a:solidFill>
                <a:latin typeface="Times New Roman" panose="02020603050405020304" pitchFamily="18" charset="0"/>
                <a:cs typeface="Times New Roman" panose="02020603050405020304" pitchFamily="18" charset="0"/>
              </a:rPr>
              <a:t>and Search for Parity and Leadership</a:t>
            </a:r>
          </a:p>
        </p:txBody>
      </p:sp>
      <p:sp>
        <p:nvSpPr>
          <p:cNvPr id="3" name="Slide Number Placeholder 4"/>
          <p:cNvSpPr txBox="1">
            <a:spLocks/>
          </p:cNvSpPr>
          <p:nvPr/>
        </p:nvSpPr>
        <p:spPr>
          <a:xfrm>
            <a:off x="8624931" y="5780571"/>
            <a:ext cx="632911" cy="32812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dirty="0"/>
              <a:t>128</a:t>
            </a:r>
          </a:p>
        </p:txBody>
      </p:sp>
    </p:spTree>
    <p:extLst>
      <p:ext uri="{BB962C8B-B14F-4D97-AF65-F5344CB8AC3E}">
        <p14:creationId xmlns:p14="http://schemas.microsoft.com/office/powerpoint/2010/main" val="1570227584"/>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9" name="Slide Number Placeholder 4"/>
          <p:cNvSpPr>
            <a:spLocks noGrp="1"/>
          </p:cNvSpPr>
          <p:nvPr>
            <p:ph type="sldNum" sz="quarter" idx="12"/>
          </p:nvPr>
        </p:nvSpPr>
        <p:spPr>
          <a:xfrm>
            <a:off x="8204270" y="6059737"/>
            <a:ext cx="766477" cy="328128"/>
          </a:xfrm>
        </p:spPr>
        <p:txBody>
          <a:bodyPr/>
          <a:lstStyle/>
          <a:p>
            <a:fld id="{E95EA8F7-C19D-EF4A-A25F-B2B79527C69C}" type="slidenum">
              <a:rPr lang="en-US" smtClean="0"/>
              <a:t>128</a:t>
            </a:fld>
            <a:endParaRPr lang="en-US" dirty="0"/>
          </a:p>
        </p:txBody>
      </p:sp>
      <p:sp>
        <p:nvSpPr>
          <p:cNvPr id="12" name="Title 1"/>
          <p:cNvSpPr txBox="1">
            <a:spLocks/>
          </p:cNvSpPr>
          <p:nvPr/>
        </p:nvSpPr>
        <p:spPr bwMode="auto">
          <a:xfrm>
            <a:off x="1819897" y="50365"/>
            <a:ext cx="7078341" cy="980169"/>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75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500" dirty="0">
                <a:solidFill>
                  <a:schemeClr val="tx1"/>
                </a:solidFill>
                <a:latin typeface="+mn-lt"/>
              </a:rPr>
              <a:t>Xi-Jinping’s Innovation-Driven Strategy</a:t>
            </a:r>
          </a:p>
          <a:p>
            <a:pPr algn="ctr"/>
            <a:endParaRPr lang="en-US" sz="1797" dirty="0">
              <a:solidFill>
                <a:schemeClr val="tx1"/>
              </a:solidFill>
              <a:latin typeface="Arial Black"/>
              <a:cs typeface="Arial Black"/>
            </a:endParaRPr>
          </a:p>
        </p:txBody>
      </p:sp>
      <p:sp>
        <p:nvSpPr>
          <p:cNvPr id="8" name="Rectangle 5"/>
          <p:cNvSpPr>
            <a:spLocks noChangeArrowheads="1"/>
          </p:cNvSpPr>
          <p:nvPr/>
        </p:nvSpPr>
        <p:spPr bwMode="auto">
          <a:xfrm>
            <a:off x="347241" y="6439062"/>
            <a:ext cx="9010549" cy="4147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82175" tIns="41087" rIns="82175" bIns="41087" numCol="1" anchor="ctr" anchorCtr="0" compatLnSpc="1">
            <a:prstTxWarp prst="textNoShape">
              <a:avLst/>
            </a:prstTxWarp>
            <a:spAutoFit/>
          </a:bodyPr>
          <a:lstStyle/>
          <a:p>
            <a:pPr eaLnBrk="0" fontAlgn="base" hangingPunct="0">
              <a:spcBef>
                <a:spcPct val="0"/>
              </a:spcBef>
              <a:spcAft>
                <a:spcPct val="0"/>
              </a:spcAft>
            </a:pPr>
            <a:r>
              <a:rPr lang="en-US" altLang="en-US" sz="1078" dirty="0">
                <a:latin typeface="Arial" charset="0"/>
              </a:rPr>
              <a:t>Office of the Secretary of Defense, Military and Security Developments Involving the Republic of China, Annual Report to Congress, May 16, 2018, Department of Defense. China Military Power 2018, p.121-22.</a:t>
            </a:r>
          </a:p>
        </p:txBody>
      </p:sp>
      <p:sp>
        <p:nvSpPr>
          <p:cNvPr id="10" name="Slide Number Placeholder 4"/>
          <p:cNvSpPr txBox="1">
            <a:spLocks/>
          </p:cNvSpPr>
          <p:nvPr/>
        </p:nvSpPr>
        <p:spPr>
          <a:xfrm>
            <a:off x="9417948" y="6329259"/>
            <a:ext cx="632911" cy="22346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dirty="0"/>
              <a:t>129</a:t>
            </a:r>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243274" y="564203"/>
            <a:ext cx="4443035" cy="5765055"/>
          </a:xfrm>
          <a:prstGeom prst="rect">
            <a:avLst/>
          </a:prstGeom>
        </p:spPr>
      </p:pic>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75175" y="540449"/>
            <a:ext cx="4428346" cy="5827466"/>
          </a:xfrm>
          <a:prstGeom prst="rect">
            <a:avLst/>
          </a:prstGeom>
        </p:spPr>
      </p:pic>
    </p:spTree>
    <p:extLst>
      <p:ext uri="{BB962C8B-B14F-4D97-AF65-F5344CB8AC3E}">
        <p14:creationId xmlns:p14="http://schemas.microsoft.com/office/powerpoint/2010/main" val="1445053535"/>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C19F356-2F6D-534D-9867-5CCBF99D199F}"/>
              </a:ext>
            </a:extLst>
          </p:cNvPr>
          <p:cNvSpPr>
            <a:spLocks noGrp="1"/>
          </p:cNvSpPr>
          <p:nvPr>
            <p:ph type="subTitle" idx="1"/>
          </p:nvPr>
        </p:nvSpPr>
        <p:spPr>
          <a:xfrm>
            <a:off x="891649" y="654891"/>
            <a:ext cx="7909322" cy="447969"/>
          </a:xfrm>
        </p:spPr>
        <p:txBody>
          <a:bodyPr/>
          <a:lstStyle/>
          <a:p>
            <a:r>
              <a:rPr lang="en-US" b="1" dirty="0"/>
              <a:t>Chinese Technology Goals: 2020? 2025? 2030?</a:t>
            </a:r>
          </a:p>
        </p:txBody>
      </p:sp>
      <p:sp>
        <p:nvSpPr>
          <p:cNvPr id="6" name="TextBox 5">
            <a:extLst>
              <a:ext uri="{FF2B5EF4-FFF2-40B4-BE49-F238E27FC236}">
                <a16:creationId xmlns:a16="http://schemas.microsoft.com/office/drawing/2014/main" id="{291AF274-3D40-9E44-BAE7-51C8327A2240}"/>
              </a:ext>
            </a:extLst>
          </p:cNvPr>
          <p:cNvSpPr txBox="1"/>
          <p:nvPr/>
        </p:nvSpPr>
        <p:spPr>
          <a:xfrm>
            <a:off x="773159" y="5735895"/>
            <a:ext cx="8682481" cy="784702"/>
          </a:xfrm>
          <a:prstGeom prst="rect">
            <a:avLst/>
          </a:prstGeom>
          <a:noFill/>
        </p:spPr>
        <p:txBody>
          <a:bodyPr wrap="square" rtlCol="0">
            <a:spAutoFit/>
          </a:bodyPr>
          <a:lstStyle/>
          <a:p>
            <a:r>
              <a:rPr lang="en-US" sz="952" i="1" dirty="0"/>
              <a:t>Made in China 2025: Global Ambitions Built on Local Protections</a:t>
            </a:r>
            <a:r>
              <a:rPr lang="en-US" sz="952" dirty="0"/>
              <a:t>, U.S. Chamber of Commerce, Beijing, https://www.uschamber.com/sites/default/files/final_made_in_china_2025_report_full.pdf</a:t>
            </a:r>
          </a:p>
          <a:p>
            <a:endParaRPr lang="en-US" sz="1038" dirty="0"/>
          </a:p>
          <a:p>
            <a:endParaRPr lang="en-US" sz="1557" dirty="0"/>
          </a:p>
        </p:txBody>
      </p:sp>
      <p:sp>
        <p:nvSpPr>
          <p:cNvPr id="4" name="TextBox 3">
            <a:extLst>
              <a:ext uri="{FF2B5EF4-FFF2-40B4-BE49-F238E27FC236}">
                <a16:creationId xmlns:a16="http://schemas.microsoft.com/office/drawing/2014/main" id="{D24D9441-D98F-634F-8A4A-0433FB3B9FE0}"/>
              </a:ext>
            </a:extLst>
          </p:cNvPr>
          <p:cNvSpPr txBox="1"/>
          <p:nvPr/>
        </p:nvSpPr>
        <p:spPr>
          <a:xfrm>
            <a:off x="1093086" y="1102859"/>
            <a:ext cx="8833558" cy="1955664"/>
          </a:xfrm>
          <a:prstGeom prst="rect">
            <a:avLst/>
          </a:prstGeom>
          <a:noFill/>
        </p:spPr>
        <p:txBody>
          <a:bodyPr wrap="square" rtlCol="0">
            <a:spAutoFit/>
          </a:bodyPr>
          <a:lstStyle/>
          <a:p>
            <a:pPr marL="247174" indent="-247174">
              <a:buFont typeface="Arial" panose="020B0604020202020204" pitchFamily="34" charset="0"/>
              <a:buChar char="•"/>
            </a:pPr>
            <a:r>
              <a:rPr lang="en-US" sz="1211" b="1" dirty="0"/>
              <a:t>2018 - April 26: China’s president urges China to speed up its semiconductor strategy in the face of foreign pressure and growing tech demands.</a:t>
            </a:r>
          </a:p>
          <a:p>
            <a:pPr marL="247174" indent="-247174">
              <a:buFont typeface="Arial" panose="020B0604020202020204" pitchFamily="34" charset="0"/>
              <a:buChar char="•"/>
            </a:pPr>
            <a:r>
              <a:rPr lang="en-US" sz="1211" b="1" dirty="0"/>
              <a:t>2017 – July, December: Ministry of Industry and Information Technology issues document on goals for  development of artificial intelligence from 2018 to 2020, and the top leadership’s vision for a new Chinese economy in the age of AI. China will be able to mass-produce neural-network processing chips.</a:t>
            </a:r>
          </a:p>
          <a:p>
            <a:pPr marL="247174" indent="-247174">
              <a:buFont typeface="Arial" panose="020B0604020202020204" pitchFamily="34" charset="0"/>
              <a:buChar char="•"/>
            </a:pPr>
            <a:r>
              <a:rPr lang="en-US" sz="1211" b="1" dirty="0"/>
              <a:t>2016 – March: Draft outline of the 13th Five-Year Plan (2016-2020) on national economy and social development presented on Saturday to the Fourth Session of the 12th National People's Congress  with more than 21 goals for civilian and military development of technology. Made in China technology plan</a:t>
            </a:r>
          </a:p>
          <a:p>
            <a:pPr marL="247174" indent="-247174">
              <a:buFont typeface="Arial" panose="020B0604020202020204" pitchFamily="34" charset="0"/>
              <a:buChar char="•"/>
            </a:pPr>
            <a:r>
              <a:rPr lang="en-US" sz="1211" b="1" dirty="0"/>
              <a:t>1978 -  March 18 to March 31, 6,000 scientific and technical workers from all over China took part in a National Science Conference in Peking.</a:t>
            </a:r>
          </a:p>
        </p:txBody>
      </p:sp>
      <p:pic>
        <p:nvPicPr>
          <p:cNvPr id="5" name="Picture 4">
            <a:extLst>
              <a:ext uri="{FF2B5EF4-FFF2-40B4-BE49-F238E27FC236}">
                <a16:creationId xmlns:a16="http://schemas.microsoft.com/office/drawing/2014/main" id="{E4BF38C9-1DFB-2E4F-9BCE-C13C7DCE9EEA}"/>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093086" y="3151948"/>
            <a:ext cx="8300589" cy="2583948"/>
          </a:xfrm>
          <a:prstGeom prst="rect">
            <a:avLst/>
          </a:prstGeom>
        </p:spPr>
      </p:pic>
      <p:sp>
        <p:nvSpPr>
          <p:cNvPr id="7" name="Rectangle 6"/>
          <p:cNvSpPr/>
          <p:nvPr/>
        </p:nvSpPr>
        <p:spPr>
          <a:xfrm>
            <a:off x="9506834" y="6270336"/>
            <a:ext cx="381836" cy="246221"/>
          </a:xfrm>
          <a:prstGeom prst="rect">
            <a:avLst/>
          </a:prstGeom>
        </p:spPr>
        <p:txBody>
          <a:bodyPr wrap="none">
            <a:spAutoFit/>
          </a:bodyPr>
          <a:lstStyle/>
          <a:p>
            <a:r>
              <a:rPr lang="en-US" sz="1000" dirty="0"/>
              <a:t>130</a:t>
            </a:r>
          </a:p>
        </p:txBody>
      </p:sp>
    </p:spTree>
    <p:extLst>
      <p:ext uri="{BB962C8B-B14F-4D97-AF65-F5344CB8AC3E}">
        <p14:creationId xmlns:p14="http://schemas.microsoft.com/office/powerpoint/2010/main" val="3884663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277531" y="367396"/>
            <a:ext cx="6434285" cy="830997"/>
          </a:xfrm>
          <a:prstGeom prst="rect">
            <a:avLst/>
          </a:prstGeom>
          <a:noFill/>
        </p:spPr>
        <p:txBody>
          <a:bodyPr wrap="square" rtlCol="0">
            <a:spAutoFit/>
          </a:bodyPr>
          <a:lstStyle/>
          <a:p>
            <a:pPr algn="ctr"/>
            <a:r>
              <a:rPr lang="en-US" sz="2400" b="1" dirty="0"/>
              <a:t>The Strategic Background: Emerging from China’s Dark Years</a:t>
            </a:r>
          </a:p>
        </p:txBody>
      </p:sp>
      <p:sp>
        <p:nvSpPr>
          <p:cNvPr id="3" name="Rectangle 2"/>
          <p:cNvSpPr/>
          <p:nvPr/>
        </p:nvSpPr>
        <p:spPr>
          <a:xfrm>
            <a:off x="1070043" y="957380"/>
            <a:ext cx="8068476" cy="5102038"/>
          </a:xfrm>
          <a:prstGeom prst="rect">
            <a:avLst/>
          </a:prstGeom>
        </p:spPr>
        <p:txBody>
          <a:bodyPr wrap="square">
            <a:spAutoFit/>
          </a:bodyPr>
          <a:lstStyle/>
          <a:p>
            <a:endParaRPr lang="en-US" sz="989" dirty="0">
              <a:solidFill>
                <a:srgbClr val="000000"/>
              </a:solidFill>
              <a:latin typeface="Calibri" charset="0"/>
            </a:endParaRPr>
          </a:p>
          <a:p>
            <a:endParaRPr lang="en-US" sz="989" dirty="0">
              <a:latin typeface="Calibri" charset="0"/>
            </a:endParaRPr>
          </a:p>
          <a:p>
            <a:pPr marL="256804" indent="-256804">
              <a:spcBef>
                <a:spcPts val="539"/>
              </a:spcBef>
              <a:buFont typeface="Arial" charset="0"/>
              <a:buChar char="•"/>
            </a:pPr>
            <a:r>
              <a:rPr lang="en-US" sz="1797" b="1" dirty="0">
                <a:latin typeface="Calibri" charset="0"/>
              </a:rPr>
              <a:t>Opium Wars: 1839-1842 and 1856-60</a:t>
            </a:r>
            <a:endParaRPr lang="en-US" sz="1797" dirty="0">
              <a:latin typeface="Calibri" charset="0"/>
            </a:endParaRPr>
          </a:p>
          <a:p>
            <a:pPr marL="256804" indent="-256804">
              <a:spcBef>
                <a:spcPts val="539"/>
              </a:spcBef>
              <a:buFont typeface="Arial" charset="0"/>
              <a:buChar char="•"/>
            </a:pPr>
            <a:r>
              <a:rPr lang="en-US" sz="1797" b="1" dirty="0">
                <a:latin typeface="Calibri" charset="0"/>
              </a:rPr>
              <a:t>Foreign Concessions/Unequal Treaties: Hong Kong 1842-1997</a:t>
            </a:r>
            <a:endParaRPr lang="en-US" sz="1797" dirty="0">
              <a:latin typeface="Calibri" charset="0"/>
            </a:endParaRPr>
          </a:p>
          <a:p>
            <a:pPr marL="256804" indent="-256804">
              <a:spcBef>
                <a:spcPts val="539"/>
              </a:spcBef>
              <a:buFont typeface="Arial" charset="0"/>
              <a:buChar char="•"/>
            </a:pPr>
            <a:r>
              <a:rPr lang="en-US" sz="1797" b="1" dirty="0">
                <a:latin typeface="Calibri" charset="0"/>
              </a:rPr>
              <a:t>Taiping Rebellion: 1850-1864</a:t>
            </a:r>
            <a:endParaRPr lang="en-US" sz="1797" dirty="0">
              <a:latin typeface="Calibri" charset="0"/>
            </a:endParaRPr>
          </a:p>
          <a:p>
            <a:pPr marL="256804" indent="-256804">
              <a:spcBef>
                <a:spcPts val="539"/>
              </a:spcBef>
              <a:buFont typeface="Arial" charset="0"/>
              <a:buChar char="•"/>
            </a:pPr>
            <a:r>
              <a:rPr lang="nl-NL" sz="1797" b="1" dirty="0">
                <a:latin typeface="Calibri" charset="0"/>
              </a:rPr>
              <a:t>Sino-Japanese War: 1884-1895</a:t>
            </a:r>
            <a:endParaRPr lang="nl-NL" sz="1797" dirty="0">
              <a:latin typeface="Calibri" charset="0"/>
            </a:endParaRPr>
          </a:p>
          <a:p>
            <a:pPr marL="256804" indent="-256804">
              <a:spcBef>
                <a:spcPts val="539"/>
              </a:spcBef>
              <a:buFont typeface="Arial" charset="0"/>
              <a:buChar char="•"/>
            </a:pPr>
            <a:r>
              <a:rPr lang="nl-NL" sz="1797" b="1" dirty="0">
                <a:latin typeface="Calibri" charset="0"/>
              </a:rPr>
              <a:t>Boxer Rebellion 1899 and Siege of Beijing: 1900</a:t>
            </a:r>
            <a:endParaRPr lang="nl-NL" sz="1797" dirty="0">
              <a:latin typeface="Calibri" charset="0"/>
            </a:endParaRPr>
          </a:p>
          <a:p>
            <a:pPr marL="256804" indent="-256804">
              <a:spcBef>
                <a:spcPts val="539"/>
              </a:spcBef>
              <a:buFont typeface="Arial" charset="0"/>
              <a:buChar char="•"/>
            </a:pPr>
            <a:r>
              <a:rPr lang="nl-NL" sz="1797" b="1" dirty="0">
                <a:latin typeface="Calibri" charset="0"/>
              </a:rPr>
              <a:t>Revolution and Warlords: 1911-1937</a:t>
            </a:r>
            <a:endParaRPr lang="nl-NL" sz="1797" dirty="0">
              <a:latin typeface="Calibri" charset="0"/>
            </a:endParaRPr>
          </a:p>
          <a:p>
            <a:pPr marL="256804" indent="-256804">
              <a:spcBef>
                <a:spcPts val="539"/>
              </a:spcBef>
              <a:buFont typeface="Arial" charset="0"/>
              <a:buChar char="•"/>
            </a:pPr>
            <a:r>
              <a:rPr lang="nl-NL" sz="1797" b="1" dirty="0">
                <a:latin typeface="Calibri" charset="0"/>
              </a:rPr>
              <a:t>Manchurian Incident/Japanese Invasion: 1931</a:t>
            </a:r>
            <a:endParaRPr lang="nl-NL" sz="1797" dirty="0">
              <a:latin typeface="Calibri" charset="0"/>
            </a:endParaRPr>
          </a:p>
          <a:p>
            <a:pPr marL="256804" indent="-256804">
              <a:spcBef>
                <a:spcPts val="539"/>
              </a:spcBef>
              <a:buFont typeface="Arial" charset="0"/>
              <a:buChar char="•"/>
            </a:pPr>
            <a:r>
              <a:rPr lang="nl-NL" sz="1797" b="1" dirty="0">
                <a:latin typeface="Calibri" charset="0"/>
              </a:rPr>
              <a:t>Full Japanese Invasion (Marco Polo Bridge/Peking/Nanking): 1937-1945</a:t>
            </a:r>
            <a:endParaRPr lang="nl-NL" sz="1797" dirty="0">
              <a:latin typeface="Calibri" charset="0"/>
            </a:endParaRPr>
          </a:p>
          <a:p>
            <a:pPr marL="256804" indent="-256804">
              <a:spcBef>
                <a:spcPts val="539"/>
              </a:spcBef>
              <a:buFont typeface="Arial" charset="0"/>
              <a:buChar char="•"/>
            </a:pPr>
            <a:r>
              <a:rPr lang="it-IT" sz="1797" b="1" dirty="0">
                <a:latin typeface="Calibri" charset="0"/>
              </a:rPr>
              <a:t>Chinese Civil War: (1927?) 1945-1949</a:t>
            </a:r>
            <a:endParaRPr lang="it-IT" sz="1797" dirty="0">
              <a:latin typeface="Calibri" charset="0"/>
            </a:endParaRPr>
          </a:p>
          <a:p>
            <a:pPr marL="256804" indent="-256804">
              <a:spcBef>
                <a:spcPts val="539"/>
              </a:spcBef>
              <a:buFont typeface="Arial" charset="0"/>
              <a:buChar char="•"/>
            </a:pPr>
            <a:r>
              <a:rPr lang="nl-NL" sz="1797" b="1" dirty="0">
                <a:latin typeface="Calibri" charset="0"/>
              </a:rPr>
              <a:t>Korean war: 1950-1953</a:t>
            </a:r>
            <a:endParaRPr lang="nl-NL" sz="1797" dirty="0">
              <a:latin typeface="Calibri" charset="0"/>
            </a:endParaRPr>
          </a:p>
          <a:p>
            <a:pPr marL="256804" indent="-256804">
              <a:spcBef>
                <a:spcPts val="539"/>
              </a:spcBef>
              <a:buFont typeface="Arial" charset="0"/>
              <a:buChar char="•"/>
            </a:pPr>
            <a:r>
              <a:rPr lang="hr-HR" sz="1797" b="1" dirty="0">
                <a:latin typeface="Calibri" charset="0"/>
              </a:rPr>
              <a:t>Sino-Soviet Split: 1960-1984/1989</a:t>
            </a:r>
            <a:endParaRPr lang="hr-HR" sz="1797" dirty="0">
              <a:latin typeface="Calibri" charset="0"/>
            </a:endParaRPr>
          </a:p>
          <a:p>
            <a:pPr marL="256804" indent="-256804">
              <a:spcBef>
                <a:spcPts val="539"/>
              </a:spcBef>
              <a:buFont typeface="Arial" charset="0"/>
              <a:buChar char="•"/>
            </a:pPr>
            <a:r>
              <a:rPr lang="en-US" sz="1797" b="1" dirty="0">
                <a:latin typeface="Calibri" charset="0"/>
              </a:rPr>
              <a:t>Great Redoubt, Great Leap Forward, Cultural Revolution: 1951-?, 1958-1962, 1966-1976</a:t>
            </a:r>
            <a:endParaRPr lang="en-US" sz="1797" dirty="0">
              <a:latin typeface="Calibri" charset="0"/>
            </a:endParaRPr>
          </a:p>
          <a:p>
            <a:pPr marL="256804" indent="-256804">
              <a:spcBef>
                <a:spcPts val="539"/>
              </a:spcBef>
              <a:buFont typeface="Arial" charset="0"/>
              <a:buChar char="•"/>
            </a:pPr>
            <a:r>
              <a:rPr lang="en-US" sz="1797" b="1" dirty="0">
                <a:latin typeface="Calibri" charset="0"/>
              </a:rPr>
              <a:t>Sino-Vietnam War: 1979</a:t>
            </a:r>
            <a:endParaRPr lang="en-US" sz="1797" dirty="0">
              <a:latin typeface="Calibri" charset="0"/>
            </a:endParaRPr>
          </a:p>
        </p:txBody>
      </p:sp>
      <p:sp>
        <p:nvSpPr>
          <p:cNvPr id="6" name="Slide Number Placeholder 4"/>
          <p:cNvSpPr txBox="1">
            <a:spLocks/>
          </p:cNvSpPr>
          <p:nvPr/>
        </p:nvSpPr>
        <p:spPr>
          <a:xfrm>
            <a:off x="8848667" y="6121040"/>
            <a:ext cx="632911" cy="32812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dirty="0"/>
              <a:t>13</a:t>
            </a:r>
          </a:p>
        </p:txBody>
      </p:sp>
    </p:spTree>
    <p:extLst>
      <p:ext uri="{BB962C8B-B14F-4D97-AF65-F5344CB8AC3E}">
        <p14:creationId xmlns:p14="http://schemas.microsoft.com/office/powerpoint/2010/main" val="2139655714"/>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C19F356-2F6D-534D-9867-5CCBF99D199F}"/>
              </a:ext>
            </a:extLst>
          </p:cNvPr>
          <p:cNvSpPr>
            <a:spLocks noGrp="1"/>
          </p:cNvSpPr>
          <p:nvPr>
            <p:ph type="subTitle" idx="1"/>
          </p:nvPr>
        </p:nvSpPr>
        <p:spPr>
          <a:xfrm>
            <a:off x="1159737" y="120080"/>
            <a:ext cx="7909322" cy="447969"/>
          </a:xfrm>
        </p:spPr>
        <p:txBody>
          <a:bodyPr/>
          <a:lstStyle/>
          <a:p>
            <a:r>
              <a:rPr lang="en-US" b="1" dirty="0"/>
              <a:t>Chinese Technology Goals: 2020? 2025? 2030?</a:t>
            </a:r>
          </a:p>
        </p:txBody>
      </p:sp>
      <p:sp>
        <p:nvSpPr>
          <p:cNvPr id="6" name="TextBox 5">
            <a:extLst>
              <a:ext uri="{FF2B5EF4-FFF2-40B4-BE49-F238E27FC236}">
                <a16:creationId xmlns:a16="http://schemas.microsoft.com/office/drawing/2014/main" id="{291AF274-3D40-9E44-BAE7-51C8327A2240}"/>
              </a:ext>
            </a:extLst>
          </p:cNvPr>
          <p:cNvSpPr txBox="1"/>
          <p:nvPr/>
        </p:nvSpPr>
        <p:spPr>
          <a:xfrm>
            <a:off x="773158" y="6365646"/>
            <a:ext cx="8682481" cy="655116"/>
          </a:xfrm>
          <a:prstGeom prst="rect">
            <a:avLst/>
          </a:prstGeom>
          <a:noFill/>
        </p:spPr>
        <p:txBody>
          <a:bodyPr wrap="square" rtlCol="0">
            <a:spAutoFit/>
          </a:bodyPr>
          <a:lstStyle/>
          <a:p>
            <a:r>
              <a:rPr lang="en-US" sz="1050" dirty="0"/>
              <a:t>Adam Ni, , </a:t>
            </a:r>
            <a:r>
              <a:rPr lang="en-US" sz="1050" b="1" dirty="0"/>
              <a:t>Superweaponising China’s defence industry, East Asia Forum, </a:t>
            </a:r>
          </a:p>
          <a:p>
            <a:r>
              <a:rPr lang="en-US" sz="1050" dirty="0"/>
              <a:t>24 February 2018, http://www.eastasiaforum.org/2018/02/24/superweaponising-chinas-defence-industry/</a:t>
            </a:r>
            <a:endParaRPr lang="en-US" sz="1038" dirty="0"/>
          </a:p>
          <a:p>
            <a:endParaRPr lang="en-US" sz="1557" dirty="0"/>
          </a:p>
        </p:txBody>
      </p:sp>
      <p:sp>
        <p:nvSpPr>
          <p:cNvPr id="8" name="Rectangle 7"/>
          <p:cNvSpPr/>
          <p:nvPr/>
        </p:nvSpPr>
        <p:spPr>
          <a:xfrm>
            <a:off x="592580" y="568049"/>
            <a:ext cx="9339029" cy="5970865"/>
          </a:xfrm>
          <a:prstGeom prst="rect">
            <a:avLst/>
          </a:prstGeom>
        </p:spPr>
        <p:txBody>
          <a:bodyPr wrap="square">
            <a:spAutoFit/>
          </a:bodyPr>
          <a:lstStyle/>
          <a:p>
            <a:pPr>
              <a:spcBef>
                <a:spcPts val="600"/>
              </a:spcBef>
            </a:pPr>
            <a:r>
              <a:rPr lang="en-US" sz="1600" b="1" dirty="0"/>
              <a:t>China now has the ability to develop </a:t>
            </a:r>
            <a:r>
              <a:rPr lang="en-US" sz="1600" b="1" dirty="0">
                <a:hlinkClick r:id="rId2"/>
              </a:rPr>
              <a:t>advanced fighters</a:t>
            </a:r>
            <a:r>
              <a:rPr lang="en-US" sz="1600" b="1" dirty="0"/>
              <a:t>, </a:t>
            </a:r>
            <a:r>
              <a:rPr lang="en-US" sz="1600" b="1" dirty="0">
                <a:hlinkClick r:id="rId3"/>
              </a:rPr>
              <a:t>aircraft carriers</a:t>
            </a:r>
            <a:r>
              <a:rPr lang="en-US" sz="1600" b="1" dirty="0"/>
              <a:t>, new-generation </a:t>
            </a:r>
            <a:r>
              <a:rPr lang="en-US" sz="1600" b="1" dirty="0">
                <a:hlinkClick r:id="rId4"/>
              </a:rPr>
              <a:t>intercontinental ballistic missiles</a:t>
            </a:r>
            <a:r>
              <a:rPr lang="en-US" sz="1600" b="1" dirty="0"/>
              <a:t>, drones and other advanced platforms. Another </a:t>
            </a:r>
            <a:r>
              <a:rPr lang="en-US" sz="1600" b="1" dirty="0">
                <a:hlinkClick r:id="rId5"/>
              </a:rPr>
              <a:t>indicator</a:t>
            </a:r>
            <a:r>
              <a:rPr lang="en-US" sz="1600" b="1" dirty="0"/>
              <a:t> of this progress is China’s booming </a:t>
            </a:r>
            <a:r>
              <a:rPr lang="en-US" sz="1600" b="1" dirty="0">
                <a:hlinkClick r:id="rId6"/>
              </a:rPr>
              <a:t>arms exports</a:t>
            </a:r>
            <a:r>
              <a:rPr lang="en-US" sz="1600" b="1" dirty="0"/>
              <a:t>, which rose 74 per cent from a global share of 3.8 per cent in 2007–11 to 6.2 per cent in 2012–16. While China is still far behind the world’s leading arms exporters (the United States and Russia), it is catching up fast.</a:t>
            </a:r>
            <a:endParaRPr lang="en-US" sz="1600" b="1" i="1" dirty="0"/>
          </a:p>
          <a:p>
            <a:pPr>
              <a:spcBef>
                <a:spcPts val="600"/>
              </a:spcBef>
            </a:pPr>
            <a:r>
              <a:rPr lang="en-US" sz="1600" b="1" i="1" dirty="0">
                <a:solidFill>
                  <a:srgbClr val="FF0000"/>
                </a:solidFill>
              </a:rPr>
              <a:t>13th Defence Science and Technology and Industry Five-Year Plan (2016–2020)</a:t>
            </a:r>
            <a:r>
              <a:rPr lang="en-US" sz="1600" b="1" dirty="0">
                <a:solidFill>
                  <a:srgbClr val="FF0000"/>
                </a:solidFill>
              </a:rPr>
              <a:t>. </a:t>
            </a:r>
            <a:r>
              <a:rPr lang="en-US" sz="1600" b="1" dirty="0"/>
              <a:t>It calls for streamlining and targeting investment across core areas, accelerating weapons development, raising arms exports and promoting collaboration between military and civilian organizations.</a:t>
            </a:r>
          </a:p>
          <a:p>
            <a:pPr>
              <a:spcBef>
                <a:spcPts val="600"/>
              </a:spcBef>
            </a:pPr>
            <a:r>
              <a:rPr lang="en-US" sz="1600" b="1" dirty="0"/>
              <a:t>Another key initiative is the </a:t>
            </a:r>
            <a:r>
              <a:rPr lang="en-US" sz="1600" b="1" i="1" dirty="0">
                <a:solidFill>
                  <a:srgbClr val="FF0000"/>
                </a:solidFill>
              </a:rPr>
              <a:t>2025 Defence Science and Technology Industry </a:t>
            </a:r>
            <a:r>
              <a:rPr lang="en-US" sz="1600" b="1" i="1" dirty="0">
                <a:solidFill>
                  <a:srgbClr val="FF0000"/>
                </a:solidFill>
                <a:hlinkClick r:id="rId7"/>
              </a:rPr>
              <a:t>Plan</a:t>
            </a:r>
            <a:r>
              <a:rPr lang="en-US" sz="1600" b="1" dirty="0"/>
              <a:t>, which calls for the upgrade of China’s defence science and technology base. This is in line with the </a:t>
            </a:r>
            <a:r>
              <a:rPr lang="en-US" sz="1600" b="1" i="1" dirty="0">
                <a:solidFill>
                  <a:srgbClr val="FF0000"/>
                </a:solidFill>
                <a:hlinkClick r:id="rId8"/>
              </a:rPr>
              <a:t>Made in China 2025</a:t>
            </a:r>
            <a:r>
              <a:rPr lang="en-US" sz="1600" b="1" dirty="0">
                <a:solidFill>
                  <a:srgbClr val="FF0000"/>
                </a:solidFill>
              </a:rPr>
              <a:t> </a:t>
            </a:r>
            <a:r>
              <a:rPr lang="en-US" sz="1600" b="1" dirty="0"/>
              <a:t>strategy — a sweeping initiative to </a:t>
            </a:r>
            <a:r>
              <a:rPr lang="en-US" sz="1600" b="1" dirty="0">
                <a:hlinkClick r:id="rId9"/>
              </a:rPr>
              <a:t>overhaul China’s manufacturing industry</a:t>
            </a:r>
            <a:r>
              <a:rPr lang="en-US" sz="1600" b="1" dirty="0"/>
              <a:t>.</a:t>
            </a:r>
          </a:p>
          <a:p>
            <a:pPr>
              <a:spcBef>
                <a:spcPts val="600"/>
              </a:spcBef>
            </a:pPr>
            <a:r>
              <a:rPr lang="en-US" sz="1600" b="1" dirty="0"/>
              <a:t>Moreover, China outlined a list of </a:t>
            </a:r>
            <a:r>
              <a:rPr lang="en-US" sz="1600" b="1" dirty="0">
                <a:hlinkClick r:id="rId10"/>
              </a:rPr>
              <a:t>sixteen megaprojects</a:t>
            </a:r>
            <a:r>
              <a:rPr lang="en-US" sz="1600" b="1" dirty="0"/>
              <a:t> in the </a:t>
            </a:r>
            <a:r>
              <a:rPr lang="en-US" sz="1600" b="1" i="1" dirty="0">
                <a:solidFill>
                  <a:srgbClr val="FF0000"/>
                </a:solidFill>
              </a:rPr>
              <a:t>Medium- and Long-term Science and Technology Development Plan (2006-2020)</a:t>
            </a:r>
            <a:r>
              <a:rPr lang="en-US" sz="1600" b="1" dirty="0">
                <a:solidFill>
                  <a:srgbClr val="FF0000"/>
                </a:solidFill>
              </a:rPr>
              <a:t>.</a:t>
            </a:r>
            <a:r>
              <a:rPr lang="en-US" sz="1600" b="1" dirty="0"/>
              <a:t> These include advanced numeric-controlled machinery, high-end generic chips, integrated circuit manufacturing and techniques, high-definition earth observation systems, advanced nuclear reactors, manned aerospace and moon exploration, and large aircraft. These projects involve numerous companies and research institutions from China’s sprawling defence industry. Technologies developed for every one of these megaprojects would have important military applications in addition to civilian uses.</a:t>
            </a:r>
          </a:p>
          <a:p>
            <a:pPr>
              <a:spcBef>
                <a:spcPts val="600"/>
              </a:spcBef>
            </a:pPr>
            <a:r>
              <a:rPr lang="en-US" sz="1600" b="1" dirty="0"/>
              <a:t>But despite maturing rapidly over the last two decades, China’s defence industry continues to be plagued by notable weaknesses such as outdated management models, weak governance, corruption, inflexibility and monopoly power. These weaknesses will need to be addressed if the industry is to better support PLA modernization in the years ahead.</a:t>
            </a:r>
          </a:p>
        </p:txBody>
      </p:sp>
      <p:sp>
        <p:nvSpPr>
          <p:cNvPr id="5" name="Rectangle 4"/>
          <p:cNvSpPr/>
          <p:nvPr/>
        </p:nvSpPr>
        <p:spPr>
          <a:xfrm>
            <a:off x="9506834" y="6270336"/>
            <a:ext cx="381836" cy="246221"/>
          </a:xfrm>
          <a:prstGeom prst="rect">
            <a:avLst/>
          </a:prstGeom>
        </p:spPr>
        <p:txBody>
          <a:bodyPr wrap="none">
            <a:spAutoFit/>
          </a:bodyPr>
          <a:lstStyle/>
          <a:p>
            <a:r>
              <a:rPr lang="en-US" sz="1000" dirty="0"/>
              <a:t>131</a:t>
            </a:r>
          </a:p>
        </p:txBody>
      </p:sp>
    </p:spTree>
    <p:extLst>
      <p:ext uri="{BB962C8B-B14F-4D97-AF65-F5344CB8AC3E}">
        <p14:creationId xmlns:p14="http://schemas.microsoft.com/office/powerpoint/2010/main" val="1999570497"/>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C19F356-2F6D-534D-9867-5CCBF99D199F}"/>
              </a:ext>
            </a:extLst>
          </p:cNvPr>
          <p:cNvSpPr>
            <a:spLocks noGrp="1"/>
          </p:cNvSpPr>
          <p:nvPr>
            <p:ph type="subTitle" idx="1"/>
          </p:nvPr>
        </p:nvSpPr>
        <p:spPr>
          <a:xfrm>
            <a:off x="1159737" y="120080"/>
            <a:ext cx="7909322" cy="447969"/>
          </a:xfrm>
        </p:spPr>
        <p:txBody>
          <a:bodyPr>
            <a:normAutofit/>
          </a:bodyPr>
          <a:lstStyle/>
          <a:p>
            <a:r>
              <a:rPr lang="en-US" b="1" dirty="0"/>
              <a:t>Taiwan Diagram of Chinese  Military Modernization Goals</a:t>
            </a:r>
          </a:p>
        </p:txBody>
      </p:sp>
      <p:sp>
        <p:nvSpPr>
          <p:cNvPr id="6" name="TextBox 5">
            <a:extLst>
              <a:ext uri="{FF2B5EF4-FFF2-40B4-BE49-F238E27FC236}">
                <a16:creationId xmlns:a16="http://schemas.microsoft.com/office/drawing/2014/main" id="{291AF274-3D40-9E44-BAE7-51C8327A2240}"/>
              </a:ext>
            </a:extLst>
          </p:cNvPr>
          <p:cNvSpPr txBox="1"/>
          <p:nvPr/>
        </p:nvSpPr>
        <p:spPr>
          <a:xfrm>
            <a:off x="773158" y="6365646"/>
            <a:ext cx="8682481" cy="253916"/>
          </a:xfrm>
          <a:prstGeom prst="rect">
            <a:avLst/>
          </a:prstGeom>
          <a:noFill/>
        </p:spPr>
        <p:txBody>
          <a:bodyPr wrap="square" rtlCol="0">
            <a:spAutoFit/>
          </a:bodyPr>
          <a:lstStyle/>
          <a:p>
            <a:r>
              <a:rPr lang="en-US" sz="1050" dirty="0"/>
              <a:t>Taiwan Ministry of Defense, </a:t>
            </a:r>
            <a:r>
              <a:rPr lang="en-US" sz="1050" i="1" dirty="0"/>
              <a:t>National Defense Report, 2017</a:t>
            </a:r>
            <a:r>
              <a:rPr lang="en-US" sz="1050" dirty="0"/>
              <a:t>, p. 37</a:t>
            </a:r>
            <a:endParaRPr lang="en-US" sz="1557" dirty="0"/>
          </a:p>
        </p:txBody>
      </p:sp>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87778" y="875488"/>
            <a:ext cx="9631711" cy="5029201"/>
          </a:xfrm>
          <a:prstGeom prst="rect">
            <a:avLst/>
          </a:prstGeom>
        </p:spPr>
      </p:pic>
      <p:sp>
        <p:nvSpPr>
          <p:cNvPr id="5" name="Rectangle 4"/>
          <p:cNvSpPr/>
          <p:nvPr/>
        </p:nvSpPr>
        <p:spPr>
          <a:xfrm>
            <a:off x="9506834" y="6270336"/>
            <a:ext cx="381836" cy="246221"/>
          </a:xfrm>
          <a:prstGeom prst="rect">
            <a:avLst/>
          </a:prstGeom>
        </p:spPr>
        <p:txBody>
          <a:bodyPr wrap="none">
            <a:spAutoFit/>
          </a:bodyPr>
          <a:lstStyle/>
          <a:p>
            <a:r>
              <a:rPr lang="en-US" sz="1000" dirty="0"/>
              <a:t>132</a:t>
            </a:r>
          </a:p>
        </p:txBody>
      </p:sp>
    </p:spTree>
    <p:extLst>
      <p:ext uri="{BB962C8B-B14F-4D97-AF65-F5344CB8AC3E}">
        <p14:creationId xmlns:p14="http://schemas.microsoft.com/office/powerpoint/2010/main" val="833691330"/>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C19F356-2F6D-534D-9867-5CCBF99D199F}"/>
              </a:ext>
            </a:extLst>
          </p:cNvPr>
          <p:cNvSpPr>
            <a:spLocks noGrp="1"/>
          </p:cNvSpPr>
          <p:nvPr>
            <p:ph type="subTitle" idx="1"/>
          </p:nvPr>
        </p:nvSpPr>
        <p:spPr>
          <a:xfrm>
            <a:off x="891649" y="340469"/>
            <a:ext cx="7909322" cy="762392"/>
          </a:xfrm>
        </p:spPr>
        <p:txBody>
          <a:bodyPr>
            <a:normAutofit/>
          </a:bodyPr>
          <a:lstStyle/>
          <a:p>
            <a:r>
              <a:rPr lang="en-US" b="1" dirty="0"/>
              <a:t>Gross Regional Shifts in R&amp;D Spending</a:t>
            </a:r>
          </a:p>
        </p:txBody>
      </p:sp>
      <p:sp>
        <p:nvSpPr>
          <p:cNvPr id="6" name="TextBox 5">
            <a:extLst>
              <a:ext uri="{FF2B5EF4-FFF2-40B4-BE49-F238E27FC236}">
                <a16:creationId xmlns:a16="http://schemas.microsoft.com/office/drawing/2014/main" id="{291AF274-3D40-9E44-BAE7-51C8327A2240}"/>
              </a:ext>
            </a:extLst>
          </p:cNvPr>
          <p:cNvSpPr txBox="1"/>
          <p:nvPr/>
        </p:nvSpPr>
        <p:spPr>
          <a:xfrm>
            <a:off x="863950" y="6043779"/>
            <a:ext cx="8682481" cy="947503"/>
          </a:xfrm>
          <a:prstGeom prst="rect">
            <a:avLst/>
          </a:prstGeom>
          <a:noFill/>
        </p:spPr>
        <p:txBody>
          <a:bodyPr wrap="square" rtlCol="0">
            <a:spAutoFit/>
          </a:bodyPr>
          <a:lstStyle/>
          <a:p>
            <a:r>
              <a:rPr lang="en-US" sz="1000" dirty="0"/>
              <a:t>National Science Foundation, National Center for Science and Engineering Statistics estimates, August 2017. Based on data from the Organization for Economic Co-operation and Development, Main Science and Technology Indicators (2017/1), and the United Nations Educational, Scientific and Cultural Organization (UNESCO), Institute for Statistics database, data.uis.unesco.org.National science Board, Science&amp; Engineering Indicators, 2018, https://nsf.gov/statistics/2018/nsb20181/report/sections/overview/research-publications.</a:t>
            </a:r>
          </a:p>
          <a:p>
            <a:endParaRPr lang="en-US" sz="1557" dirty="0"/>
          </a:p>
        </p:txBody>
      </p:sp>
      <p:sp>
        <p:nvSpPr>
          <p:cNvPr id="4" name="TextBox 3"/>
          <p:cNvSpPr txBox="1"/>
          <p:nvPr/>
        </p:nvSpPr>
        <p:spPr>
          <a:xfrm>
            <a:off x="1108953" y="1102861"/>
            <a:ext cx="1079770" cy="677301"/>
          </a:xfrm>
          <a:prstGeom prst="rect">
            <a:avLst/>
          </a:prstGeom>
          <a:solidFill>
            <a:schemeClr val="bg1"/>
          </a:solidFill>
        </p:spPr>
        <p:txBody>
          <a:bodyPr wrap="square" rtlCol="0">
            <a:spAutoFit/>
          </a:bodyPr>
          <a:lstStyle/>
          <a:p>
            <a:endParaRPr lang="en-US" dirty="0"/>
          </a:p>
        </p:txBody>
      </p:sp>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65981" y="920750"/>
            <a:ext cx="8813800" cy="5016500"/>
          </a:xfrm>
          <a:prstGeom prst="rect">
            <a:avLst/>
          </a:prstGeom>
        </p:spPr>
      </p:pic>
      <p:sp>
        <p:nvSpPr>
          <p:cNvPr id="5" name="Down Arrow 4"/>
          <p:cNvSpPr/>
          <p:nvPr/>
        </p:nvSpPr>
        <p:spPr>
          <a:xfrm>
            <a:off x="2783541" y="777536"/>
            <a:ext cx="484632" cy="978408"/>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sp>
        <p:nvSpPr>
          <p:cNvPr id="18" name="Down Arrow 17"/>
          <p:cNvSpPr/>
          <p:nvPr/>
        </p:nvSpPr>
        <p:spPr>
          <a:xfrm>
            <a:off x="4762515" y="1548501"/>
            <a:ext cx="484632" cy="97840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9506834" y="6270336"/>
            <a:ext cx="381836" cy="246221"/>
          </a:xfrm>
          <a:prstGeom prst="rect">
            <a:avLst/>
          </a:prstGeom>
        </p:spPr>
        <p:txBody>
          <a:bodyPr wrap="none">
            <a:spAutoFit/>
          </a:bodyPr>
          <a:lstStyle/>
          <a:p>
            <a:r>
              <a:rPr lang="en-US" sz="1000" dirty="0"/>
              <a:t>133</a:t>
            </a:r>
          </a:p>
        </p:txBody>
      </p:sp>
    </p:spTree>
    <p:extLst>
      <p:ext uri="{BB962C8B-B14F-4D97-AF65-F5344CB8AC3E}">
        <p14:creationId xmlns:p14="http://schemas.microsoft.com/office/powerpoint/2010/main" val="458588490"/>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C19F356-2F6D-534D-9867-5CCBF99D199F}"/>
              </a:ext>
            </a:extLst>
          </p:cNvPr>
          <p:cNvSpPr>
            <a:spLocks noGrp="1"/>
          </p:cNvSpPr>
          <p:nvPr>
            <p:ph type="subTitle" idx="1"/>
          </p:nvPr>
        </p:nvSpPr>
        <p:spPr>
          <a:xfrm>
            <a:off x="891649" y="340469"/>
            <a:ext cx="7909322" cy="762392"/>
          </a:xfrm>
        </p:spPr>
        <p:txBody>
          <a:bodyPr>
            <a:normAutofit/>
          </a:bodyPr>
          <a:lstStyle/>
          <a:p>
            <a:pPr>
              <a:spcBef>
                <a:spcPts val="0"/>
              </a:spcBef>
            </a:pPr>
            <a:r>
              <a:rPr lang="en-US" b="1" dirty="0"/>
              <a:t>Shifts Towards Higher Technology Demographics: </a:t>
            </a:r>
          </a:p>
          <a:p>
            <a:pPr>
              <a:spcBef>
                <a:spcPts val="0"/>
              </a:spcBef>
            </a:pPr>
            <a:r>
              <a:rPr lang="en-US" b="1" dirty="0"/>
              <a:t>Chinese vs. US Urbanization: 1900-2005</a:t>
            </a:r>
          </a:p>
        </p:txBody>
      </p:sp>
      <p:sp>
        <p:nvSpPr>
          <p:cNvPr id="6" name="TextBox 5">
            <a:extLst>
              <a:ext uri="{FF2B5EF4-FFF2-40B4-BE49-F238E27FC236}">
                <a16:creationId xmlns:a16="http://schemas.microsoft.com/office/drawing/2014/main" id="{291AF274-3D40-9E44-BAE7-51C8327A2240}"/>
              </a:ext>
            </a:extLst>
          </p:cNvPr>
          <p:cNvSpPr txBox="1"/>
          <p:nvPr/>
        </p:nvSpPr>
        <p:spPr>
          <a:xfrm>
            <a:off x="891649" y="6130349"/>
            <a:ext cx="8682481" cy="571503"/>
          </a:xfrm>
          <a:prstGeom prst="rect">
            <a:avLst/>
          </a:prstGeom>
          <a:noFill/>
        </p:spPr>
        <p:txBody>
          <a:bodyPr wrap="square" rtlCol="0">
            <a:spAutoFit/>
          </a:bodyPr>
          <a:lstStyle/>
          <a:p>
            <a:r>
              <a:rPr lang="en-US" sz="1038" dirty="0">
                <a:hlinkClick r:id="rId2"/>
              </a:rPr>
              <a:t>Malcolm Scott</a:t>
            </a:r>
            <a:r>
              <a:rPr lang="en-US" sz="1038" dirty="0"/>
              <a:t>, </a:t>
            </a:r>
            <a:r>
              <a:rPr lang="en-US" sz="1038" dirty="0">
                <a:hlinkClick r:id="rId3"/>
              </a:rPr>
              <a:t>Cedric Sam</a:t>
            </a:r>
            <a:r>
              <a:rPr lang="en-US" sz="1038" dirty="0"/>
              <a:t>: </a:t>
            </a:r>
            <a:r>
              <a:rPr lang="en-US" sz="1038" i="1" dirty="0"/>
              <a:t>Here’s How Fast China’s Economy Is Catching Up to the U.S</a:t>
            </a:r>
            <a:r>
              <a:rPr lang="en-US" sz="1038" dirty="0"/>
              <a:t>., Bloomberg May 12, 2016 | Updated: November 06, 2017, Sources: World Bank for urbanization data for 1960 and after, U.S. Census Bureau for urbanization data before 1960. Additional work by: Christopher Cannon, Michael Keller and Ailing Tan</a:t>
            </a:r>
            <a:endParaRPr lang="en-US" sz="1557" dirty="0"/>
          </a:p>
        </p:txBody>
      </p:sp>
      <p:pic>
        <p:nvPicPr>
          <p:cNvPr id="2" name="Picture 1">
            <a:extLst>
              <a:ext uri="{FF2B5EF4-FFF2-40B4-BE49-F238E27FC236}">
                <a16:creationId xmlns:a16="http://schemas.microsoft.com/office/drawing/2014/main" id="{8F48A3FB-2935-8244-B3D9-7FE3038CA3B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45038" y="1164861"/>
            <a:ext cx="8310704" cy="4965487"/>
          </a:xfrm>
          <a:prstGeom prst="rect">
            <a:avLst/>
          </a:prstGeom>
        </p:spPr>
      </p:pic>
      <p:sp>
        <p:nvSpPr>
          <p:cNvPr id="4" name="TextBox 3"/>
          <p:cNvSpPr txBox="1"/>
          <p:nvPr/>
        </p:nvSpPr>
        <p:spPr>
          <a:xfrm>
            <a:off x="1108953" y="1102861"/>
            <a:ext cx="1079770" cy="677301"/>
          </a:xfrm>
          <a:prstGeom prst="rect">
            <a:avLst/>
          </a:prstGeom>
          <a:solidFill>
            <a:schemeClr val="bg1"/>
          </a:solidFill>
        </p:spPr>
        <p:txBody>
          <a:bodyPr wrap="square" rtlCol="0">
            <a:spAutoFit/>
          </a:bodyPr>
          <a:lstStyle/>
          <a:p>
            <a:endParaRPr lang="en-US" dirty="0"/>
          </a:p>
        </p:txBody>
      </p:sp>
      <p:sp>
        <p:nvSpPr>
          <p:cNvPr id="8" name="Left Arrow 7"/>
          <p:cNvSpPr/>
          <p:nvPr/>
        </p:nvSpPr>
        <p:spPr>
          <a:xfrm>
            <a:off x="8634343" y="3945138"/>
            <a:ext cx="820446" cy="484632"/>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sp>
        <p:nvSpPr>
          <p:cNvPr id="9" name="Left Arrow 8"/>
          <p:cNvSpPr/>
          <p:nvPr/>
        </p:nvSpPr>
        <p:spPr>
          <a:xfrm>
            <a:off x="8634343" y="3205787"/>
            <a:ext cx="820446" cy="484632"/>
          </a:xfrm>
          <a:prstGeom prst="leftArrow">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sp>
        <p:nvSpPr>
          <p:cNvPr id="10" name="Rectangle 9"/>
          <p:cNvSpPr/>
          <p:nvPr/>
        </p:nvSpPr>
        <p:spPr>
          <a:xfrm>
            <a:off x="9506834" y="6270336"/>
            <a:ext cx="381836" cy="246221"/>
          </a:xfrm>
          <a:prstGeom prst="rect">
            <a:avLst/>
          </a:prstGeom>
        </p:spPr>
        <p:txBody>
          <a:bodyPr wrap="none">
            <a:spAutoFit/>
          </a:bodyPr>
          <a:lstStyle/>
          <a:p>
            <a:r>
              <a:rPr lang="en-US" sz="1000" dirty="0"/>
              <a:t>134</a:t>
            </a:r>
          </a:p>
        </p:txBody>
      </p:sp>
    </p:spTree>
    <p:extLst>
      <p:ext uri="{BB962C8B-B14F-4D97-AF65-F5344CB8AC3E}">
        <p14:creationId xmlns:p14="http://schemas.microsoft.com/office/powerpoint/2010/main" val="126013858"/>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C19F356-2F6D-534D-9867-5CCBF99D199F}"/>
              </a:ext>
            </a:extLst>
          </p:cNvPr>
          <p:cNvSpPr>
            <a:spLocks noGrp="1"/>
          </p:cNvSpPr>
          <p:nvPr>
            <p:ph type="subTitle" idx="1"/>
          </p:nvPr>
        </p:nvSpPr>
        <p:spPr>
          <a:xfrm>
            <a:off x="891649" y="340469"/>
            <a:ext cx="7909322" cy="762392"/>
          </a:xfrm>
        </p:spPr>
        <p:txBody>
          <a:bodyPr>
            <a:normAutofit/>
          </a:bodyPr>
          <a:lstStyle/>
          <a:p>
            <a:pPr>
              <a:spcBef>
                <a:spcPts val="0"/>
              </a:spcBef>
            </a:pPr>
            <a:r>
              <a:rPr lang="en-US" b="1" dirty="0"/>
              <a:t>Underlying Educational Base: Bachelor's degree awards in S&amp;E fields, by selected region, country, or economy: 2000–14</a:t>
            </a:r>
          </a:p>
          <a:p>
            <a:pPr>
              <a:spcBef>
                <a:spcPts val="0"/>
              </a:spcBef>
            </a:pPr>
            <a:endParaRPr lang="en-US" b="1" dirty="0"/>
          </a:p>
        </p:txBody>
      </p:sp>
      <p:sp>
        <p:nvSpPr>
          <p:cNvPr id="6" name="TextBox 5">
            <a:extLst>
              <a:ext uri="{FF2B5EF4-FFF2-40B4-BE49-F238E27FC236}">
                <a16:creationId xmlns:a16="http://schemas.microsoft.com/office/drawing/2014/main" id="{291AF274-3D40-9E44-BAE7-51C8327A2240}"/>
              </a:ext>
            </a:extLst>
          </p:cNvPr>
          <p:cNvSpPr txBox="1"/>
          <p:nvPr/>
        </p:nvSpPr>
        <p:spPr>
          <a:xfrm>
            <a:off x="891649" y="6130349"/>
            <a:ext cx="8682481" cy="646331"/>
          </a:xfrm>
          <a:prstGeom prst="rect">
            <a:avLst/>
          </a:prstGeom>
          <a:noFill/>
        </p:spPr>
        <p:txBody>
          <a:bodyPr wrap="square" rtlCol="0">
            <a:spAutoFit/>
          </a:bodyPr>
          <a:lstStyle/>
          <a:p>
            <a:r>
              <a:rPr lang="en-US" sz="900" dirty="0"/>
              <a:t>National Science Foundation, National Center for Science and Engineering Statistics estimates, August 2017. Based on data from the Organization for Economic Co-operation and Development, Main Science and Technology Indicators (2017/1), and the United Nations Educational, Scientific and Cultural Organization (UNESCO), Institute for Statistics database, data.uis.unesco.org.National science Board, Science&amp; Engineering Indicators, 2018, https://nsf.gov/statistics/2018/nsb20181/report/sections/overview/research-publications.</a:t>
            </a:r>
          </a:p>
          <a:p>
            <a:endParaRPr lang="en-US" sz="900" dirty="0"/>
          </a:p>
        </p:txBody>
      </p:sp>
      <p:sp>
        <p:nvSpPr>
          <p:cNvPr id="4" name="TextBox 3"/>
          <p:cNvSpPr txBox="1"/>
          <p:nvPr/>
        </p:nvSpPr>
        <p:spPr>
          <a:xfrm>
            <a:off x="1108953" y="1102861"/>
            <a:ext cx="1079770" cy="677301"/>
          </a:xfrm>
          <a:prstGeom prst="rect">
            <a:avLst/>
          </a:prstGeom>
          <a:solidFill>
            <a:schemeClr val="bg1"/>
          </a:solidFill>
        </p:spPr>
        <p:txBody>
          <a:bodyPr wrap="square" rtlCol="0">
            <a:spAutoFit/>
          </a:bodyPr>
          <a:lstStyle/>
          <a:p>
            <a:endParaRPr lang="en-US" dirty="0"/>
          </a:p>
        </p:txBody>
      </p:sp>
      <p:pic>
        <p:nvPicPr>
          <p:cNvPr id="8" name="Picture 7"/>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95081" y="1214102"/>
            <a:ext cx="8173337" cy="4805005"/>
          </a:xfrm>
          <a:prstGeom prst="rect">
            <a:avLst/>
          </a:prstGeom>
        </p:spPr>
      </p:pic>
      <p:sp>
        <p:nvSpPr>
          <p:cNvPr id="9" name="TextBox 8"/>
          <p:cNvSpPr txBox="1"/>
          <p:nvPr/>
        </p:nvSpPr>
        <p:spPr>
          <a:xfrm>
            <a:off x="1906334" y="1120174"/>
            <a:ext cx="4749959" cy="1569660"/>
          </a:xfrm>
          <a:prstGeom prst="rect">
            <a:avLst/>
          </a:prstGeom>
          <a:noFill/>
        </p:spPr>
        <p:txBody>
          <a:bodyPr wrap="square" rtlCol="0">
            <a:spAutoFit/>
          </a:bodyPr>
          <a:lstStyle/>
          <a:p>
            <a:r>
              <a:rPr lang="en-US" sz="1200" b="1" dirty="0">
                <a:solidFill>
                  <a:srgbClr val="FF0000"/>
                </a:solidFill>
              </a:rPr>
              <a:t>University degree production in China has grown faster than in other major developed nations and regions). Between 2000 and 2014, the number of S&amp;E bachelor’s degrees awarded in China rose more than 350%, significantly faster than in the United States and in many other European and Asian regions and economies. Additionally, the number of non-S&amp;E degrees conferred in China also rose dramatically (by almost 1,200%), suggesting that capacity building in China, as indicated by bachelor’s degree awards, is occurring in both S&amp;E and non-S&amp;E areas</a:t>
            </a:r>
            <a:r>
              <a:rPr lang="en-US" sz="1200" dirty="0">
                <a:solidFill>
                  <a:srgbClr val="FF0000"/>
                </a:solidFill>
              </a:rPr>
              <a:t>. </a:t>
            </a:r>
          </a:p>
        </p:txBody>
      </p:sp>
      <p:sp>
        <p:nvSpPr>
          <p:cNvPr id="13" name="Left Arrow 12"/>
          <p:cNvSpPr/>
          <p:nvPr/>
        </p:nvSpPr>
        <p:spPr>
          <a:xfrm>
            <a:off x="9163907" y="1780162"/>
            <a:ext cx="820446" cy="484632"/>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sp>
        <p:nvSpPr>
          <p:cNvPr id="14" name="Left Arrow 13"/>
          <p:cNvSpPr/>
          <p:nvPr/>
        </p:nvSpPr>
        <p:spPr>
          <a:xfrm>
            <a:off x="9163907" y="3357622"/>
            <a:ext cx="820446" cy="484632"/>
          </a:xfrm>
          <a:prstGeom prst="leftArrow">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sp>
        <p:nvSpPr>
          <p:cNvPr id="10" name="Rectangle 9"/>
          <p:cNvSpPr/>
          <p:nvPr/>
        </p:nvSpPr>
        <p:spPr>
          <a:xfrm>
            <a:off x="9506834" y="6270336"/>
            <a:ext cx="381836" cy="246221"/>
          </a:xfrm>
          <a:prstGeom prst="rect">
            <a:avLst/>
          </a:prstGeom>
        </p:spPr>
        <p:txBody>
          <a:bodyPr wrap="none">
            <a:spAutoFit/>
          </a:bodyPr>
          <a:lstStyle/>
          <a:p>
            <a:r>
              <a:rPr lang="en-US" sz="1000" dirty="0"/>
              <a:t>135</a:t>
            </a:r>
          </a:p>
        </p:txBody>
      </p:sp>
    </p:spTree>
    <p:extLst>
      <p:ext uri="{BB962C8B-B14F-4D97-AF65-F5344CB8AC3E}">
        <p14:creationId xmlns:p14="http://schemas.microsoft.com/office/powerpoint/2010/main" val="1348485814"/>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C19F356-2F6D-534D-9867-5CCBF99D199F}"/>
              </a:ext>
            </a:extLst>
          </p:cNvPr>
          <p:cNvSpPr>
            <a:spLocks noGrp="1"/>
          </p:cNvSpPr>
          <p:nvPr>
            <p:ph type="subTitle" idx="1"/>
          </p:nvPr>
        </p:nvSpPr>
        <p:spPr>
          <a:xfrm>
            <a:off x="891649" y="340469"/>
            <a:ext cx="7909322" cy="762392"/>
          </a:xfrm>
        </p:spPr>
        <p:txBody>
          <a:bodyPr>
            <a:normAutofit/>
          </a:bodyPr>
          <a:lstStyle/>
          <a:p>
            <a:r>
              <a:rPr lang="en-US" b="1" dirty="0"/>
              <a:t>Chinese R&amp;D Spending Rises Above EU, Challenges U.S.</a:t>
            </a:r>
          </a:p>
        </p:txBody>
      </p:sp>
      <p:sp>
        <p:nvSpPr>
          <p:cNvPr id="6" name="TextBox 5">
            <a:extLst>
              <a:ext uri="{FF2B5EF4-FFF2-40B4-BE49-F238E27FC236}">
                <a16:creationId xmlns:a16="http://schemas.microsoft.com/office/drawing/2014/main" id="{291AF274-3D40-9E44-BAE7-51C8327A2240}"/>
              </a:ext>
            </a:extLst>
          </p:cNvPr>
          <p:cNvSpPr txBox="1"/>
          <p:nvPr/>
        </p:nvSpPr>
        <p:spPr>
          <a:xfrm>
            <a:off x="863950" y="6043779"/>
            <a:ext cx="8682481" cy="947503"/>
          </a:xfrm>
          <a:prstGeom prst="rect">
            <a:avLst/>
          </a:prstGeom>
          <a:noFill/>
        </p:spPr>
        <p:txBody>
          <a:bodyPr wrap="square" rtlCol="0">
            <a:spAutoFit/>
          </a:bodyPr>
          <a:lstStyle/>
          <a:p>
            <a:r>
              <a:rPr lang="en-US" sz="1000" dirty="0"/>
              <a:t>National Science Foundation, National Center for Science and Engineering Statistics estimates, August 2017. Based on data from the Organization for Economic Co-operation and Development, Main Science and Technology Indicators (2017/1), and the United Nations Educational, Scientific and Cultural Organization (UNESCO), Institute for Statistics database, data.uis.unesco.org.National science Board, Science&amp; Engineering Indicators, 2018, https://nsf.gov/statistics/2018/nsb20181/report/sections/overview/research-publications.</a:t>
            </a:r>
          </a:p>
          <a:p>
            <a:endParaRPr lang="en-US" sz="1557" dirty="0"/>
          </a:p>
        </p:txBody>
      </p:sp>
      <p:sp>
        <p:nvSpPr>
          <p:cNvPr id="4" name="TextBox 3"/>
          <p:cNvSpPr txBox="1"/>
          <p:nvPr/>
        </p:nvSpPr>
        <p:spPr>
          <a:xfrm>
            <a:off x="1108953" y="1102861"/>
            <a:ext cx="1079770" cy="677301"/>
          </a:xfrm>
          <a:prstGeom prst="rect">
            <a:avLst/>
          </a:prstGeom>
          <a:solidFill>
            <a:schemeClr val="bg1"/>
          </a:solidFill>
        </p:spPr>
        <p:txBody>
          <a:bodyPr wrap="square" rtlCol="0">
            <a:spAutoFit/>
          </a:bodyPr>
          <a:lstStyle/>
          <a:p>
            <a:endParaRPr lang="en-US" dirty="0"/>
          </a:p>
        </p:txBody>
      </p:sp>
      <p:sp>
        <p:nvSpPr>
          <p:cNvPr id="13" name="Donut 12"/>
          <p:cNvSpPr/>
          <p:nvPr/>
        </p:nvSpPr>
        <p:spPr>
          <a:xfrm>
            <a:off x="1377328" y="2541494"/>
            <a:ext cx="1622789" cy="2207515"/>
          </a:xfrm>
          <a:prstGeom prst="donu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14" name="Picture 1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97731" y="874059"/>
            <a:ext cx="8648700" cy="4235823"/>
          </a:xfrm>
          <a:prstGeom prst="rect">
            <a:avLst/>
          </a:prstGeom>
        </p:spPr>
      </p:pic>
      <p:sp>
        <p:nvSpPr>
          <p:cNvPr id="15" name="Donut 14"/>
          <p:cNvSpPr/>
          <p:nvPr/>
        </p:nvSpPr>
        <p:spPr>
          <a:xfrm>
            <a:off x="8800971" y="721665"/>
            <a:ext cx="745460" cy="1456759"/>
          </a:xfrm>
          <a:prstGeom prst="donu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6" name="Donut 15"/>
          <p:cNvSpPr/>
          <p:nvPr/>
        </p:nvSpPr>
        <p:spPr>
          <a:xfrm>
            <a:off x="1648838" y="1864193"/>
            <a:ext cx="779930" cy="2331289"/>
          </a:xfrm>
          <a:prstGeom prst="donu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7" name="TextBox 16"/>
          <p:cNvSpPr txBox="1"/>
          <p:nvPr/>
        </p:nvSpPr>
        <p:spPr>
          <a:xfrm>
            <a:off x="986451" y="5255550"/>
            <a:ext cx="8437478" cy="892552"/>
          </a:xfrm>
          <a:prstGeom prst="rect">
            <a:avLst/>
          </a:prstGeom>
          <a:noFill/>
        </p:spPr>
        <p:txBody>
          <a:bodyPr wrap="square" rtlCol="0">
            <a:spAutoFit/>
          </a:bodyPr>
          <a:lstStyle/>
          <a:p>
            <a:r>
              <a:rPr lang="en-US" sz="1300" dirty="0">
                <a:solidFill>
                  <a:srgbClr val="FF0000"/>
                </a:solidFill>
              </a:rPr>
              <a:t>United States and Europe experienced substantial declines in their shares of global R&amp;D (from 37% to 26% in the United States and from 27% to 22% in Europe between 2000 and 2015). During the same period, the economies of East and Southeast Asia—including China, Japan, Malaysia, Singapore, South Korea, Taiwan, and India—saw an increase in their combined global share from 25% to 40%, thus exceeding the respective U.S. and the European R&amp;D shares in 2015. </a:t>
            </a:r>
          </a:p>
        </p:txBody>
      </p:sp>
      <p:sp>
        <p:nvSpPr>
          <p:cNvPr id="10" name="Rectangle 9"/>
          <p:cNvSpPr/>
          <p:nvPr/>
        </p:nvSpPr>
        <p:spPr>
          <a:xfrm>
            <a:off x="9506834" y="6270336"/>
            <a:ext cx="381836" cy="246221"/>
          </a:xfrm>
          <a:prstGeom prst="rect">
            <a:avLst/>
          </a:prstGeom>
        </p:spPr>
        <p:txBody>
          <a:bodyPr wrap="none">
            <a:spAutoFit/>
          </a:bodyPr>
          <a:lstStyle/>
          <a:p>
            <a:r>
              <a:rPr lang="en-US" sz="1000" dirty="0"/>
              <a:t>136</a:t>
            </a:r>
          </a:p>
        </p:txBody>
      </p:sp>
    </p:spTree>
    <p:extLst>
      <p:ext uri="{BB962C8B-B14F-4D97-AF65-F5344CB8AC3E}">
        <p14:creationId xmlns:p14="http://schemas.microsoft.com/office/powerpoint/2010/main" val="991442064"/>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C19F356-2F6D-534D-9867-5CCBF99D199F}"/>
              </a:ext>
            </a:extLst>
          </p:cNvPr>
          <p:cNvSpPr>
            <a:spLocks noGrp="1"/>
          </p:cNvSpPr>
          <p:nvPr>
            <p:ph type="subTitle" idx="1"/>
          </p:nvPr>
        </p:nvSpPr>
        <p:spPr>
          <a:xfrm>
            <a:off x="891649" y="340469"/>
            <a:ext cx="7909322" cy="762392"/>
          </a:xfrm>
        </p:spPr>
        <p:txBody>
          <a:bodyPr>
            <a:normAutofit/>
          </a:bodyPr>
          <a:lstStyle/>
          <a:p>
            <a:r>
              <a:rPr lang="en-US" b="1" dirty="0"/>
              <a:t>Chinese Refereed Science &amp; Engineering Publications Overtake Those in the U.S. for First Time in 2016</a:t>
            </a:r>
          </a:p>
        </p:txBody>
      </p:sp>
      <p:sp>
        <p:nvSpPr>
          <p:cNvPr id="6" name="TextBox 5">
            <a:extLst>
              <a:ext uri="{FF2B5EF4-FFF2-40B4-BE49-F238E27FC236}">
                <a16:creationId xmlns:a16="http://schemas.microsoft.com/office/drawing/2014/main" id="{291AF274-3D40-9E44-BAE7-51C8327A2240}"/>
              </a:ext>
            </a:extLst>
          </p:cNvPr>
          <p:cNvSpPr txBox="1"/>
          <p:nvPr/>
        </p:nvSpPr>
        <p:spPr>
          <a:xfrm>
            <a:off x="891649" y="6188242"/>
            <a:ext cx="8682481" cy="485839"/>
          </a:xfrm>
          <a:prstGeom prst="rect">
            <a:avLst/>
          </a:prstGeom>
          <a:noFill/>
        </p:spPr>
        <p:txBody>
          <a:bodyPr wrap="square" rtlCol="0">
            <a:spAutoFit/>
          </a:bodyPr>
          <a:lstStyle/>
          <a:p>
            <a:r>
              <a:rPr lang="en-US" sz="1000" dirty="0"/>
              <a:t>National science Board, Science&amp; Engineering Indicators, 2018, https://nsf.gov/statistics/2018/nsb20181/report/sections/overview/research-publications.</a:t>
            </a:r>
          </a:p>
          <a:p>
            <a:endParaRPr lang="en-US" sz="1557" dirty="0"/>
          </a:p>
        </p:txBody>
      </p:sp>
      <p:sp>
        <p:nvSpPr>
          <p:cNvPr id="4" name="TextBox 3"/>
          <p:cNvSpPr txBox="1"/>
          <p:nvPr/>
        </p:nvSpPr>
        <p:spPr>
          <a:xfrm>
            <a:off x="1108953" y="1102861"/>
            <a:ext cx="1079770" cy="677301"/>
          </a:xfrm>
          <a:prstGeom prst="rect">
            <a:avLst/>
          </a:prstGeom>
          <a:solidFill>
            <a:schemeClr val="bg1"/>
          </a:solidFill>
        </p:spPr>
        <p:txBody>
          <a:bodyPr wrap="square" rtlCol="0">
            <a:spAutoFit/>
          </a:bodyPr>
          <a:lstStyle/>
          <a:p>
            <a:endParaRPr lang="en-US" dirty="0"/>
          </a:p>
        </p:txBody>
      </p:sp>
      <p:pic>
        <p:nvPicPr>
          <p:cNvPr id="8" name="Picture 7"/>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42610" y="1087979"/>
            <a:ext cx="8807399" cy="4976645"/>
          </a:xfrm>
          <a:prstGeom prst="rect">
            <a:avLst/>
          </a:prstGeom>
        </p:spPr>
      </p:pic>
      <p:sp>
        <p:nvSpPr>
          <p:cNvPr id="9" name="Rectangle 8"/>
          <p:cNvSpPr/>
          <p:nvPr/>
        </p:nvSpPr>
        <p:spPr>
          <a:xfrm>
            <a:off x="1995540" y="1102861"/>
            <a:ext cx="4768331" cy="1077218"/>
          </a:xfrm>
          <a:prstGeom prst="rect">
            <a:avLst/>
          </a:prstGeom>
        </p:spPr>
        <p:txBody>
          <a:bodyPr wrap="square">
            <a:spAutoFit/>
          </a:bodyPr>
          <a:lstStyle/>
          <a:p>
            <a:r>
              <a:rPr lang="en-US" sz="1600" b="1" dirty="0">
                <a:solidFill>
                  <a:srgbClr val="FF0000"/>
                </a:solidFill>
              </a:rPr>
              <a:t>China’s S&amp;E publication output rose nearly fivefold since 2003, and as a result, China’s output, in terms of absolute quantity, is now comparable to that of the United States </a:t>
            </a:r>
          </a:p>
        </p:txBody>
      </p:sp>
      <p:sp>
        <p:nvSpPr>
          <p:cNvPr id="11" name="Donut 10"/>
          <p:cNvSpPr/>
          <p:nvPr/>
        </p:nvSpPr>
        <p:spPr>
          <a:xfrm>
            <a:off x="8283388" y="2433918"/>
            <a:ext cx="645459" cy="914400"/>
          </a:xfrm>
          <a:prstGeom prst="donu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3" name="Donut 12"/>
          <p:cNvSpPr/>
          <p:nvPr/>
        </p:nvSpPr>
        <p:spPr>
          <a:xfrm>
            <a:off x="1331259" y="2927589"/>
            <a:ext cx="664282" cy="1630964"/>
          </a:xfrm>
          <a:prstGeom prst="donu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0" name="Rectangle 9"/>
          <p:cNvSpPr/>
          <p:nvPr/>
        </p:nvSpPr>
        <p:spPr>
          <a:xfrm>
            <a:off x="9506834" y="6270336"/>
            <a:ext cx="381836" cy="246221"/>
          </a:xfrm>
          <a:prstGeom prst="rect">
            <a:avLst/>
          </a:prstGeom>
        </p:spPr>
        <p:txBody>
          <a:bodyPr wrap="none">
            <a:spAutoFit/>
          </a:bodyPr>
          <a:lstStyle/>
          <a:p>
            <a:r>
              <a:rPr lang="en-US" sz="1000" dirty="0"/>
              <a:t>137</a:t>
            </a:r>
          </a:p>
        </p:txBody>
      </p:sp>
    </p:spTree>
    <p:extLst>
      <p:ext uri="{BB962C8B-B14F-4D97-AF65-F5344CB8AC3E}">
        <p14:creationId xmlns:p14="http://schemas.microsoft.com/office/powerpoint/2010/main" val="2118368379"/>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C19F356-2F6D-534D-9867-5CCBF99D199F}"/>
              </a:ext>
            </a:extLst>
          </p:cNvPr>
          <p:cNvSpPr>
            <a:spLocks noGrp="1"/>
          </p:cNvSpPr>
          <p:nvPr>
            <p:ph type="subTitle" idx="1"/>
          </p:nvPr>
        </p:nvSpPr>
        <p:spPr>
          <a:xfrm>
            <a:off x="891649" y="340469"/>
            <a:ext cx="7909322" cy="762392"/>
          </a:xfrm>
        </p:spPr>
        <p:txBody>
          <a:bodyPr>
            <a:normAutofit fontScale="92500"/>
          </a:bodyPr>
          <a:lstStyle/>
          <a:p>
            <a:r>
              <a:rPr lang="en-US" b="1" dirty="0"/>
              <a:t>But Quality Matters: S&amp;E publication output in the top 1% of cited publications, by selected region, country, or economy: 2000–14</a:t>
            </a:r>
          </a:p>
          <a:p>
            <a:endParaRPr lang="en-US" b="1" dirty="0"/>
          </a:p>
        </p:txBody>
      </p:sp>
      <p:sp>
        <p:nvSpPr>
          <p:cNvPr id="6" name="TextBox 5">
            <a:extLst>
              <a:ext uri="{FF2B5EF4-FFF2-40B4-BE49-F238E27FC236}">
                <a16:creationId xmlns:a16="http://schemas.microsoft.com/office/drawing/2014/main" id="{291AF274-3D40-9E44-BAE7-51C8327A2240}"/>
              </a:ext>
            </a:extLst>
          </p:cNvPr>
          <p:cNvSpPr txBox="1"/>
          <p:nvPr/>
        </p:nvSpPr>
        <p:spPr>
          <a:xfrm>
            <a:off x="891649" y="6188242"/>
            <a:ext cx="8682481" cy="485839"/>
          </a:xfrm>
          <a:prstGeom prst="rect">
            <a:avLst/>
          </a:prstGeom>
          <a:noFill/>
        </p:spPr>
        <p:txBody>
          <a:bodyPr wrap="square" rtlCol="0">
            <a:spAutoFit/>
          </a:bodyPr>
          <a:lstStyle/>
          <a:p>
            <a:r>
              <a:rPr lang="en-US" sz="1000" dirty="0"/>
              <a:t>National science Board, Science&amp; Engineering Indicators, 2018, https://nsf.gov/statistics/2018/nsb20181/report/sections/overview/research-publications.</a:t>
            </a:r>
          </a:p>
          <a:p>
            <a:endParaRPr lang="en-US" sz="1557" dirty="0"/>
          </a:p>
        </p:txBody>
      </p:sp>
      <p:sp>
        <p:nvSpPr>
          <p:cNvPr id="4" name="TextBox 3"/>
          <p:cNvSpPr txBox="1"/>
          <p:nvPr/>
        </p:nvSpPr>
        <p:spPr>
          <a:xfrm>
            <a:off x="1108953" y="1102861"/>
            <a:ext cx="1079770" cy="677301"/>
          </a:xfrm>
          <a:prstGeom prst="rect">
            <a:avLst/>
          </a:prstGeom>
          <a:solidFill>
            <a:schemeClr val="bg1"/>
          </a:solidFill>
        </p:spPr>
        <p:txBody>
          <a:bodyPr wrap="square" rtlCol="0">
            <a:spAutoFit/>
          </a:bodyPr>
          <a:lstStyle/>
          <a:p>
            <a:endParaRPr lang="en-US" dirty="0"/>
          </a:p>
        </p:txBody>
      </p:sp>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40271" y="1270971"/>
            <a:ext cx="8412078" cy="4991921"/>
          </a:xfrm>
          <a:prstGeom prst="rect">
            <a:avLst/>
          </a:prstGeom>
        </p:spPr>
      </p:pic>
      <p:sp>
        <p:nvSpPr>
          <p:cNvPr id="10" name="Left Arrow 9"/>
          <p:cNvSpPr/>
          <p:nvPr/>
        </p:nvSpPr>
        <p:spPr>
          <a:xfrm>
            <a:off x="9052349" y="3487291"/>
            <a:ext cx="820446" cy="484632"/>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sp>
        <p:nvSpPr>
          <p:cNvPr id="12" name="Left Arrow 11"/>
          <p:cNvSpPr/>
          <p:nvPr/>
        </p:nvSpPr>
        <p:spPr>
          <a:xfrm>
            <a:off x="9058473" y="1780162"/>
            <a:ext cx="820446" cy="484632"/>
          </a:xfrm>
          <a:prstGeom prst="leftArrow">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sp>
        <p:nvSpPr>
          <p:cNvPr id="8" name="Rectangle 7"/>
          <p:cNvSpPr/>
          <p:nvPr/>
        </p:nvSpPr>
        <p:spPr>
          <a:xfrm>
            <a:off x="9506834" y="6270336"/>
            <a:ext cx="381836" cy="246221"/>
          </a:xfrm>
          <a:prstGeom prst="rect">
            <a:avLst/>
          </a:prstGeom>
        </p:spPr>
        <p:txBody>
          <a:bodyPr wrap="none">
            <a:spAutoFit/>
          </a:bodyPr>
          <a:lstStyle/>
          <a:p>
            <a:r>
              <a:rPr lang="en-US" sz="1000" dirty="0"/>
              <a:t>138</a:t>
            </a:r>
          </a:p>
        </p:txBody>
      </p:sp>
    </p:spTree>
    <p:extLst>
      <p:ext uri="{BB962C8B-B14F-4D97-AF65-F5344CB8AC3E}">
        <p14:creationId xmlns:p14="http://schemas.microsoft.com/office/powerpoint/2010/main" val="289060343"/>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3" name="TextBox 12"/>
          <p:cNvSpPr txBox="1"/>
          <p:nvPr/>
        </p:nvSpPr>
        <p:spPr>
          <a:xfrm>
            <a:off x="1813593" y="6249704"/>
            <a:ext cx="6773913" cy="216854"/>
          </a:xfrm>
          <a:prstGeom prst="rect">
            <a:avLst/>
          </a:prstGeom>
          <a:noFill/>
        </p:spPr>
        <p:txBody>
          <a:bodyPr wrap="square" rtlCol="0">
            <a:spAutoFit/>
          </a:bodyPr>
          <a:lstStyle/>
          <a:p>
            <a:r>
              <a:rPr lang="en-US" sz="809" dirty="0"/>
              <a:t>Source: Department of Defense, Chinese Military Power, 2017, p. 57.</a:t>
            </a:r>
          </a:p>
        </p:txBody>
      </p:sp>
      <p:sp>
        <p:nvSpPr>
          <p:cNvPr id="9" name="Slide Number Placeholder 4"/>
          <p:cNvSpPr>
            <a:spLocks noGrp="1"/>
          </p:cNvSpPr>
          <p:nvPr>
            <p:ph type="sldNum" sz="quarter" idx="12"/>
          </p:nvPr>
        </p:nvSpPr>
        <p:spPr>
          <a:xfrm>
            <a:off x="8204270" y="6059737"/>
            <a:ext cx="766477" cy="328128"/>
          </a:xfrm>
        </p:spPr>
        <p:txBody>
          <a:bodyPr/>
          <a:lstStyle/>
          <a:p>
            <a:fld id="{E95EA8F7-C19D-EF4A-A25F-B2B79527C69C}" type="slidenum">
              <a:rPr lang="en-US" smtClean="0"/>
              <a:t>138</a:t>
            </a:fld>
            <a:endParaRPr lang="en-US" dirty="0"/>
          </a:p>
        </p:txBody>
      </p:sp>
      <p:sp>
        <p:nvSpPr>
          <p:cNvPr id="12" name="Title 1"/>
          <p:cNvSpPr txBox="1">
            <a:spLocks/>
          </p:cNvSpPr>
          <p:nvPr/>
        </p:nvSpPr>
        <p:spPr bwMode="auto">
          <a:xfrm>
            <a:off x="1571942" y="367774"/>
            <a:ext cx="7257213" cy="64199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75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500" dirty="0">
                <a:solidFill>
                  <a:schemeClr val="tx1"/>
                </a:solidFill>
                <a:latin typeface="+mn-lt"/>
              </a:rPr>
              <a:t>China’s Evolving Precision Strike Capability</a:t>
            </a:r>
          </a:p>
          <a:p>
            <a:pPr algn="ctr"/>
            <a:endParaRPr lang="en-US" sz="1797" dirty="0">
              <a:solidFill>
                <a:schemeClr val="tx1"/>
              </a:solidFill>
              <a:latin typeface="Arial Black"/>
              <a:cs typeface="Arial Black"/>
            </a:endParaRPr>
          </a:p>
        </p:txBody>
      </p:sp>
      <p:sp>
        <p:nvSpPr>
          <p:cNvPr id="3" name="TextBox 2"/>
          <p:cNvSpPr txBox="1"/>
          <p:nvPr/>
        </p:nvSpPr>
        <p:spPr>
          <a:xfrm>
            <a:off x="1592882" y="915332"/>
            <a:ext cx="7377865" cy="5107809"/>
          </a:xfrm>
          <a:prstGeom prst="rect">
            <a:avLst/>
          </a:prstGeom>
          <a:noFill/>
        </p:spPr>
        <p:txBody>
          <a:bodyPr wrap="square" rtlCol="0">
            <a:spAutoFit/>
          </a:bodyPr>
          <a:lstStyle/>
          <a:p>
            <a:pPr>
              <a:spcBef>
                <a:spcPts val="539"/>
              </a:spcBef>
            </a:pPr>
            <a:r>
              <a:rPr lang="en-US" sz="989" b="1" dirty="0"/>
              <a:t>Short-Range Ballistic Missiles (300-1,000 km). </a:t>
            </a:r>
            <a:r>
              <a:rPr lang="en-US" sz="989" dirty="0"/>
              <a:t>The PLA Rocket Force has approximately 1,200 SRBMs. The force fields advanced variants with improved ranges and accuracy in addition to more sophisticated payloads, while gradually replacing earlier generations that do not possess true precision strike capability. </a:t>
            </a:r>
          </a:p>
          <a:p>
            <a:pPr>
              <a:spcBef>
                <a:spcPts val="539"/>
              </a:spcBef>
            </a:pPr>
            <a:r>
              <a:rPr lang="en-US" sz="989" b="1" dirty="0"/>
              <a:t>Medium-Range Ballistic Missiles (1,000-3,000 km). </a:t>
            </a:r>
            <a:r>
              <a:rPr lang="en-US" sz="989" dirty="0"/>
              <a:t>The PLA is fielding approximately 200-300 conventional MRBMs to increase the range at which it can conduct precision strikes against land targets and naval ships operating far from China’s shores out to the first island chain. </a:t>
            </a:r>
          </a:p>
          <a:p>
            <a:pPr>
              <a:spcBef>
                <a:spcPts val="539"/>
              </a:spcBef>
            </a:pPr>
            <a:r>
              <a:rPr lang="en-US" sz="989" b="1" dirty="0"/>
              <a:t>Intermediate-Range Ballistic Missiles (3,000-5,500 km). </a:t>
            </a:r>
            <a:r>
              <a:rPr lang="en-US" sz="989" dirty="0"/>
              <a:t>The PLA is developing a nuclear and conventional road-mobile IRBM, which increases its capability for near-precision strike as far as the “second island chain.” The PLAN also is improving its over-the-horizon (OTH) targeting capability with sky wave and surface wave OTH radars, which can be used in conjunction with reconnaissance satellites to locate targets at great distances from China, thereby supporting long-range precision strikes, including employment of ASBMs. </a:t>
            </a:r>
          </a:p>
          <a:p>
            <a:pPr>
              <a:spcBef>
                <a:spcPts val="539"/>
              </a:spcBef>
            </a:pPr>
            <a:r>
              <a:rPr lang="en-US" sz="989" b="1" dirty="0"/>
              <a:t>Land-Attack Cruise Missiles. </a:t>
            </a:r>
            <a:r>
              <a:rPr lang="en-US" sz="989" dirty="0"/>
              <a:t>The PLA continues to field approximately 200-300 air- and ground-launched LACMs for standoff precision strikes. Air-launched cruise missiles include the YJ-63, KD-88, and the CJ-20 (the air-launched version of the CJ-10 GLCM). China recently adapted the KD-88 LACM, which has an advertised range of more than 100 km, and may be testing a longer-range version. China also is developing the CM-802AKG LACM, an export system that can strike both land and ship targets from fighters or bombers. </a:t>
            </a:r>
          </a:p>
          <a:p>
            <a:pPr>
              <a:spcBef>
                <a:spcPts val="539"/>
              </a:spcBef>
            </a:pPr>
            <a:r>
              <a:rPr lang="en-US" sz="989" b="1" dirty="0"/>
              <a:t>Ground-Attack Munitions. </a:t>
            </a:r>
            <a:r>
              <a:rPr lang="en-US" sz="989" dirty="0"/>
              <a:t>The PLAAF has a small number of tactical air-to-surface missiles (ASM) as well as precision-guided munitions including all-weather, satellite-guided bombs, anti-radiation missiles, and laser-guided bombs. China is developing smaller-sized ASMs such as the AR-1, HJ-10 anti-tank, Blue Arrow 7 laser-guided, and KD-2 missiles in conjunction with its increasing development of UAVs. China is also adapting to UAV Global Positioning System-guided munitions such as the FT-5 and LS-6 that are similar to the U.S. Joint Direct Attack Munitions (JDAM). </a:t>
            </a:r>
          </a:p>
          <a:p>
            <a:pPr>
              <a:spcBef>
                <a:spcPts val="539"/>
              </a:spcBef>
            </a:pPr>
            <a:r>
              <a:rPr lang="en-US" sz="989" b="1" dirty="0"/>
              <a:t>Anti-Ship Cruise Missiles. </a:t>
            </a:r>
            <a:r>
              <a:rPr lang="en-US" sz="989" dirty="0"/>
              <a:t>China deploys a wide range of advanced ASCMs with the YJ-83 series as the most numerous, which are deployed on the majority of China’s ships as well as multiple aircraft. China has also outfitted several ships with YJ-62 ASCMs and claims that the new LUYANG III class DDG and future Type 055 CG will be outfitted with a vertically launched variant of the YJ-18 ASCM. The YJ-18 is a long-range torpedo-tube-launched ASCM capable of supersonic terminal sprint which has likely replaced the older YJ-82 on SONG, YUAN, and SHANG class submarines. China has also developed the long range supersonic YJ-12 ASCM for the H-6 bomber. At China’s military parade in September 2015, China displayed a ship-to-ship variant of the YJ-12 called the YJ-12A. China also carries the Russian SS-N-22 SUNBURN on four Russian built SOVREMENNYY-class DDGs and the Russian SS-N-27b SIZZLER on eight Russian built KILO-class submarines. </a:t>
            </a:r>
          </a:p>
          <a:p>
            <a:pPr>
              <a:spcBef>
                <a:spcPts val="539"/>
              </a:spcBef>
            </a:pPr>
            <a:r>
              <a:rPr lang="en-US" sz="989" b="1" dirty="0"/>
              <a:t>Anti-Radiation Weapons. </a:t>
            </a:r>
            <a:r>
              <a:rPr lang="en-US" sz="989" dirty="0"/>
              <a:t>China is starting to integrate an indigenous version of the Russian Kh-31P (AS-17), known as the YJ-91, into its fighter-bomber force. The PLA imported Israeli-made HARPY UAVs and Russian-made anti-radiation missiles during the 1990s. </a:t>
            </a:r>
          </a:p>
          <a:p>
            <a:pPr>
              <a:spcBef>
                <a:spcPts val="539"/>
              </a:spcBef>
            </a:pPr>
            <a:r>
              <a:rPr lang="en-US" sz="989" b="1" dirty="0"/>
              <a:t>Artillery-Delivered High Precision Munitions. </a:t>
            </a:r>
            <a:r>
              <a:rPr lang="en-US" sz="989" dirty="0"/>
              <a:t>The PLA is developing and deploying artillery systems with the range to strike targets within or even across the Taiwan Strait, including the PHL-03 300 mm multiple-rocket launcher (MRL) (greater than 100 km range) and the longer-range AR-3 dual-caliber MRL (out to 220 km range). </a:t>
            </a:r>
          </a:p>
        </p:txBody>
      </p:sp>
    </p:spTree>
    <p:extLst>
      <p:ext uri="{BB962C8B-B14F-4D97-AF65-F5344CB8AC3E}">
        <p14:creationId xmlns:p14="http://schemas.microsoft.com/office/powerpoint/2010/main" val="532439196"/>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75016" y="2692147"/>
            <a:ext cx="7395730" cy="1027185"/>
          </a:xfrm>
        </p:spPr>
        <p:txBody>
          <a:bodyPr>
            <a:normAutofit fontScale="90000"/>
          </a:bodyPr>
          <a:lstStyle/>
          <a:p>
            <a:pPr algn="ctr"/>
            <a:r>
              <a:rPr lang="en-US" b="1" dirty="0">
                <a:solidFill>
                  <a:srgbClr val="FF0000"/>
                </a:solidFill>
                <a:latin typeface="Times New Roman" charset="0"/>
                <a:ea typeface="Times New Roman" charset="0"/>
                <a:cs typeface="Times New Roman" charset="0"/>
              </a:rPr>
              <a:t>Illustrative Areas of Advance: Modernization, Space, Anti-Space, and Cyber</a:t>
            </a:r>
          </a:p>
        </p:txBody>
      </p:sp>
      <p:sp>
        <p:nvSpPr>
          <p:cNvPr id="5" name="Slide Number Placeholder 4"/>
          <p:cNvSpPr>
            <a:spLocks noGrp="1"/>
          </p:cNvSpPr>
          <p:nvPr>
            <p:ph type="sldNum" sz="quarter" idx="12"/>
          </p:nvPr>
        </p:nvSpPr>
        <p:spPr>
          <a:xfrm>
            <a:off x="8204270" y="6059737"/>
            <a:ext cx="766477" cy="328128"/>
          </a:xfrm>
        </p:spPr>
        <p:txBody>
          <a:bodyPr/>
          <a:lstStyle/>
          <a:p>
            <a:fld id="{E95EA8F7-C19D-EF4A-A25F-B2B79527C69C}" type="slidenum">
              <a:rPr lang="en-US" smtClean="0"/>
              <a:t>139</a:t>
            </a:fld>
            <a:endParaRPr lang="en-US" dirty="0"/>
          </a:p>
        </p:txBody>
      </p:sp>
    </p:spTree>
    <p:extLst>
      <p:ext uri="{BB962C8B-B14F-4D97-AF65-F5344CB8AC3E}">
        <p14:creationId xmlns:p14="http://schemas.microsoft.com/office/powerpoint/2010/main" val="20569706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3" name="TextBox 12"/>
          <p:cNvSpPr txBox="1"/>
          <p:nvPr/>
        </p:nvSpPr>
        <p:spPr>
          <a:xfrm>
            <a:off x="1848932" y="6011762"/>
            <a:ext cx="6773913" cy="465897"/>
          </a:xfrm>
          <a:prstGeom prst="rect">
            <a:avLst/>
          </a:prstGeom>
          <a:noFill/>
        </p:spPr>
        <p:txBody>
          <a:bodyPr wrap="square" rtlCol="0">
            <a:spAutoFit/>
          </a:bodyPr>
          <a:lstStyle/>
          <a:p>
            <a:r>
              <a:rPr lang="en-US" sz="809" dirty="0"/>
              <a:t>Source: CIA World Factbook and IMF, </a:t>
            </a:r>
            <a:r>
              <a:rPr lang="en-US" sz="809" i="1" dirty="0"/>
              <a:t>World Economic Outlook Database</a:t>
            </a:r>
            <a:r>
              <a:rPr lang="en-US" sz="809" dirty="0"/>
              <a:t>, April 2016, accessed June, 29 2016, https://www.imf.org/external/pubs/ft/weo/2016/01/weodata/index.aspx, adapted by Anthony H. Cordesman and Joseph Kendall at the Center for Strategic and International Studies. (* Official exchange rate)</a:t>
            </a:r>
          </a:p>
        </p:txBody>
      </p:sp>
      <p:sp>
        <p:nvSpPr>
          <p:cNvPr id="9" name="Slide Number Placeholder 4"/>
          <p:cNvSpPr>
            <a:spLocks noGrp="1"/>
          </p:cNvSpPr>
          <p:nvPr>
            <p:ph type="sldNum" sz="quarter" idx="12"/>
          </p:nvPr>
        </p:nvSpPr>
        <p:spPr>
          <a:xfrm>
            <a:off x="8769833" y="6151028"/>
            <a:ext cx="766477" cy="289964"/>
          </a:xfrm>
        </p:spPr>
        <p:txBody>
          <a:bodyPr/>
          <a:lstStyle/>
          <a:p>
            <a:fld id="{E95EA8F7-C19D-EF4A-A25F-B2B79527C69C}" type="slidenum">
              <a:rPr lang="en-US" smtClean="0">
                <a:solidFill>
                  <a:schemeClr val="tx1"/>
                </a:solidFill>
              </a:rPr>
              <a:t>14</a:t>
            </a:fld>
            <a:endParaRPr lang="en-US" dirty="0">
              <a:solidFill>
                <a:schemeClr val="tx1"/>
              </a:solidFill>
            </a:endParaRPr>
          </a:p>
        </p:txBody>
      </p:sp>
      <p:sp>
        <p:nvSpPr>
          <p:cNvPr id="12" name="Title 1"/>
          <p:cNvSpPr txBox="1">
            <a:spLocks/>
          </p:cNvSpPr>
          <p:nvPr/>
        </p:nvSpPr>
        <p:spPr bwMode="auto">
          <a:xfrm>
            <a:off x="1576575" y="494726"/>
            <a:ext cx="7257213" cy="64199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Autofit/>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400" dirty="0">
                <a:solidFill>
                  <a:schemeClr val="tx1"/>
                </a:solidFill>
                <a:latin typeface="+mn-lt"/>
              </a:rPr>
              <a:t>IMF Estimate of Comparative Rise in GDP: 2000-2021</a:t>
            </a:r>
            <a:endParaRPr lang="en-US" sz="2400" dirty="0">
              <a:solidFill>
                <a:schemeClr val="tx1"/>
              </a:solidFill>
              <a:latin typeface="+mn-lt"/>
              <a:cs typeface="Arial Black"/>
            </a:endParaRPr>
          </a:p>
        </p:txBody>
      </p:sp>
      <p:graphicFrame>
        <p:nvGraphicFramePr>
          <p:cNvPr id="8" name="Chart 7"/>
          <p:cNvGraphicFramePr/>
          <p:nvPr>
            <p:extLst>
              <p:ext uri="{D42A27DB-BD31-4B8C-83A1-F6EECF244321}">
                <p14:modId xmlns:p14="http://schemas.microsoft.com/office/powerpoint/2010/main" val="2009826565"/>
              </p:ext>
            </p:extLst>
          </p:nvPr>
        </p:nvGraphicFramePr>
        <p:xfrm>
          <a:off x="1735794" y="932706"/>
          <a:ext cx="7074175" cy="4910397"/>
        </p:xfrm>
        <a:graphic>
          <a:graphicData uri="http://schemas.openxmlformats.org/drawingml/2006/chart">
            <c:chart xmlns:c="http://schemas.openxmlformats.org/drawingml/2006/chart" xmlns:r="http://schemas.openxmlformats.org/officeDocument/2006/relationships" r:id="rId2"/>
          </a:graphicData>
        </a:graphic>
      </p:graphicFrame>
      <p:sp>
        <p:nvSpPr>
          <p:cNvPr id="10" name="TextBox 9"/>
          <p:cNvSpPr txBox="1"/>
          <p:nvPr/>
        </p:nvSpPr>
        <p:spPr>
          <a:xfrm>
            <a:off x="6856830" y="1394910"/>
            <a:ext cx="666926" cy="368884"/>
          </a:xfrm>
          <a:prstGeom prst="rect">
            <a:avLst/>
          </a:prstGeom>
          <a:solidFill>
            <a:schemeClr val="bg1"/>
          </a:solidFill>
        </p:spPr>
        <p:txBody>
          <a:bodyPr wrap="square" rtlCol="0">
            <a:spAutoFit/>
          </a:bodyPr>
          <a:lstStyle/>
          <a:p>
            <a:r>
              <a:rPr lang="en-US" sz="1797" b="1" dirty="0"/>
              <a:t>U.S.</a:t>
            </a:r>
          </a:p>
        </p:txBody>
      </p:sp>
      <p:sp>
        <p:nvSpPr>
          <p:cNvPr id="11" name="TextBox 10"/>
          <p:cNvSpPr txBox="1"/>
          <p:nvPr/>
        </p:nvSpPr>
        <p:spPr>
          <a:xfrm>
            <a:off x="7696443" y="3771697"/>
            <a:ext cx="750291" cy="368884"/>
          </a:xfrm>
          <a:prstGeom prst="rect">
            <a:avLst/>
          </a:prstGeom>
          <a:solidFill>
            <a:schemeClr val="bg1"/>
          </a:solidFill>
        </p:spPr>
        <p:txBody>
          <a:bodyPr wrap="square" rtlCol="0">
            <a:spAutoFit/>
          </a:bodyPr>
          <a:lstStyle/>
          <a:p>
            <a:r>
              <a:rPr lang="en-US" sz="1797" b="1" dirty="0"/>
              <a:t>Japan</a:t>
            </a:r>
          </a:p>
        </p:txBody>
      </p:sp>
      <p:sp>
        <p:nvSpPr>
          <p:cNvPr id="14" name="TextBox 13"/>
          <p:cNvSpPr txBox="1"/>
          <p:nvPr/>
        </p:nvSpPr>
        <p:spPr>
          <a:xfrm>
            <a:off x="7053334" y="2448441"/>
            <a:ext cx="750291" cy="368884"/>
          </a:xfrm>
          <a:prstGeom prst="rect">
            <a:avLst/>
          </a:prstGeom>
          <a:solidFill>
            <a:schemeClr val="bg1"/>
          </a:solidFill>
        </p:spPr>
        <p:txBody>
          <a:bodyPr wrap="square" rtlCol="0">
            <a:spAutoFit/>
          </a:bodyPr>
          <a:lstStyle/>
          <a:p>
            <a:r>
              <a:rPr lang="en-US" sz="1797" b="1" dirty="0"/>
              <a:t>China</a:t>
            </a:r>
          </a:p>
        </p:txBody>
      </p:sp>
      <p:sp>
        <p:nvSpPr>
          <p:cNvPr id="15" name="TextBox 14"/>
          <p:cNvSpPr txBox="1"/>
          <p:nvPr/>
        </p:nvSpPr>
        <p:spPr>
          <a:xfrm>
            <a:off x="7428479" y="4423199"/>
            <a:ext cx="1540706" cy="313612"/>
          </a:xfrm>
          <a:prstGeom prst="rect">
            <a:avLst/>
          </a:prstGeom>
          <a:solidFill>
            <a:schemeClr val="bg1"/>
          </a:solidFill>
        </p:spPr>
        <p:txBody>
          <a:bodyPr wrap="square" rtlCol="0">
            <a:spAutoFit/>
          </a:bodyPr>
          <a:lstStyle/>
          <a:p>
            <a:r>
              <a:rPr lang="en-US" sz="1438" b="1" dirty="0"/>
              <a:t>S.Korea &amp; Russia</a:t>
            </a:r>
          </a:p>
        </p:txBody>
      </p:sp>
      <p:sp>
        <p:nvSpPr>
          <p:cNvPr id="3" name="TextBox 2"/>
          <p:cNvSpPr txBox="1"/>
          <p:nvPr/>
        </p:nvSpPr>
        <p:spPr>
          <a:xfrm>
            <a:off x="2760003" y="1026283"/>
            <a:ext cx="3013074" cy="1254126"/>
          </a:xfrm>
          <a:prstGeom prst="rect">
            <a:avLst/>
          </a:prstGeom>
          <a:solidFill>
            <a:schemeClr val="bg1"/>
          </a:solidFill>
        </p:spPr>
        <p:txBody>
          <a:bodyPr wrap="square" rtlCol="0">
            <a:spAutoFit/>
          </a:bodyPr>
          <a:lstStyle/>
          <a:p>
            <a:r>
              <a:rPr lang="en-US" sz="1618" b="1" dirty="0"/>
              <a:t>      </a:t>
            </a:r>
            <a:r>
              <a:rPr lang="en-US" sz="1618" b="1" dirty="0">
                <a:solidFill>
                  <a:srgbClr val="FF0000"/>
                </a:solidFill>
              </a:rPr>
              <a:t>CIA estimate in Mid-2017</a:t>
            </a:r>
          </a:p>
          <a:p>
            <a:r>
              <a:rPr lang="en-US" sz="1618" b="1" dirty="0">
                <a:solidFill>
                  <a:srgbClr val="FF0000"/>
                </a:solidFill>
              </a:rPr>
              <a:t>   </a:t>
            </a:r>
            <a:r>
              <a:rPr lang="en-US" sz="1438" b="1" dirty="0">
                <a:solidFill>
                  <a:srgbClr val="FF0000"/>
                </a:solidFill>
              </a:rPr>
              <a:t>Category             China            U.S.</a:t>
            </a:r>
          </a:p>
          <a:p>
            <a:r>
              <a:rPr lang="en-US" sz="1438" b="1" dirty="0">
                <a:solidFill>
                  <a:srgbClr val="FF0000"/>
                </a:solidFill>
              </a:rPr>
              <a:t>   GDP (PPP)           $21.1B        $18.6</a:t>
            </a:r>
          </a:p>
          <a:p>
            <a:r>
              <a:rPr lang="en-US" sz="1438" b="1" dirty="0">
                <a:solidFill>
                  <a:srgbClr val="FF0000"/>
                </a:solidFill>
              </a:rPr>
              <a:t>   GDP (Market)*   $10.7B        $18.6</a:t>
            </a:r>
          </a:p>
          <a:p>
            <a:r>
              <a:rPr lang="en-US" sz="1438" b="1" dirty="0">
                <a:solidFill>
                  <a:srgbClr val="FF0000"/>
                </a:solidFill>
              </a:rPr>
              <a:t>   Per Capita        $14,600      $57,300</a:t>
            </a:r>
          </a:p>
        </p:txBody>
      </p:sp>
    </p:spTree>
    <p:extLst>
      <p:ext uri="{BB962C8B-B14F-4D97-AF65-F5344CB8AC3E}">
        <p14:creationId xmlns:p14="http://schemas.microsoft.com/office/powerpoint/2010/main" val="1692065992"/>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2" name="Title 1"/>
          <p:cNvSpPr txBox="1">
            <a:spLocks/>
          </p:cNvSpPr>
          <p:nvPr/>
        </p:nvSpPr>
        <p:spPr bwMode="auto">
          <a:xfrm>
            <a:off x="783905" y="40179"/>
            <a:ext cx="8692676" cy="1253141"/>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75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500" dirty="0">
                <a:solidFill>
                  <a:schemeClr val="tx1"/>
                </a:solidFill>
                <a:latin typeface="+mn-lt"/>
              </a:rPr>
              <a:t>Military Reform and Changing Contingency Capability</a:t>
            </a:r>
            <a:endParaRPr lang="en-US" sz="1797" dirty="0">
              <a:solidFill>
                <a:schemeClr val="tx1"/>
              </a:solidFill>
              <a:latin typeface="Arial Black"/>
              <a:cs typeface="Arial Black"/>
            </a:endParaRPr>
          </a:p>
        </p:txBody>
      </p:sp>
      <p:sp>
        <p:nvSpPr>
          <p:cNvPr id="8" name="Rectangle 5"/>
          <p:cNvSpPr>
            <a:spLocks noChangeArrowheads="1"/>
          </p:cNvSpPr>
          <p:nvPr/>
        </p:nvSpPr>
        <p:spPr bwMode="auto">
          <a:xfrm>
            <a:off x="379268" y="6270336"/>
            <a:ext cx="8696460" cy="390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82175" tIns="41087" rIns="82175" bIns="41087" numCol="1" anchor="ctr" anchorCtr="0" compatLnSpc="1">
            <a:prstTxWarp prst="textNoShape">
              <a:avLst/>
            </a:prstTxWarp>
            <a:spAutoFit/>
          </a:bodyPr>
          <a:lstStyle/>
          <a:p>
            <a:pPr eaLnBrk="0" fontAlgn="base" hangingPunct="0">
              <a:spcBef>
                <a:spcPct val="0"/>
              </a:spcBef>
              <a:spcAft>
                <a:spcPct val="0"/>
              </a:spcAft>
            </a:pPr>
            <a:r>
              <a:rPr lang="en-US" altLang="en-US" sz="1000" dirty="0">
                <a:latin typeface="Arial" charset="0"/>
              </a:rPr>
              <a:t>Office of the Secretary of Defense, </a:t>
            </a:r>
            <a:r>
              <a:rPr lang="en-US" altLang="en-US" sz="1000" i="1" dirty="0">
                <a:latin typeface="Arial" charset="0"/>
              </a:rPr>
              <a:t>Military and Security Developments Involving the Republic of China, Annual Report to Congress</a:t>
            </a:r>
            <a:r>
              <a:rPr lang="en-US" altLang="en-US" sz="1000" dirty="0">
                <a:latin typeface="Arial" charset="0"/>
              </a:rPr>
              <a:t>, May 16, 2018, Department of Defense. China Military Power 2018, p. 69.</a:t>
            </a:r>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58264" y="666749"/>
            <a:ext cx="4946927" cy="5056838"/>
          </a:xfrm>
          <a:prstGeom prst="rect">
            <a:avLst/>
          </a:prstGeom>
        </p:spPr>
      </p:pic>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660628" y="666748"/>
            <a:ext cx="4390231" cy="1093957"/>
          </a:xfrm>
          <a:prstGeom prst="rect">
            <a:avLst/>
          </a:prstGeom>
        </p:spPr>
      </p:pic>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660628" y="1760705"/>
            <a:ext cx="4390231" cy="2568104"/>
          </a:xfrm>
          <a:prstGeom prst="rect">
            <a:avLst/>
          </a:prstGeom>
        </p:spPr>
      </p:pic>
      <p:sp>
        <p:nvSpPr>
          <p:cNvPr id="7" name="Slide Number Placeholder 6"/>
          <p:cNvSpPr>
            <a:spLocks noGrp="1"/>
          </p:cNvSpPr>
          <p:nvPr>
            <p:ph type="sldNum" sz="quarter" idx="12"/>
          </p:nvPr>
        </p:nvSpPr>
        <p:spPr>
          <a:xfrm>
            <a:off x="9387192" y="6100587"/>
            <a:ext cx="454216" cy="365125"/>
          </a:xfrm>
        </p:spPr>
        <p:txBody>
          <a:bodyPr/>
          <a:lstStyle/>
          <a:p>
            <a:fld id="{D2993C88-2160-6A4C-9421-69F7E702B687}" type="slidenum">
              <a:rPr lang="en-US" smtClean="0"/>
              <a:t>140</a:t>
            </a:fld>
            <a:endParaRPr lang="en-US" dirty="0"/>
          </a:p>
        </p:txBody>
      </p:sp>
    </p:spTree>
    <p:extLst>
      <p:ext uri="{BB962C8B-B14F-4D97-AF65-F5344CB8AC3E}">
        <p14:creationId xmlns:p14="http://schemas.microsoft.com/office/powerpoint/2010/main" val="1068773173"/>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3" name="TextBox 12"/>
          <p:cNvSpPr txBox="1"/>
          <p:nvPr/>
        </p:nvSpPr>
        <p:spPr>
          <a:xfrm rot="10800000" flipV="1">
            <a:off x="1531296" y="6115371"/>
            <a:ext cx="5444627" cy="216854"/>
          </a:xfrm>
          <a:prstGeom prst="rect">
            <a:avLst/>
          </a:prstGeom>
          <a:noFill/>
        </p:spPr>
        <p:txBody>
          <a:bodyPr wrap="square" rtlCol="0">
            <a:spAutoFit/>
          </a:bodyPr>
          <a:lstStyle/>
          <a:p>
            <a:r>
              <a:rPr lang="en-US" sz="809" dirty="0"/>
              <a:t>Source: Department of Defense, Chinese Military Power, 2017, pp. 50-51. (Also see pp. 34-35, 59-60.</a:t>
            </a:r>
          </a:p>
        </p:txBody>
      </p:sp>
      <p:sp>
        <p:nvSpPr>
          <p:cNvPr id="9" name="Slide Number Placeholder 4"/>
          <p:cNvSpPr>
            <a:spLocks noGrp="1"/>
          </p:cNvSpPr>
          <p:nvPr>
            <p:ph type="sldNum" sz="quarter" idx="12"/>
          </p:nvPr>
        </p:nvSpPr>
        <p:spPr>
          <a:xfrm>
            <a:off x="8204270" y="6059737"/>
            <a:ext cx="766477" cy="328128"/>
          </a:xfrm>
        </p:spPr>
        <p:txBody>
          <a:bodyPr/>
          <a:lstStyle/>
          <a:p>
            <a:fld id="{E95EA8F7-C19D-EF4A-A25F-B2B79527C69C}" type="slidenum">
              <a:rPr lang="en-US" smtClean="0"/>
              <a:t>141</a:t>
            </a:fld>
            <a:endParaRPr lang="en-US" dirty="0"/>
          </a:p>
        </p:txBody>
      </p:sp>
      <p:sp>
        <p:nvSpPr>
          <p:cNvPr id="12" name="Title 1"/>
          <p:cNvSpPr txBox="1">
            <a:spLocks/>
          </p:cNvSpPr>
          <p:nvPr/>
        </p:nvSpPr>
        <p:spPr bwMode="auto">
          <a:xfrm>
            <a:off x="1697902" y="511115"/>
            <a:ext cx="7841943" cy="438947"/>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7500" lnSpcReduction="100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500" dirty="0">
                <a:solidFill>
                  <a:schemeClr val="tx1"/>
                </a:solidFill>
              </a:rPr>
              <a:t>China’s Joint Strategic Support Force (Est. 2015)</a:t>
            </a:r>
          </a:p>
          <a:p>
            <a:pPr algn="ctr"/>
            <a:endParaRPr lang="en-US" sz="1797" dirty="0"/>
          </a:p>
        </p:txBody>
      </p:sp>
      <p:sp>
        <p:nvSpPr>
          <p:cNvPr id="3" name="TextBox 2"/>
          <p:cNvSpPr txBox="1"/>
          <p:nvPr/>
        </p:nvSpPr>
        <p:spPr>
          <a:xfrm>
            <a:off x="1331088" y="1181669"/>
            <a:ext cx="8090703" cy="4465261"/>
          </a:xfrm>
          <a:prstGeom prst="rect">
            <a:avLst/>
          </a:prstGeom>
          <a:noFill/>
        </p:spPr>
        <p:txBody>
          <a:bodyPr wrap="square" rtlCol="0">
            <a:spAutoFit/>
          </a:bodyPr>
          <a:lstStyle/>
          <a:p>
            <a:pPr>
              <a:spcBef>
                <a:spcPts val="600"/>
              </a:spcBef>
              <a:spcAft>
                <a:spcPts val="600"/>
              </a:spcAft>
            </a:pPr>
            <a:r>
              <a:rPr lang="en-US" sz="1258" b="1" i="1" dirty="0"/>
              <a:t>Space and Counterspace</a:t>
            </a:r>
            <a:r>
              <a:rPr lang="en-US" sz="1258" b="1" dirty="0"/>
              <a:t>. PLA strategists regard the ability to use space-based systems—and to deny them to adversaries—as central to enabling modern informatized warfare. As a result, the PLA continues to strengthen its military space capabilities despite its public stance against the militarization of space. Although PLA doctrine does not appear to address space operations as a unique operational “campaign,” space operations will probably form an integral component of other PLA campaigns and serve a key role in enabling actions that counter third-party intervention. China is seeking to utilize space systems to establish a real-time and accurate surveillance, reconnaissance and warning system, and to enhance C2 in joint operations. These advancements include the Beidou navigation satellite system and space surveillance capabilities that can monitor objects across the globe and in space.</a:t>
            </a:r>
          </a:p>
          <a:p>
            <a:pPr>
              <a:spcBef>
                <a:spcPts val="600"/>
              </a:spcBef>
              <a:spcAft>
                <a:spcPts val="600"/>
              </a:spcAft>
            </a:pPr>
            <a:r>
              <a:rPr lang="en-US" sz="1258" b="1" i="1" dirty="0"/>
              <a:t>Information Operations (IO)</a:t>
            </a:r>
            <a:r>
              <a:rPr lang="en-US" sz="1258" b="1" dirty="0"/>
              <a:t>. China assesses that an essential element, if not a fundamental prerequisite, of its ability to counter third-party intervention is the ability to control the information spectrum in the modern battlespace. PLA authors often cite this capability—sometimes termed “information blockade” or “information dominance”—as necessary to seize the initiative and set the conditions needed to achieve air and sea superiority. China’s “information blockade” concept likely envisions the employment of military and non-military instruments of state power across the battlespace, including in cyberspace and space. China’s investments in advanced EW systems, counterspace weapons, and cyber operations—combined with more traditional forms of control such as propaganda and denial through opacity—reflect the priority the PLA places on information advantage. </a:t>
            </a:r>
          </a:p>
          <a:p>
            <a:pPr>
              <a:spcBef>
                <a:spcPts val="600"/>
              </a:spcBef>
              <a:spcAft>
                <a:spcPts val="600"/>
              </a:spcAft>
            </a:pPr>
            <a:r>
              <a:rPr lang="en-US" sz="1258" b="1" i="1" dirty="0"/>
              <a:t>Cyberoperations</a:t>
            </a:r>
            <a:r>
              <a:rPr lang="en-US" sz="1258" b="1" dirty="0"/>
              <a:t>. Chinese cyberattack operations could support A2/AD by targeting critical nodes to disrupt adversary networks throughout the region. China believes its cyber capabilities and personnel lag behind the United States. To deal with these perceived deficiencies, China is improving training and domestic innovation to achieve its cyber capability development goals. PLA researchers advocate seizing “cyberspace superiority” by using offensive cyber operations to deter or degrade an adversary’s ability to conduct military operations against China. </a:t>
            </a:r>
          </a:p>
        </p:txBody>
      </p:sp>
    </p:spTree>
    <p:extLst>
      <p:ext uri="{BB962C8B-B14F-4D97-AF65-F5344CB8AC3E}">
        <p14:creationId xmlns:p14="http://schemas.microsoft.com/office/powerpoint/2010/main" val="271982743"/>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3" name="TextBox 12"/>
          <p:cNvSpPr txBox="1"/>
          <p:nvPr/>
        </p:nvSpPr>
        <p:spPr>
          <a:xfrm>
            <a:off x="1813593" y="6249704"/>
            <a:ext cx="6773913" cy="216854"/>
          </a:xfrm>
          <a:prstGeom prst="rect">
            <a:avLst/>
          </a:prstGeom>
          <a:noFill/>
        </p:spPr>
        <p:txBody>
          <a:bodyPr wrap="square" rtlCol="0">
            <a:spAutoFit/>
          </a:bodyPr>
          <a:lstStyle/>
          <a:p>
            <a:r>
              <a:rPr lang="en-US" sz="809" dirty="0"/>
              <a:t>Source: IISS </a:t>
            </a:r>
            <a:r>
              <a:rPr lang="en-US" sz="809" i="1" dirty="0"/>
              <a:t>Military Balance</a:t>
            </a:r>
            <a:r>
              <a:rPr lang="en-US" sz="809" dirty="0"/>
              <a:t>, 2016. Adapted by Anthony H. Cordesman and Joseph Kendall at the Center for Strategic and International Studies </a:t>
            </a:r>
          </a:p>
        </p:txBody>
      </p:sp>
      <p:sp>
        <p:nvSpPr>
          <p:cNvPr id="9" name="Slide Number Placeholder 4"/>
          <p:cNvSpPr>
            <a:spLocks noGrp="1"/>
          </p:cNvSpPr>
          <p:nvPr>
            <p:ph type="sldNum" sz="quarter" idx="12"/>
          </p:nvPr>
        </p:nvSpPr>
        <p:spPr>
          <a:xfrm>
            <a:off x="8204270" y="6059737"/>
            <a:ext cx="766477" cy="328128"/>
          </a:xfrm>
        </p:spPr>
        <p:txBody>
          <a:bodyPr/>
          <a:lstStyle/>
          <a:p>
            <a:fld id="{E95EA8F7-C19D-EF4A-A25F-B2B79527C69C}" type="slidenum">
              <a:rPr lang="en-US" smtClean="0"/>
              <a:t>142</a:t>
            </a:fld>
            <a:endParaRPr lang="en-US" dirty="0"/>
          </a:p>
        </p:txBody>
      </p:sp>
      <p:sp>
        <p:nvSpPr>
          <p:cNvPr id="12" name="Title 1"/>
          <p:cNvSpPr txBox="1">
            <a:spLocks/>
          </p:cNvSpPr>
          <p:nvPr/>
        </p:nvSpPr>
        <p:spPr bwMode="auto">
          <a:xfrm>
            <a:off x="1713532" y="449665"/>
            <a:ext cx="7257213" cy="64199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75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400" dirty="0">
                <a:solidFill>
                  <a:schemeClr val="tx1"/>
                </a:solidFill>
                <a:latin typeface="+mn-lt"/>
              </a:rPr>
              <a:t>China’s Active Satellites</a:t>
            </a:r>
            <a:endParaRPr lang="en-US" sz="2400" dirty="0">
              <a:solidFill>
                <a:schemeClr val="tx1"/>
              </a:solidFill>
              <a:latin typeface="+mn-lt"/>
              <a:cs typeface="Arial Black"/>
            </a:endParaRPr>
          </a:p>
        </p:txBody>
      </p:sp>
      <p:graphicFrame>
        <p:nvGraphicFramePr>
          <p:cNvPr id="8" name="Chart 7"/>
          <p:cNvGraphicFramePr/>
          <p:nvPr>
            <p:extLst/>
          </p:nvPr>
        </p:nvGraphicFramePr>
        <p:xfrm>
          <a:off x="1502684" y="960807"/>
          <a:ext cx="7395730" cy="489879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368760785"/>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3" name="TextBox 12"/>
          <p:cNvSpPr txBox="1"/>
          <p:nvPr/>
        </p:nvSpPr>
        <p:spPr>
          <a:xfrm>
            <a:off x="1813592" y="6000189"/>
            <a:ext cx="6773913" cy="465897"/>
          </a:xfrm>
          <a:prstGeom prst="rect">
            <a:avLst/>
          </a:prstGeom>
          <a:noFill/>
        </p:spPr>
        <p:txBody>
          <a:bodyPr wrap="square" rtlCol="0">
            <a:spAutoFit/>
          </a:bodyPr>
          <a:lstStyle/>
          <a:p>
            <a:r>
              <a:rPr lang="en-US" sz="809" dirty="0"/>
              <a:t>Source: DoD Annual Report to Congress: Military and Security Developments Involving the People’s Republic of China, April 2015; Source: “China’s Space and Counterspace Programs”, 2015 Report to Congress, US-China Economic and Security Review Commission, November 2015, p. 294, </a:t>
            </a:r>
            <a:r>
              <a:rPr lang="en-US" sz="809" u="sng" dirty="0">
                <a:hlinkClick r:id="rId2" invalidUrl="http://origin.www.uscc.gov/sites/default/files/annual_reports/2015 Annual Report to Congress.PDF"/>
              </a:rPr>
              <a:t>http://origin.www.uscc.gov/sites/default/files/annual_reports/2015%20Annual%20Report%20to%20Congress.PDF</a:t>
            </a:r>
            <a:r>
              <a:rPr lang="en-US" sz="809" dirty="0"/>
              <a:t>  </a:t>
            </a:r>
          </a:p>
        </p:txBody>
      </p:sp>
      <p:sp>
        <p:nvSpPr>
          <p:cNvPr id="9" name="Slide Number Placeholder 4"/>
          <p:cNvSpPr>
            <a:spLocks noGrp="1"/>
          </p:cNvSpPr>
          <p:nvPr>
            <p:ph type="sldNum" sz="quarter" idx="12"/>
          </p:nvPr>
        </p:nvSpPr>
        <p:spPr>
          <a:xfrm>
            <a:off x="8204270" y="6059737"/>
            <a:ext cx="766477" cy="328128"/>
          </a:xfrm>
        </p:spPr>
        <p:txBody>
          <a:bodyPr/>
          <a:lstStyle/>
          <a:p>
            <a:fld id="{E95EA8F7-C19D-EF4A-A25F-B2B79527C69C}" type="slidenum">
              <a:rPr lang="en-US" smtClean="0"/>
              <a:t>143</a:t>
            </a:fld>
            <a:endParaRPr lang="en-US" dirty="0"/>
          </a:p>
        </p:txBody>
      </p:sp>
      <p:pic>
        <p:nvPicPr>
          <p:cNvPr id="10" name="Picture 9"/>
          <p:cNvPicPr/>
          <p:nvPr/>
        </p:nvPicPr>
        <p:blipFill>
          <a:blip r:embed="rId3" cstate="email">
            <a:extLst>
              <a:ext uri="{28A0092B-C50C-407E-A947-70E740481C1C}">
                <a14:useLocalDpi xmlns:a14="http://schemas.microsoft.com/office/drawing/2010/main"/>
              </a:ext>
            </a:extLst>
          </a:blip>
          <a:srcRect/>
          <a:stretch>
            <a:fillRect/>
          </a:stretch>
        </p:blipFill>
        <p:spPr bwMode="auto">
          <a:xfrm>
            <a:off x="1694891" y="465081"/>
            <a:ext cx="7155984" cy="3957557"/>
          </a:xfrm>
          <a:prstGeom prst="rect">
            <a:avLst/>
          </a:prstGeom>
          <a:noFill/>
          <a:ln>
            <a:noFill/>
          </a:ln>
        </p:spPr>
      </p:pic>
      <p:pic>
        <p:nvPicPr>
          <p:cNvPr id="11" name="Picture 10" descr="C:\Users\JKendall\Desktop\US-China launches.PNG"/>
          <p:cNvPicPr/>
          <p:nvPr/>
        </p:nvPicPr>
        <p:blipFill>
          <a:blip r:embed="rId4">
            <a:extLst>
              <a:ext uri="{28A0092B-C50C-407E-A947-70E740481C1C}">
                <a14:useLocalDpi xmlns:a14="http://schemas.microsoft.com/office/drawing/2010/main"/>
              </a:ext>
            </a:extLst>
          </a:blip>
          <a:srcRect/>
          <a:stretch>
            <a:fillRect/>
          </a:stretch>
        </p:blipFill>
        <p:spPr bwMode="auto">
          <a:xfrm>
            <a:off x="1622559" y="4486229"/>
            <a:ext cx="7155984" cy="1446618"/>
          </a:xfrm>
          <a:prstGeom prst="rect">
            <a:avLst/>
          </a:prstGeom>
          <a:noFill/>
          <a:ln>
            <a:noFill/>
          </a:ln>
        </p:spPr>
      </p:pic>
    </p:spTree>
    <p:extLst>
      <p:ext uri="{BB962C8B-B14F-4D97-AF65-F5344CB8AC3E}">
        <p14:creationId xmlns:p14="http://schemas.microsoft.com/office/powerpoint/2010/main" val="917686831"/>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9" name="Slide Number Placeholder 4"/>
          <p:cNvSpPr>
            <a:spLocks noGrp="1"/>
          </p:cNvSpPr>
          <p:nvPr>
            <p:ph type="sldNum" sz="quarter" idx="12"/>
          </p:nvPr>
        </p:nvSpPr>
        <p:spPr>
          <a:xfrm>
            <a:off x="8204270" y="6059737"/>
            <a:ext cx="766477" cy="328128"/>
          </a:xfrm>
        </p:spPr>
        <p:txBody>
          <a:bodyPr/>
          <a:lstStyle/>
          <a:p>
            <a:fld id="{E95EA8F7-C19D-EF4A-A25F-B2B79527C69C}" type="slidenum">
              <a:rPr lang="en-US" smtClean="0"/>
              <a:t>144</a:t>
            </a:fld>
            <a:endParaRPr lang="en-US" dirty="0"/>
          </a:p>
        </p:txBody>
      </p:sp>
      <p:sp>
        <p:nvSpPr>
          <p:cNvPr id="12" name="Title 1"/>
          <p:cNvSpPr txBox="1">
            <a:spLocks/>
          </p:cNvSpPr>
          <p:nvPr/>
        </p:nvSpPr>
        <p:spPr bwMode="auto">
          <a:xfrm>
            <a:off x="1713532" y="449665"/>
            <a:ext cx="7257213" cy="64199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75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400" dirty="0">
                <a:solidFill>
                  <a:schemeClr val="tx1"/>
                </a:solidFill>
              </a:rPr>
              <a:t>China’s Direct-Ascent ASAT Tests </a:t>
            </a:r>
            <a:endParaRPr lang="en-US" sz="2400" dirty="0">
              <a:solidFill>
                <a:schemeClr val="tx1"/>
              </a:solidFill>
              <a:latin typeface="Arial Black"/>
              <a:cs typeface="Arial Black"/>
            </a:endParaRPr>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727934" y="1091654"/>
            <a:ext cx="7100922" cy="4257735"/>
          </a:xfrm>
          <a:prstGeom prst="rect">
            <a:avLst/>
          </a:prstGeom>
        </p:spPr>
      </p:pic>
      <p:sp>
        <p:nvSpPr>
          <p:cNvPr id="6" name="TextBox 5"/>
          <p:cNvSpPr txBox="1"/>
          <p:nvPr/>
        </p:nvSpPr>
        <p:spPr>
          <a:xfrm>
            <a:off x="1831068" y="5670943"/>
            <a:ext cx="6895535" cy="507447"/>
          </a:xfrm>
          <a:prstGeom prst="rect">
            <a:avLst/>
          </a:prstGeom>
          <a:noFill/>
        </p:spPr>
        <p:txBody>
          <a:bodyPr wrap="square" rtlCol="0">
            <a:spAutoFit/>
          </a:bodyPr>
          <a:lstStyle/>
          <a:p>
            <a:r>
              <a:rPr lang="en-US" sz="899" dirty="0"/>
              <a:t>Source: “China’s Space and Counterspace Programs”, 2015 Report to Congress, US-China Economic and Security Review Commission, November 2015, p. 294, </a:t>
            </a:r>
            <a:r>
              <a:rPr lang="en-US" sz="899" u="sng" dirty="0">
                <a:hlinkClick r:id="rId3" invalidUrl="http://origin.www.uscc.gov/sites/default/files/annual_reports/2015 Annual Report to Congress.PDF"/>
              </a:rPr>
              <a:t>http://origin.www.uscc.gov/sites/default/files/annual_reports/2015%20Annual%20Report%20to%20Congress.PDF</a:t>
            </a:r>
            <a:endParaRPr lang="en-US" sz="899" dirty="0"/>
          </a:p>
          <a:p>
            <a:endParaRPr lang="en-US" sz="899" dirty="0"/>
          </a:p>
        </p:txBody>
      </p:sp>
    </p:spTree>
    <p:extLst>
      <p:ext uri="{BB962C8B-B14F-4D97-AF65-F5344CB8AC3E}">
        <p14:creationId xmlns:p14="http://schemas.microsoft.com/office/powerpoint/2010/main" val="335015863"/>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928FD0C-6010-438E-9567-781D191B62F7}"/>
              </a:ext>
            </a:extLst>
          </p:cNvPr>
          <p:cNvSpPr txBox="1"/>
          <p:nvPr/>
        </p:nvSpPr>
        <p:spPr>
          <a:xfrm>
            <a:off x="1170980" y="1539983"/>
            <a:ext cx="8353569" cy="3134833"/>
          </a:xfrm>
          <a:prstGeom prst="rect">
            <a:avLst/>
          </a:prstGeom>
          <a:noFill/>
        </p:spPr>
        <p:txBody>
          <a:bodyPr wrap="none" rtlCol="0">
            <a:spAutoFit/>
          </a:bodyPr>
          <a:lstStyle/>
          <a:p>
            <a:pPr algn="ctr"/>
            <a:r>
              <a:rPr lang="en-US" sz="3954" b="1" dirty="0">
                <a:solidFill>
                  <a:srgbClr val="FF0000"/>
                </a:solidFill>
                <a:latin typeface="Times New Roman" panose="02020603050405020304" pitchFamily="18" charset="0"/>
                <a:cs typeface="Times New Roman" panose="02020603050405020304" pitchFamily="18" charset="0"/>
              </a:rPr>
              <a:t>Objective or Corridor?</a:t>
            </a:r>
          </a:p>
          <a:p>
            <a:pPr algn="ctr"/>
            <a:endParaRPr lang="en-US" sz="3954" b="1" dirty="0">
              <a:solidFill>
                <a:srgbClr val="FF0000"/>
              </a:solidFill>
              <a:latin typeface="Times New Roman" panose="02020603050405020304" pitchFamily="18" charset="0"/>
              <a:cs typeface="Times New Roman" panose="02020603050405020304" pitchFamily="18" charset="0"/>
            </a:endParaRPr>
          </a:p>
          <a:p>
            <a:pPr algn="ctr"/>
            <a:r>
              <a:rPr lang="en-US" sz="3954" b="1" dirty="0">
                <a:solidFill>
                  <a:srgbClr val="FF0000"/>
                </a:solidFill>
                <a:latin typeface="Times New Roman" panose="02020603050405020304" pitchFamily="18" charset="0"/>
                <a:cs typeface="Times New Roman" panose="02020603050405020304" pitchFamily="18" charset="0"/>
              </a:rPr>
              <a:t>Military Build Up in South China Sea</a:t>
            </a:r>
          </a:p>
          <a:p>
            <a:pPr algn="ctr"/>
            <a:r>
              <a:rPr lang="en-US" sz="3954" b="1" dirty="0">
                <a:solidFill>
                  <a:srgbClr val="FF0000"/>
                </a:solidFill>
                <a:latin typeface="Times New Roman" panose="02020603050405020304" pitchFamily="18" charset="0"/>
                <a:cs typeface="Times New Roman" panose="02020603050405020304" pitchFamily="18" charset="0"/>
              </a:rPr>
              <a:t> as Part of Overall Change</a:t>
            </a:r>
          </a:p>
          <a:p>
            <a:pPr algn="ctr"/>
            <a:r>
              <a:rPr lang="en-US" sz="3954" b="1" dirty="0">
                <a:solidFill>
                  <a:srgbClr val="FF0000"/>
                </a:solidFill>
                <a:latin typeface="Times New Roman" panose="02020603050405020304" pitchFamily="18" charset="0"/>
                <a:cs typeface="Times New Roman" panose="02020603050405020304" pitchFamily="18" charset="0"/>
              </a:rPr>
              <a:t>In China’s Strategic Posture</a:t>
            </a:r>
          </a:p>
        </p:txBody>
      </p:sp>
      <p:sp>
        <p:nvSpPr>
          <p:cNvPr id="3" name="Slide Number Placeholder 4"/>
          <p:cNvSpPr txBox="1">
            <a:spLocks/>
          </p:cNvSpPr>
          <p:nvPr/>
        </p:nvSpPr>
        <p:spPr>
          <a:xfrm>
            <a:off x="8624931" y="5780571"/>
            <a:ext cx="632911" cy="32812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dirty="0"/>
              <a:t>146</a:t>
            </a:r>
          </a:p>
        </p:txBody>
      </p:sp>
    </p:spTree>
    <p:extLst>
      <p:ext uri="{BB962C8B-B14F-4D97-AF65-F5344CB8AC3E}">
        <p14:creationId xmlns:p14="http://schemas.microsoft.com/office/powerpoint/2010/main" val="1507502897"/>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9" name="Slide Number Placeholder 4"/>
          <p:cNvSpPr>
            <a:spLocks noGrp="1"/>
          </p:cNvSpPr>
          <p:nvPr>
            <p:ph type="sldNum" sz="quarter" idx="12"/>
          </p:nvPr>
        </p:nvSpPr>
        <p:spPr>
          <a:xfrm>
            <a:off x="8204270" y="6059737"/>
            <a:ext cx="766477" cy="328128"/>
          </a:xfrm>
        </p:spPr>
        <p:txBody>
          <a:bodyPr/>
          <a:lstStyle/>
          <a:p>
            <a:fld id="{E95EA8F7-C19D-EF4A-A25F-B2B79527C69C}" type="slidenum">
              <a:rPr lang="en-US" smtClean="0"/>
              <a:t>146</a:t>
            </a:fld>
            <a:endParaRPr lang="en-US" dirty="0"/>
          </a:p>
        </p:txBody>
      </p:sp>
      <p:sp>
        <p:nvSpPr>
          <p:cNvPr id="12" name="Title 1"/>
          <p:cNvSpPr txBox="1">
            <a:spLocks/>
          </p:cNvSpPr>
          <p:nvPr/>
        </p:nvSpPr>
        <p:spPr bwMode="auto">
          <a:xfrm>
            <a:off x="526117" y="2025080"/>
            <a:ext cx="2003073" cy="1253141"/>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0000" lnSpcReduction="200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500" dirty="0">
                <a:solidFill>
                  <a:schemeClr val="tx1"/>
                </a:solidFill>
                <a:latin typeface="+mn-lt"/>
              </a:rPr>
              <a:t>China’s </a:t>
            </a:r>
          </a:p>
          <a:p>
            <a:pPr algn="ctr"/>
            <a:r>
              <a:rPr lang="en-US" sz="2500" dirty="0">
                <a:solidFill>
                  <a:schemeClr val="tx1"/>
                </a:solidFill>
                <a:latin typeface="+mn-lt"/>
              </a:rPr>
              <a:t>Southern Theater-</a:t>
            </a:r>
          </a:p>
          <a:p>
            <a:pPr algn="ctr"/>
            <a:r>
              <a:rPr lang="en-US" sz="2500" dirty="0">
                <a:solidFill>
                  <a:schemeClr val="tx1"/>
                </a:solidFill>
                <a:latin typeface="+mn-lt"/>
              </a:rPr>
              <a:t>2018</a:t>
            </a:r>
          </a:p>
          <a:p>
            <a:pPr algn="ctr"/>
            <a:endParaRPr lang="en-US" sz="1797" dirty="0">
              <a:solidFill>
                <a:schemeClr val="tx1"/>
              </a:solidFill>
              <a:latin typeface="Arial Black"/>
              <a:cs typeface="Arial Black"/>
            </a:endParaRPr>
          </a:p>
        </p:txBody>
      </p:sp>
      <p:sp>
        <p:nvSpPr>
          <p:cNvPr id="8" name="Rectangle 5"/>
          <p:cNvSpPr>
            <a:spLocks noChangeArrowheads="1"/>
          </p:cNvSpPr>
          <p:nvPr/>
        </p:nvSpPr>
        <p:spPr bwMode="auto">
          <a:xfrm>
            <a:off x="274287" y="5498217"/>
            <a:ext cx="2512691" cy="1006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82175" tIns="41087" rIns="82175" bIns="41087" numCol="1" anchor="ctr" anchorCtr="0" compatLnSpc="1">
            <a:prstTxWarp prst="textNoShape">
              <a:avLst/>
            </a:prstTxWarp>
            <a:spAutoFit/>
          </a:bodyPr>
          <a:lstStyle/>
          <a:p>
            <a:pPr eaLnBrk="0" fontAlgn="base" hangingPunct="0">
              <a:spcBef>
                <a:spcPct val="0"/>
              </a:spcBef>
              <a:spcAft>
                <a:spcPct val="0"/>
              </a:spcAft>
            </a:pPr>
            <a:r>
              <a:rPr lang="en-US" altLang="en-US" sz="1000" dirty="0">
                <a:latin typeface="Arial" charset="0"/>
              </a:rPr>
              <a:t>Office of the Secretary of Defense, </a:t>
            </a:r>
            <a:r>
              <a:rPr lang="en-US" altLang="en-US" sz="1000" i="1" dirty="0">
                <a:latin typeface="Arial" charset="0"/>
              </a:rPr>
              <a:t>Military and Security Developments Involving the Republic of China, Annual Report to Congress</a:t>
            </a:r>
            <a:r>
              <a:rPr lang="en-US" altLang="en-US" sz="1000" dirty="0">
                <a:latin typeface="Arial" charset="0"/>
              </a:rPr>
              <a:t>, May 16, 2018, Department of Defense. China Military Power 2018, p.98.</a:t>
            </a:r>
          </a:p>
        </p:txBody>
      </p:sp>
      <p:sp>
        <p:nvSpPr>
          <p:cNvPr id="10" name="Slide Number Placeholder 4"/>
          <p:cNvSpPr txBox="1">
            <a:spLocks/>
          </p:cNvSpPr>
          <p:nvPr/>
        </p:nvSpPr>
        <p:spPr>
          <a:xfrm>
            <a:off x="9417948" y="6329259"/>
            <a:ext cx="632911" cy="22346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dirty="0"/>
              <a:t>147</a:t>
            </a:r>
          </a:p>
        </p:txBody>
      </p:sp>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234179" y="225017"/>
            <a:ext cx="6099787" cy="6215974"/>
          </a:xfrm>
          <a:prstGeom prst="rect">
            <a:avLst/>
          </a:prstGeom>
        </p:spPr>
      </p:pic>
    </p:spTree>
    <p:extLst>
      <p:ext uri="{BB962C8B-B14F-4D97-AF65-F5344CB8AC3E}">
        <p14:creationId xmlns:p14="http://schemas.microsoft.com/office/powerpoint/2010/main" val="1866507113"/>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C19F356-2F6D-534D-9867-5CCBF99D199F}"/>
              </a:ext>
            </a:extLst>
          </p:cNvPr>
          <p:cNvSpPr>
            <a:spLocks noGrp="1"/>
          </p:cNvSpPr>
          <p:nvPr>
            <p:ph type="subTitle" idx="1"/>
          </p:nvPr>
        </p:nvSpPr>
        <p:spPr>
          <a:xfrm>
            <a:off x="1198380" y="674351"/>
            <a:ext cx="2289852" cy="1683245"/>
          </a:xfrm>
        </p:spPr>
        <p:txBody>
          <a:bodyPr>
            <a:noAutofit/>
          </a:bodyPr>
          <a:lstStyle/>
          <a:p>
            <a:r>
              <a:rPr lang="en-US" b="1" dirty="0"/>
              <a:t>China’s </a:t>
            </a:r>
          </a:p>
          <a:p>
            <a:r>
              <a:rPr lang="en-US" b="1" dirty="0"/>
              <a:t>Forces in It’s</a:t>
            </a:r>
          </a:p>
          <a:p>
            <a:r>
              <a:rPr lang="en-US" b="1" dirty="0"/>
              <a:t>Southern </a:t>
            </a:r>
          </a:p>
          <a:p>
            <a:r>
              <a:rPr lang="en-US" b="1" dirty="0"/>
              <a:t>Theater</a:t>
            </a:r>
          </a:p>
        </p:txBody>
      </p:sp>
      <p:sp>
        <p:nvSpPr>
          <p:cNvPr id="4" name="TextBox 3">
            <a:extLst>
              <a:ext uri="{FF2B5EF4-FFF2-40B4-BE49-F238E27FC236}">
                <a16:creationId xmlns:a16="http://schemas.microsoft.com/office/drawing/2014/main" id="{838BA80D-B737-D344-AEC4-478549165E75}"/>
              </a:ext>
            </a:extLst>
          </p:cNvPr>
          <p:cNvSpPr txBox="1"/>
          <p:nvPr/>
        </p:nvSpPr>
        <p:spPr>
          <a:xfrm>
            <a:off x="1292013" y="4971302"/>
            <a:ext cx="2102586" cy="1589409"/>
          </a:xfrm>
          <a:prstGeom prst="rect">
            <a:avLst/>
          </a:prstGeom>
          <a:noFill/>
        </p:spPr>
        <p:txBody>
          <a:bodyPr wrap="square" rtlCol="0">
            <a:spAutoFit/>
          </a:bodyPr>
          <a:lstStyle/>
          <a:p>
            <a:r>
              <a:rPr lang="en-US" sz="908" dirty="0"/>
              <a:t>Office of the Secretary of Defense, </a:t>
            </a:r>
            <a:r>
              <a:rPr lang="en-US" sz="908" i="1" dirty="0"/>
              <a:t>ANNUAL REPORT TO CONGRESS Military and Security Developments Involving the People’s Republic of China 2017</a:t>
            </a:r>
            <a:r>
              <a:rPr lang="en-US" sz="908" dirty="0"/>
              <a:t>, May 15, 2017, </a:t>
            </a:r>
            <a:r>
              <a:rPr lang="en-US" sz="908" dirty="0">
                <a:hlinkClick r:id="rId2"/>
              </a:rPr>
              <a:t>https://www.defense.gov/Portals/1/Documents/pubs/2017_China_Military_Power_Report.PDF</a:t>
            </a:r>
            <a:r>
              <a:rPr lang="en-US" sz="908" dirty="0"/>
              <a:t>, p. 79</a:t>
            </a:r>
          </a:p>
          <a:p>
            <a:endParaRPr lang="en-US" sz="908" dirty="0"/>
          </a:p>
          <a:p>
            <a:endParaRPr lang="en-US" sz="1557" dirty="0"/>
          </a:p>
        </p:txBody>
      </p:sp>
      <p:pic>
        <p:nvPicPr>
          <p:cNvPr id="5" name="Picture 4">
            <a:extLst>
              <a:ext uri="{FF2B5EF4-FFF2-40B4-BE49-F238E27FC236}">
                <a16:creationId xmlns:a16="http://schemas.microsoft.com/office/drawing/2014/main" id="{FFD6BBEB-4E02-E542-AA8F-A143C6A43FE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599353" y="674351"/>
            <a:ext cx="5701747" cy="5718226"/>
          </a:xfrm>
          <a:prstGeom prst="rect">
            <a:avLst/>
          </a:prstGeom>
        </p:spPr>
      </p:pic>
      <p:sp>
        <p:nvSpPr>
          <p:cNvPr id="6" name="Rectangle 5"/>
          <p:cNvSpPr/>
          <p:nvPr/>
        </p:nvSpPr>
        <p:spPr>
          <a:xfrm>
            <a:off x="9506834" y="6270336"/>
            <a:ext cx="381836" cy="246221"/>
          </a:xfrm>
          <a:prstGeom prst="rect">
            <a:avLst/>
          </a:prstGeom>
        </p:spPr>
        <p:txBody>
          <a:bodyPr wrap="none">
            <a:spAutoFit/>
          </a:bodyPr>
          <a:lstStyle/>
          <a:p>
            <a:r>
              <a:rPr lang="en-US" sz="1000" dirty="0"/>
              <a:t>148</a:t>
            </a:r>
          </a:p>
        </p:txBody>
      </p:sp>
    </p:spTree>
    <p:extLst>
      <p:ext uri="{BB962C8B-B14F-4D97-AF65-F5344CB8AC3E}">
        <p14:creationId xmlns:p14="http://schemas.microsoft.com/office/powerpoint/2010/main" val="1543212813"/>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370286" y="643277"/>
            <a:ext cx="8063378" cy="756233"/>
          </a:xfrm>
          <a:prstGeom prst="rect">
            <a:avLst/>
          </a:prstGeom>
          <a:noFill/>
        </p:spPr>
        <p:txBody>
          <a:bodyPr wrap="square" rtlCol="0">
            <a:spAutoFit/>
          </a:bodyPr>
          <a:lstStyle/>
          <a:p>
            <a:pPr algn="ctr"/>
            <a:r>
              <a:rPr lang="en-US" sz="2157" b="1" dirty="0"/>
              <a:t>Impact of Current and Expected Chinese Deployments of Air and Missile Platforms in the Paracels and Spratlys: Early 2018 - I</a:t>
            </a:r>
          </a:p>
        </p:txBody>
      </p:sp>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904532" y="1465054"/>
            <a:ext cx="5854953" cy="4097325"/>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181144" y="1465055"/>
            <a:ext cx="1723388" cy="4172308"/>
          </a:xfrm>
          <a:prstGeom prst="rect">
            <a:avLst/>
          </a:prstGeom>
        </p:spPr>
      </p:pic>
      <p:sp>
        <p:nvSpPr>
          <p:cNvPr id="9" name="TextBox 8"/>
          <p:cNvSpPr txBox="1"/>
          <p:nvPr/>
        </p:nvSpPr>
        <p:spPr>
          <a:xfrm>
            <a:off x="547832" y="6060721"/>
            <a:ext cx="8675651" cy="396775"/>
          </a:xfrm>
          <a:prstGeom prst="rect">
            <a:avLst/>
          </a:prstGeom>
          <a:noFill/>
        </p:spPr>
        <p:txBody>
          <a:bodyPr wrap="square" rtlCol="0">
            <a:spAutoFit/>
          </a:bodyPr>
          <a:lstStyle/>
          <a:p>
            <a:r>
              <a:rPr lang="en-US" sz="989" dirty="0"/>
              <a:t>Source: CSIS AMTI Project, </a:t>
            </a:r>
            <a:r>
              <a:rPr lang="en-US" sz="989" i="1" dirty="0"/>
              <a:t>An Accounting of Chinese Deployments to the Spratly Islands, </a:t>
            </a:r>
            <a:r>
              <a:rPr lang="en-US" sz="989" dirty="0"/>
              <a:t>May 9, 2018https://amti.csis.org/chinese-power-projection/ and https://mail.google.com/mail/u/0/#inbox/16347781d0432c32</a:t>
            </a:r>
          </a:p>
        </p:txBody>
      </p:sp>
      <p:sp>
        <p:nvSpPr>
          <p:cNvPr id="6" name="Rectangle 5"/>
          <p:cNvSpPr/>
          <p:nvPr/>
        </p:nvSpPr>
        <p:spPr>
          <a:xfrm>
            <a:off x="9506834" y="6270336"/>
            <a:ext cx="381836" cy="246221"/>
          </a:xfrm>
          <a:prstGeom prst="rect">
            <a:avLst/>
          </a:prstGeom>
        </p:spPr>
        <p:txBody>
          <a:bodyPr wrap="none">
            <a:spAutoFit/>
          </a:bodyPr>
          <a:lstStyle/>
          <a:p>
            <a:r>
              <a:rPr lang="en-US" sz="1000" dirty="0"/>
              <a:t>149</a:t>
            </a:r>
          </a:p>
        </p:txBody>
      </p:sp>
    </p:spTree>
    <p:extLst>
      <p:ext uri="{BB962C8B-B14F-4D97-AF65-F5344CB8AC3E}">
        <p14:creationId xmlns:p14="http://schemas.microsoft.com/office/powerpoint/2010/main" val="1091939479"/>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219860" y="1174901"/>
            <a:ext cx="6106042" cy="4508199"/>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56568" y="1174900"/>
            <a:ext cx="1894585" cy="3640799"/>
          </a:xfrm>
          <a:prstGeom prst="rect">
            <a:avLst/>
          </a:prstGeom>
        </p:spPr>
      </p:pic>
      <p:sp>
        <p:nvSpPr>
          <p:cNvPr id="7" name="TextBox 6"/>
          <p:cNvSpPr txBox="1"/>
          <p:nvPr/>
        </p:nvSpPr>
        <p:spPr>
          <a:xfrm>
            <a:off x="345134" y="5458717"/>
            <a:ext cx="1717453" cy="548996"/>
          </a:xfrm>
          <a:prstGeom prst="rect">
            <a:avLst/>
          </a:prstGeom>
          <a:noFill/>
        </p:spPr>
        <p:txBody>
          <a:bodyPr wrap="square" rtlCol="0">
            <a:spAutoFit/>
          </a:bodyPr>
          <a:lstStyle/>
          <a:p>
            <a:r>
              <a:rPr lang="en-US" sz="989" dirty="0"/>
              <a:t>Source: CISI AMTI Project, https://amti.csis.org/chinese-power-projection/</a:t>
            </a:r>
          </a:p>
        </p:txBody>
      </p:sp>
      <p:sp>
        <p:nvSpPr>
          <p:cNvPr id="8" name="TextBox 7"/>
          <p:cNvSpPr txBox="1"/>
          <p:nvPr/>
        </p:nvSpPr>
        <p:spPr>
          <a:xfrm>
            <a:off x="1816062" y="643275"/>
            <a:ext cx="6434285" cy="341312"/>
          </a:xfrm>
          <a:prstGeom prst="rect">
            <a:avLst/>
          </a:prstGeom>
          <a:noFill/>
        </p:spPr>
        <p:txBody>
          <a:bodyPr wrap="square" rtlCol="0">
            <a:spAutoFit/>
          </a:bodyPr>
          <a:lstStyle/>
          <a:p>
            <a:r>
              <a:rPr lang="en-US" sz="1618" b="1" dirty="0"/>
              <a:t>Chinese Military Capabilities in South China Sea- III: Early 2018</a:t>
            </a:r>
          </a:p>
        </p:txBody>
      </p:sp>
      <p:sp>
        <p:nvSpPr>
          <p:cNvPr id="9" name="Rectangle 8"/>
          <p:cNvSpPr/>
          <p:nvPr/>
        </p:nvSpPr>
        <p:spPr>
          <a:xfrm>
            <a:off x="9506834" y="6270336"/>
            <a:ext cx="381836" cy="246221"/>
          </a:xfrm>
          <a:prstGeom prst="rect">
            <a:avLst/>
          </a:prstGeom>
        </p:spPr>
        <p:txBody>
          <a:bodyPr wrap="none">
            <a:spAutoFit/>
          </a:bodyPr>
          <a:lstStyle/>
          <a:p>
            <a:r>
              <a:rPr lang="en-US" sz="1000" dirty="0"/>
              <a:t>150</a:t>
            </a:r>
          </a:p>
        </p:txBody>
      </p:sp>
    </p:spTree>
    <p:extLst>
      <p:ext uri="{BB962C8B-B14F-4D97-AF65-F5344CB8AC3E}">
        <p14:creationId xmlns:p14="http://schemas.microsoft.com/office/powerpoint/2010/main" val="10742165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C19F356-2F6D-534D-9867-5CCBF99D199F}"/>
              </a:ext>
            </a:extLst>
          </p:cNvPr>
          <p:cNvSpPr>
            <a:spLocks noGrp="1"/>
          </p:cNvSpPr>
          <p:nvPr>
            <p:ph type="subTitle" idx="1"/>
          </p:nvPr>
        </p:nvSpPr>
        <p:spPr>
          <a:xfrm>
            <a:off x="891649" y="654891"/>
            <a:ext cx="7909322" cy="447969"/>
          </a:xfrm>
        </p:spPr>
        <p:txBody>
          <a:bodyPr/>
          <a:lstStyle/>
          <a:p>
            <a:r>
              <a:rPr lang="en-US" b="1" dirty="0"/>
              <a:t>Who Will Lead in Future? China vs. US GDP: 2005-2040</a:t>
            </a:r>
          </a:p>
        </p:txBody>
      </p:sp>
      <p:sp>
        <p:nvSpPr>
          <p:cNvPr id="4" name="TextBox 3">
            <a:extLst>
              <a:ext uri="{FF2B5EF4-FFF2-40B4-BE49-F238E27FC236}">
                <a16:creationId xmlns:a16="http://schemas.microsoft.com/office/drawing/2014/main" id="{838BA80D-B737-D344-AEC4-478549165E75}"/>
              </a:ext>
            </a:extLst>
          </p:cNvPr>
          <p:cNvSpPr txBox="1"/>
          <p:nvPr/>
        </p:nvSpPr>
        <p:spPr>
          <a:xfrm>
            <a:off x="773159" y="5889375"/>
            <a:ext cx="7806637" cy="651397"/>
          </a:xfrm>
          <a:prstGeom prst="rect">
            <a:avLst/>
          </a:prstGeom>
          <a:noFill/>
        </p:spPr>
        <p:txBody>
          <a:bodyPr wrap="square" rtlCol="0">
            <a:spAutoFit/>
          </a:bodyPr>
          <a:lstStyle/>
          <a:p>
            <a:r>
              <a:rPr lang="en-US" sz="1038" dirty="0">
                <a:hlinkClick r:id="rId2"/>
              </a:rPr>
              <a:t>Malcolm Scott</a:t>
            </a:r>
            <a:r>
              <a:rPr lang="en-US" sz="1038" dirty="0"/>
              <a:t>, </a:t>
            </a:r>
            <a:r>
              <a:rPr lang="en-US" sz="1038" dirty="0">
                <a:hlinkClick r:id="rId3"/>
              </a:rPr>
              <a:t>Cedric Sam</a:t>
            </a:r>
            <a:r>
              <a:rPr lang="en-US" sz="1038" dirty="0"/>
              <a:t>: </a:t>
            </a:r>
            <a:r>
              <a:rPr lang="en-US" sz="1038" i="1" dirty="0"/>
              <a:t>Here’s How Fast China’s Economy Is Catching Up to the U.S</a:t>
            </a:r>
            <a:r>
              <a:rPr lang="en-US" sz="1038" dirty="0"/>
              <a:t>., Bloomberg May 12, 2016, Updated: November 06, 2017, and CIA World Factbook, accessed 11 May 2018 </a:t>
            </a:r>
          </a:p>
          <a:p>
            <a:endParaRPr lang="en-US" sz="1557" dirty="0"/>
          </a:p>
        </p:txBody>
      </p:sp>
      <p:pic>
        <p:nvPicPr>
          <p:cNvPr id="5" name="Picture 4">
            <a:extLst>
              <a:ext uri="{FF2B5EF4-FFF2-40B4-BE49-F238E27FC236}">
                <a16:creationId xmlns:a16="http://schemas.microsoft.com/office/drawing/2014/main" id="{6B4198F6-2C3B-BD4B-9540-39628EDAA06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07046" y="1034490"/>
            <a:ext cx="8080335" cy="4752743"/>
          </a:xfrm>
          <a:prstGeom prst="rect">
            <a:avLst/>
          </a:prstGeom>
        </p:spPr>
      </p:pic>
      <p:sp>
        <p:nvSpPr>
          <p:cNvPr id="7" name="Slide Number Placeholder 4"/>
          <p:cNvSpPr txBox="1">
            <a:spLocks/>
          </p:cNvSpPr>
          <p:nvPr/>
        </p:nvSpPr>
        <p:spPr>
          <a:xfrm>
            <a:off x="8848667" y="6121040"/>
            <a:ext cx="632911" cy="32812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dirty="0"/>
              <a:t>15</a:t>
            </a:r>
          </a:p>
        </p:txBody>
      </p:sp>
    </p:spTree>
    <p:extLst>
      <p:ext uri="{BB962C8B-B14F-4D97-AF65-F5344CB8AC3E}">
        <p14:creationId xmlns:p14="http://schemas.microsoft.com/office/powerpoint/2010/main" val="336525794"/>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505831" y="643277"/>
            <a:ext cx="7927833" cy="756233"/>
          </a:xfrm>
          <a:prstGeom prst="rect">
            <a:avLst/>
          </a:prstGeom>
          <a:noFill/>
        </p:spPr>
        <p:txBody>
          <a:bodyPr wrap="square" rtlCol="0">
            <a:spAutoFit/>
          </a:bodyPr>
          <a:lstStyle/>
          <a:p>
            <a:pPr algn="ctr"/>
            <a:r>
              <a:rPr lang="en-US" sz="2157" b="1" dirty="0"/>
              <a:t>Impact of Current and Expected Chinese Deployments of Air and Missile Platforms in the Paracels and Spratlys: Early 2018  - II</a:t>
            </a:r>
          </a:p>
        </p:txBody>
      </p:sp>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181144" y="1465055"/>
            <a:ext cx="1723388" cy="4172308"/>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999379" y="1465053"/>
            <a:ext cx="5832126" cy="4063086"/>
          </a:xfrm>
          <a:prstGeom prst="rect">
            <a:avLst/>
          </a:prstGeom>
        </p:spPr>
      </p:pic>
      <p:sp>
        <p:nvSpPr>
          <p:cNvPr id="9" name="TextBox 8"/>
          <p:cNvSpPr txBox="1"/>
          <p:nvPr/>
        </p:nvSpPr>
        <p:spPr>
          <a:xfrm>
            <a:off x="547832" y="6060721"/>
            <a:ext cx="8675651" cy="396775"/>
          </a:xfrm>
          <a:prstGeom prst="rect">
            <a:avLst/>
          </a:prstGeom>
          <a:noFill/>
        </p:spPr>
        <p:txBody>
          <a:bodyPr wrap="square" rtlCol="0">
            <a:spAutoFit/>
          </a:bodyPr>
          <a:lstStyle/>
          <a:p>
            <a:r>
              <a:rPr lang="en-US" sz="989" dirty="0"/>
              <a:t>Source: CSIS AMTI Project, </a:t>
            </a:r>
            <a:r>
              <a:rPr lang="en-US" sz="989" i="1" dirty="0"/>
              <a:t>An Accounting of Chinese Deployments to the Spratly Islands, </a:t>
            </a:r>
            <a:r>
              <a:rPr lang="en-US" sz="989" dirty="0"/>
              <a:t>May 9, 2018https://amti.csis.org/chinese-power-projection/ and https://mail.google.com/mail/u/0/#inbox/16347781d0432c32</a:t>
            </a:r>
          </a:p>
        </p:txBody>
      </p:sp>
      <p:sp>
        <p:nvSpPr>
          <p:cNvPr id="6" name="Rectangle 5"/>
          <p:cNvSpPr/>
          <p:nvPr/>
        </p:nvSpPr>
        <p:spPr>
          <a:xfrm>
            <a:off x="9506834" y="6270336"/>
            <a:ext cx="381836" cy="246221"/>
          </a:xfrm>
          <a:prstGeom prst="rect">
            <a:avLst/>
          </a:prstGeom>
        </p:spPr>
        <p:txBody>
          <a:bodyPr wrap="none">
            <a:spAutoFit/>
          </a:bodyPr>
          <a:lstStyle/>
          <a:p>
            <a:r>
              <a:rPr lang="en-US" sz="1000" dirty="0"/>
              <a:t>151</a:t>
            </a:r>
          </a:p>
        </p:txBody>
      </p:sp>
    </p:spTree>
    <p:extLst>
      <p:ext uri="{BB962C8B-B14F-4D97-AF65-F5344CB8AC3E}">
        <p14:creationId xmlns:p14="http://schemas.microsoft.com/office/powerpoint/2010/main" val="205669840"/>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490644" y="810563"/>
            <a:ext cx="6597640" cy="908454"/>
          </a:xfrm>
          <a:prstGeom prst="rect">
            <a:avLst/>
          </a:prstGeom>
          <a:noFill/>
        </p:spPr>
        <p:txBody>
          <a:bodyPr wrap="square" rtlCol="0">
            <a:spAutoFit/>
          </a:bodyPr>
          <a:lstStyle/>
          <a:p>
            <a:pPr algn="ctr"/>
            <a:r>
              <a:rPr lang="en-US" sz="2157" b="1" dirty="0"/>
              <a:t>Chinese Island vs. Philippine Bases</a:t>
            </a:r>
          </a:p>
          <a:p>
            <a:pPr algn="ctr"/>
            <a:endParaRPr lang="en-US" sz="2157" b="1" dirty="0"/>
          </a:p>
          <a:p>
            <a:pPr algn="ctr"/>
            <a:endParaRPr lang="en-US" sz="989" b="1" dirty="0"/>
          </a:p>
        </p:txBody>
      </p:sp>
      <p:sp>
        <p:nvSpPr>
          <p:cNvPr id="9" name="TextBox 8"/>
          <p:cNvSpPr txBox="1"/>
          <p:nvPr/>
        </p:nvSpPr>
        <p:spPr>
          <a:xfrm>
            <a:off x="2175091" y="5594781"/>
            <a:ext cx="5387954" cy="244554"/>
          </a:xfrm>
          <a:prstGeom prst="rect">
            <a:avLst/>
          </a:prstGeom>
          <a:noFill/>
        </p:spPr>
        <p:txBody>
          <a:bodyPr wrap="square" rtlCol="0">
            <a:spAutoFit/>
          </a:bodyPr>
          <a:lstStyle/>
          <a:p>
            <a:r>
              <a:rPr lang="en-US" sz="989" b="1" dirty="0"/>
              <a:t>Source: RAND, </a:t>
            </a:r>
            <a:r>
              <a:rPr lang="en-US" sz="989" b="1" i="1" dirty="0"/>
              <a:t>US Military Forces and Capabilities for a Dangerous World</a:t>
            </a:r>
            <a:r>
              <a:rPr lang="en-US" sz="989" b="1" dirty="0"/>
              <a:t>,  RR1782, 2017, p. 23</a:t>
            </a:r>
          </a:p>
        </p:txBody>
      </p:sp>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877465" y="1271912"/>
            <a:ext cx="6790832" cy="4314176"/>
          </a:xfrm>
          <a:prstGeom prst="rect">
            <a:avLst/>
          </a:prstGeom>
        </p:spPr>
      </p:pic>
      <p:cxnSp>
        <p:nvCxnSpPr>
          <p:cNvPr id="5" name="Straight Arrow Connector 4"/>
          <p:cNvCxnSpPr/>
          <p:nvPr/>
        </p:nvCxnSpPr>
        <p:spPr>
          <a:xfrm>
            <a:off x="4284524" y="2804218"/>
            <a:ext cx="504940" cy="1126048"/>
          </a:xfrm>
          <a:prstGeom prst="straightConnector1">
            <a:avLst/>
          </a:prstGeom>
          <a:ln w="15875" cmpd="tri">
            <a:solidFill>
              <a:schemeClr val="accent6"/>
            </a:solidFill>
            <a:headEnd w="lg" len="med"/>
            <a:tailEnd type="triangle"/>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9506834" y="6270336"/>
            <a:ext cx="381836" cy="246221"/>
          </a:xfrm>
          <a:prstGeom prst="rect">
            <a:avLst/>
          </a:prstGeom>
        </p:spPr>
        <p:txBody>
          <a:bodyPr wrap="none">
            <a:spAutoFit/>
          </a:bodyPr>
          <a:lstStyle/>
          <a:p>
            <a:r>
              <a:rPr lang="en-US" sz="1000" dirty="0"/>
              <a:t>152</a:t>
            </a:r>
          </a:p>
        </p:txBody>
      </p:sp>
    </p:spTree>
    <p:extLst>
      <p:ext uri="{BB962C8B-B14F-4D97-AF65-F5344CB8AC3E}">
        <p14:creationId xmlns:p14="http://schemas.microsoft.com/office/powerpoint/2010/main" val="1392442491"/>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9" name="Slide Number Placeholder 4"/>
          <p:cNvSpPr>
            <a:spLocks noGrp="1"/>
          </p:cNvSpPr>
          <p:nvPr>
            <p:ph type="sldNum" sz="quarter" idx="12"/>
          </p:nvPr>
        </p:nvSpPr>
        <p:spPr>
          <a:xfrm>
            <a:off x="8204270" y="6059737"/>
            <a:ext cx="766477" cy="328128"/>
          </a:xfrm>
        </p:spPr>
        <p:txBody>
          <a:bodyPr/>
          <a:lstStyle/>
          <a:p>
            <a:fld id="{E95EA8F7-C19D-EF4A-A25F-B2B79527C69C}" type="slidenum">
              <a:rPr lang="en-US" smtClean="0"/>
              <a:t>152</a:t>
            </a:fld>
            <a:endParaRPr lang="en-US" dirty="0"/>
          </a:p>
        </p:txBody>
      </p:sp>
      <p:sp>
        <p:nvSpPr>
          <p:cNvPr id="12" name="Title 1"/>
          <p:cNvSpPr txBox="1">
            <a:spLocks/>
          </p:cNvSpPr>
          <p:nvPr/>
        </p:nvSpPr>
        <p:spPr bwMode="auto">
          <a:xfrm>
            <a:off x="1819897" y="50365"/>
            <a:ext cx="7078341" cy="980169"/>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75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500" dirty="0">
                <a:solidFill>
                  <a:schemeClr val="tx1"/>
                </a:solidFill>
                <a:latin typeface="+mn-lt"/>
              </a:rPr>
              <a:t>Outputs in the Spratly Islands</a:t>
            </a:r>
          </a:p>
          <a:p>
            <a:pPr algn="ctr"/>
            <a:endParaRPr lang="en-US" sz="1797" dirty="0">
              <a:solidFill>
                <a:schemeClr val="tx1"/>
              </a:solidFill>
              <a:latin typeface="Arial Black"/>
              <a:cs typeface="Arial Black"/>
            </a:endParaRPr>
          </a:p>
        </p:txBody>
      </p:sp>
      <p:sp>
        <p:nvSpPr>
          <p:cNvPr id="8" name="Rectangle 5"/>
          <p:cNvSpPr>
            <a:spLocks noChangeArrowheads="1"/>
          </p:cNvSpPr>
          <p:nvPr/>
        </p:nvSpPr>
        <p:spPr bwMode="auto">
          <a:xfrm>
            <a:off x="347241" y="6439062"/>
            <a:ext cx="9010549" cy="4147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82175" tIns="41087" rIns="82175" bIns="41087" numCol="1" anchor="ctr" anchorCtr="0" compatLnSpc="1">
            <a:prstTxWarp prst="textNoShape">
              <a:avLst/>
            </a:prstTxWarp>
            <a:spAutoFit/>
          </a:bodyPr>
          <a:lstStyle/>
          <a:p>
            <a:pPr eaLnBrk="0" fontAlgn="base" hangingPunct="0">
              <a:spcBef>
                <a:spcPct val="0"/>
              </a:spcBef>
              <a:spcAft>
                <a:spcPct val="0"/>
              </a:spcAft>
            </a:pPr>
            <a:r>
              <a:rPr lang="en-US" altLang="en-US" sz="1078" dirty="0">
                <a:latin typeface="Arial" charset="0"/>
              </a:rPr>
              <a:t>Office of the Secretary of Defense, Military and Security Developments Involving the Republic of China, Annual Report to Congress, May 16, 2018, Department of Defense. China Military Power 2018, p.15.</a:t>
            </a:r>
          </a:p>
        </p:txBody>
      </p:sp>
      <p:sp>
        <p:nvSpPr>
          <p:cNvPr id="10" name="Slide Number Placeholder 4"/>
          <p:cNvSpPr txBox="1">
            <a:spLocks/>
          </p:cNvSpPr>
          <p:nvPr/>
        </p:nvSpPr>
        <p:spPr>
          <a:xfrm>
            <a:off x="9417948" y="6329259"/>
            <a:ext cx="632911" cy="22346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dirty="0"/>
              <a:t>153</a:t>
            </a:r>
          </a:p>
        </p:txBody>
      </p:sp>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60129" y="513664"/>
            <a:ext cx="8210618" cy="5925397"/>
          </a:xfrm>
          <a:prstGeom prst="rect">
            <a:avLst/>
          </a:prstGeom>
        </p:spPr>
      </p:pic>
    </p:spTree>
    <p:extLst>
      <p:ext uri="{BB962C8B-B14F-4D97-AF65-F5344CB8AC3E}">
        <p14:creationId xmlns:p14="http://schemas.microsoft.com/office/powerpoint/2010/main" val="1547640080"/>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3" name="TextBox 12"/>
          <p:cNvSpPr txBox="1"/>
          <p:nvPr/>
        </p:nvSpPr>
        <p:spPr>
          <a:xfrm>
            <a:off x="1430355" y="6221708"/>
            <a:ext cx="6773913" cy="216854"/>
          </a:xfrm>
          <a:prstGeom prst="rect">
            <a:avLst/>
          </a:prstGeom>
          <a:noFill/>
        </p:spPr>
        <p:txBody>
          <a:bodyPr wrap="square" rtlCol="0">
            <a:spAutoFit/>
          </a:bodyPr>
          <a:lstStyle/>
          <a:p>
            <a:r>
              <a:rPr lang="en-US" sz="809" dirty="0"/>
              <a:t>Source: Department of Defense, Chinese Military Power, 2017, p. 10..</a:t>
            </a:r>
          </a:p>
        </p:txBody>
      </p:sp>
      <p:sp>
        <p:nvSpPr>
          <p:cNvPr id="9" name="Slide Number Placeholder 4"/>
          <p:cNvSpPr>
            <a:spLocks noGrp="1"/>
          </p:cNvSpPr>
          <p:nvPr>
            <p:ph type="sldNum" sz="quarter" idx="12"/>
          </p:nvPr>
        </p:nvSpPr>
        <p:spPr>
          <a:xfrm>
            <a:off x="8204270" y="6059737"/>
            <a:ext cx="766477" cy="328128"/>
          </a:xfrm>
        </p:spPr>
        <p:txBody>
          <a:bodyPr/>
          <a:lstStyle/>
          <a:p>
            <a:fld id="{E95EA8F7-C19D-EF4A-A25F-B2B79527C69C}" type="slidenum">
              <a:rPr lang="en-US" smtClean="0"/>
              <a:t>153</a:t>
            </a:fld>
            <a:endParaRPr lang="en-US" dirty="0"/>
          </a:p>
        </p:txBody>
      </p:sp>
      <p:sp>
        <p:nvSpPr>
          <p:cNvPr id="12" name="Title 1"/>
          <p:cNvSpPr txBox="1">
            <a:spLocks/>
          </p:cNvSpPr>
          <p:nvPr/>
        </p:nvSpPr>
        <p:spPr bwMode="auto">
          <a:xfrm>
            <a:off x="2904470" y="414622"/>
            <a:ext cx="4345369" cy="64199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75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1797" dirty="0"/>
              <a:t>Chinese Outposts in the Spratlys</a:t>
            </a:r>
          </a:p>
          <a:p>
            <a:pPr algn="ctr"/>
            <a:endParaRPr lang="en-US" sz="1797" dirty="0">
              <a:solidFill>
                <a:schemeClr val="tx1"/>
              </a:solidFill>
              <a:latin typeface="Arial Black"/>
              <a:cs typeface="Arial Black"/>
            </a:endParaRPr>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713534" y="828223"/>
            <a:ext cx="7003907" cy="5329451"/>
          </a:xfrm>
          <a:prstGeom prst="rect">
            <a:avLst/>
          </a:prstGeom>
        </p:spPr>
      </p:pic>
    </p:spTree>
    <p:extLst>
      <p:ext uri="{BB962C8B-B14F-4D97-AF65-F5344CB8AC3E}">
        <p14:creationId xmlns:p14="http://schemas.microsoft.com/office/powerpoint/2010/main" val="1625872965"/>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C19F356-2F6D-534D-9867-5CCBF99D199F}"/>
              </a:ext>
            </a:extLst>
          </p:cNvPr>
          <p:cNvSpPr>
            <a:spLocks noGrp="1"/>
          </p:cNvSpPr>
          <p:nvPr>
            <p:ph type="subTitle" idx="1"/>
          </p:nvPr>
        </p:nvSpPr>
        <p:spPr>
          <a:xfrm>
            <a:off x="891649" y="654891"/>
            <a:ext cx="7909322" cy="447969"/>
          </a:xfrm>
        </p:spPr>
        <p:txBody>
          <a:bodyPr/>
          <a:lstStyle/>
          <a:p>
            <a:r>
              <a:rPr lang="en-US" b="1" dirty="0"/>
              <a:t>China’s Outposts on the Subi Reef</a:t>
            </a:r>
          </a:p>
        </p:txBody>
      </p:sp>
      <p:sp>
        <p:nvSpPr>
          <p:cNvPr id="4" name="TextBox 3">
            <a:extLst>
              <a:ext uri="{FF2B5EF4-FFF2-40B4-BE49-F238E27FC236}">
                <a16:creationId xmlns:a16="http://schemas.microsoft.com/office/drawing/2014/main" id="{838BA80D-B737-D344-AEC4-478549165E75}"/>
              </a:ext>
            </a:extLst>
          </p:cNvPr>
          <p:cNvSpPr txBox="1"/>
          <p:nvPr/>
        </p:nvSpPr>
        <p:spPr>
          <a:xfrm>
            <a:off x="1078916" y="6025617"/>
            <a:ext cx="8682481" cy="751103"/>
          </a:xfrm>
          <a:prstGeom prst="rect">
            <a:avLst/>
          </a:prstGeom>
          <a:noFill/>
        </p:spPr>
        <p:txBody>
          <a:bodyPr wrap="square" rtlCol="0">
            <a:spAutoFit/>
          </a:bodyPr>
          <a:lstStyle/>
          <a:p>
            <a:r>
              <a:rPr lang="en-US" sz="908" dirty="0"/>
              <a:t>Office of the Secretary of Defense, </a:t>
            </a:r>
            <a:r>
              <a:rPr lang="en-US" sz="908" i="1" dirty="0"/>
              <a:t>ANNUAL REPORT TO CONGRESS Military and Security Developments Involving the People’s Republic of China 2017</a:t>
            </a:r>
            <a:r>
              <a:rPr lang="en-US" sz="908" dirty="0"/>
              <a:t>, May 15, 2017, </a:t>
            </a:r>
            <a:r>
              <a:rPr lang="en-US" sz="908" dirty="0">
                <a:hlinkClick r:id="rId2"/>
              </a:rPr>
              <a:t>https://www.defense.gov/Portals/1/Documents/pubs/2017_China_Military_Power_Report.PDF</a:t>
            </a:r>
            <a:r>
              <a:rPr lang="en-US" sz="908" dirty="0"/>
              <a:t>, p. 7 </a:t>
            </a:r>
          </a:p>
          <a:p>
            <a:endParaRPr lang="en-US" sz="908" dirty="0"/>
          </a:p>
          <a:p>
            <a:endParaRPr lang="en-US" sz="1557" dirty="0"/>
          </a:p>
        </p:txBody>
      </p:sp>
      <p:pic>
        <p:nvPicPr>
          <p:cNvPr id="2" name="Picture 1">
            <a:extLst>
              <a:ext uri="{FF2B5EF4-FFF2-40B4-BE49-F238E27FC236}">
                <a16:creationId xmlns:a16="http://schemas.microsoft.com/office/drawing/2014/main" id="{1207C849-8D8C-5B4E-A34D-ABAF5E2AFD7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91650" y="1318065"/>
            <a:ext cx="8556062" cy="4339439"/>
          </a:xfrm>
          <a:prstGeom prst="rect">
            <a:avLst/>
          </a:prstGeom>
        </p:spPr>
      </p:pic>
      <p:sp>
        <p:nvSpPr>
          <p:cNvPr id="5" name="Rectangle 4"/>
          <p:cNvSpPr/>
          <p:nvPr/>
        </p:nvSpPr>
        <p:spPr>
          <a:xfrm>
            <a:off x="9506834" y="6270336"/>
            <a:ext cx="381836" cy="246221"/>
          </a:xfrm>
          <a:prstGeom prst="rect">
            <a:avLst/>
          </a:prstGeom>
        </p:spPr>
        <p:txBody>
          <a:bodyPr wrap="none">
            <a:spAutoFit/>
          </a:bodyPr>
          <a:lstStyle/>
          <a:p>
            <a:r>
              <a:rPr lang="en-US" sz="1000" dirty="0"/>
              <a:t>155</a:t>
            </a:r>
          </a:p>
        </p:txBody>
      </p:sp>
    </p:spTree>
    <p:extLst>
      <p:ext uri="{BB962C8B-B14F-4D97-AF65-F5344CB8AC3E}">
        <p14:creationId xmlns:p14="http://schemas.microsoft.com/office/powerpoint/2010/main" val="1885703391"/>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490644" y="810563"/>
            <a:ext cx="6597640" cy="908454"/>
          </a:xfrm>
          <a:prstGeom prst="rect">
            <a:avLst/>
          </a:prstGeom>
          <a:noFill/>
        </p:spPr>
        <p:txBody>
          <a:bodyPr wrap="square" rtlCol="0">
            <a:spAutoFit/>
          </a:bodyPr>
          <a:lstStyle/>
          <a:p>
            <a:pPr algn="ctr"/>
            <a:r>
              <a:rPr lang="en-US" sz="2157" b="1" dirty="0"/>
              <a:t>Making Woody Island a Base</a:t>
            </a:r>
          </a:p>
          <a:p>
            <a:pPr algn="ctr"/>
            <a:endParaRPr lang="en-US" sz="2157" b="1" dirty="0"/>
          </a:p>
          <a:p>
            <a:pPr algn="ctr"/>
            <a:endParaRPr lang="en-US" sz="989" b="1" dirty="0"/>
          </a:p>
        </p:txBody>
      </p:sp>
      <p:sp>
        <p:nvSpPr>
          <p:cNvPr id="9" name="TextBox 8"/>
          <p:cNvSpPr txBox="1"/>
          <p:nvPr/>
        </p:nvSpPr>
        <p:spPr>
          <a:xfrm>
            <a:off x="2343817" y="5594781"/>
            <a:ext cx="5219227" cy="244554"/>
          </a:xfrm>
          <a:prstGeom prst="rect">
            <a:avLst/>
          </a:prstGeom>
          <a:noFill/>
        </p:spPr>
        <p:txBody>
          <a:bodyPr wrap="square" rtlCol="0">
            <a:spAutoFit/>
          </a:bodyPr>
          <a:lstStyle/>
          <a:p>
            <a:r>
              <a:rPr lang="en-US" sz="989" b="1" dirty="0"/>
              <a:t>Source: RAND, </a:t>
            </a:r>
            <a:r>
              <a:rPr lang="en-US" sz="989" b="1" i="1" dirty="0"/>
              <a:t>US Military Forces and Capabilities for a Dangerous World</a:t>
            </a:r>
            <a:r>
              <a:rPr lang="en-US" sz="989" b="1" dirty="0"/>
              <a:t>,  RR1782, 2017, p. 23</a:t>
            </a:r>
          </a:p>
        </p:txBody>
      </p:sp>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420768" y="1213462"/>
            <a:ext cx="5460022" cy="4241374"/>
          </a:xfrm>
          <a:prstGeom prst="rect">
            <a:avLst/>
          </a:prstGeom>
        </p:spPr>
      </p:pic>
      <p:sp>
        <p:nvSpPr>
          <p:cNvPr id="5" name="Rectangle 4"/>
          <p:cNvSpPr/>
          <p:nvPr/>
        </p:nvSpPr>
        <p:spPr>
          <a:xfrm>
            <a:off x="9506834" y="6270336"/>
            <a:ext cx="381836" cy="246221"/>
          </a:xfrm>
          <a:prstGeom prst="rect">
            <a:avLst/>
          </a:prstGeom>
        </p:spPr>
        <p:txBody>
          <a:bodyPr wrap="none">
            <a:spAutoFit/>
          </a:bodyPr>
          <a:lstStyle/>
          <a:p>
            <a:r>
              <a:rPr lang="en-US" sz="1000" dirty="0"/>
              <a:t>156</a:t>
            </a:r>
          </a:p>
        </p:txBody>
      </p:sp>
    </p:spTree>
    <p:extLst>
      <p:ext uri="{BB962C8B-B14F-4D97-AF65-F5344CB8AC3E}">
        <p14:creationId xmlns:p14="http://schemas.microsoft.com/office/powerpoint/2010/main" val="378135757"/>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3" name="TextBox 12"/>
          <p:cNvSpPr txBox="1"/>
          <p:nvPr/>
        </p:nvSpPr>
        <p:spPr>
          <a:xfrm>
            <a:off x="1430355" y="6221708"/>
            <a:ext cx="6773913" cy="216854"/>
          </a:xfrm>
          <a:prstGeom prst="rect">
            <a:avLst/>
          </a:prstGeom>
          <a:noFill/>
        </p:spPr>
        <p:txBody>
          <a:bodyPr wrap="square" rtlCol="0">
            <a:spAutoFit/>
          </a:bodyPr>
          <a:lstStyle/>
          <a:p>
            <a:r>
              <a:rPr lang="en-US" sz="809" dirty="0"/>
              <a:t>Source: Department of Defense, Chinese Military Power, 2017, p. 13..</a:t>
            </a:r>
          </a:p>
        </p:txBody>
      </p:sp>
      <p:sp>
        <p:nvSpPr>
          <p:cNvPr id="9" name="Slide Number Placeholder 4"/>
          <p:cNvSpPr>
            <a:spLocks noGrp="1"/>
          </p:cNvSpPr>
          <p:nvPr>
            <p:ph type="sldNum" sz="quarter" idx="12"/>
          </p:nvPr>
        </p:nvSpPr>
        <p:spPr>
          <a:xfrm>
            <a:off x="8204270" y="6059737"/>
            <a:ext cx="766477" cy="328128"/>
          </a:xfrm>
        </p:spPr>
        <p:txBody>
          <a:bodyPr/>
          <a:lstStyle/>
          <a:p>
            <a:fld id="{E95EA8F7-C19D-EF4A-A25F-B2B79527C69C}" type="slidenum">
              <a:rPr lang="en-US" smtClean="0"/>
              <a:t>156</a:t>
            </a:fld>
            <a:endParaRPr lang="en-US" dirty="0"/>
          </a:p>
        </p:txBody>
      </p:sp>
      <p:sp>
        <p:nvSpPr>
          <p:cNvPr id="12" name="Title 1"/>
          <p:cNvSpPr txBox="1">
            <a:spLocks/>
          </p:cNvSpPr>
          <p:nvPr/>
        </p:nvSpPr>
        <p:spPr bwMode="auto">
          <a:xfrm>
            <a:off x="2904472" y="414622"/>
            <a:ext cx="5179026" cy="64199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75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1797" dirty="0"/>
              <a:t>Building Island Bases: Mischief Reef</a:t>
            </a:r>
          </a:p>
          <a:p>
            <a:pPr algn="ctr"/>
            <a:endParaRPr lang="en-US" sz="1797" dirty="0">
              <a:solidFill>
                <a:schemeClr val="tx1"/>
              </a:solidFill>
              <a:latin typeface="Arial Black"/>
              <a:cs typeface="Arial Black"/>
            </a:endParaRP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480901" y="1262048"/>
            <a:ext cx="7760171" cy="4605297"/>
          </a:xfrm>
          <a:prstGeom prst="rect">
            <a:avLst/>
          </a:prstGeom>
        </p:spPr>
      </p:pic>
    </p:spTree>
    <p:extLst>
      <p:ext uri="{BB962C8B-B14F-4D97-AF65-F5344CB8AC3E}">
        <p14:creationId xmlns:p14="http://schemas.microsoft.com/office/powerpoint/2010/main" val="1268154164"/>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3" name="TextBox 12"/>
          <p:cNvSpPr txBox="1"/>
          <p:nvPr/>
        </p:nvSpPr>
        <p:spPr>
          <a:xfrm>
            <a:off x="1848932" y="6011762"/>
            <a:ext cx="6773913" cy="465897"/>
          </a:xfrm>
          <a:prstGeom prst="rect">
            <a:avLst/>
          </a:prstGeom>
          <a:noFill/>
        </p:spPr>
        <p:txBody>
          <a:bodyPr wrap="square" rtlCol="0">
            <a:spAutoFit/>
          </a:bodyPr>
          <a:lstStyle/>
          <a:p>
            <a:r>
              <a:rPr lang="en-US" sz="809" dirty="0"/>
              <a:t>Source: BBC, http://www.bbc.com/news/world-asia-china-39165080. </a:t>
            </a:r>
          </a:p>
          <a:p>
            <a:r>
              <a:rPr lang="en-US" sz="809" dirty="0"/>
              <a:t>.</a:t>
            </a:r>
          </a:p>
          <a:p>
            <a:r>
              <a:rPr lang="en-US" sz="809" dirty="0"/>
              <a:t>.</a:t>
            </a:r>
          </a:p>
        </p:txBody>
      </p:sp>
      <p:sp>
        <p:nvSpPr>
          <p:cNvPr id="9" name="Slide Number Placeholder 4"/>
          <p:cNvSpPr>
            <a:spLocks noGrp="1"/>
          </p:cNvSpPr>
          <p:nvPr>
            <p:ph type="sldNum" sz="quarter" idx="12"/>
          </p:nvPr>
        </p:nvSpPr>
        <p:spPr>
          <a:xfrm>
            <a:off x="8204270" y="6059737"/>
            <a:ext cx="766477" cy="328128"/>
          </a:xfrm>
        </p:spPr>
        <p:txBody>
          <a:bodyPr/>
          <a:lstStyle/>
          <a:p>
            <a:fld id="{E95EA8F7-C19D-EF4A-A25F-B2B79527C69C}" type="slidenum">
              <a:rPr lang="en-US" smtClean="0"/>
              <a:t>157</a:t>
            </a:fld>
            <a:endParaRPr lang="en-US" dirty="0"/>
          </a:p>
        </p:txBody>
      </p:sp>
      <p:sp>
        <p:nvSpPr>
          <p:cNvPr id="12" name="Title 1"/>
          <p:cNvSpPr txBox="1">
            <a:spLocks/>
          </p:cNvSpPr>
          <p:nvPr/>
        </p:nvSpPr>
        <p:spPr bwMode="auto">
          <a:xfrm>
            <a:off x="1492450" y="685121"/>
            <a:ext cx="7257213" cy="64199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75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400" dirty="0">
                <a:solidFill>
                  <a:schemeClr val="tx1"/>
                </a:solidFill>
                <a:latin typeface="+mn-lt"/>
                <a:ea typeface="Times New Roman" charset="0"/>
                <a:cs typeface="Times New Roman" charset="0"/>
              </a:rPr>
              <a:t>Possible Military facilities on New “Islands” </a:t>
            </a:r>
          </a:p>
          <a:p>
            <a:pPr algn="ctr"/>
            <a:endParaRPr lang="en-US" sz="2400" dirty="0">
              <a:solidFill>
                <a:schemeClr val="tx1"/>
              </a:solidFill>
              <a:latin typeface="+mn-lt"/>
              <a:ea typeface="Times New Roman" charset="0"/>
              <a:cs typeface="Times New Roman" charset="0"/>
            </a:endParaRPr>
          </a:p>
        </p:txBody>
      </p:sp>
      <p:pic>
        <p:nvPicPr>
          <p:cNvPr id="2050" name="Picture 2" descr="ughes Reef"/>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492450" y="1407381"/>
            <a:ext cx="7740964" cy="43542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837873"/>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230504" y="227165"/>
            <a:ext cx="8063378" cy="830997"/>
          </a:xfrm>
          <a:prstGeom prst="rect">
            <a:avLst/>
          </a:prstGeom>
          <a:noFill/>
        </p:spPr>
        <p:txBody>
          <a:bodyPr wrap="square" rtlCol="0">
            <a:spAutoFit/>
          </a:bodyPr>
          <a:lstStyle/>
          <a:p>
            <a:pPr algn="ctr"/>
            <a:r>
              <a:rPr lang="en-US" sz="2400" b="1" dirty="0"/>
              <a:t>Key Chinese Deployments and Activity in the Paracels and Spratlys: As of Early 2018</a:t>
            </a:r>
          </a:p>
        </p:txBody>
      </p:sp>
      <p:sp>
        <p:nvSpPr>
          <p:cNvPr id="9" name="TextBox 8"/>
          <p:cNvSpPr txBox="1"/>
          <p:nvPr/>
        </p:nvSpPr>
        <p:spPr>
          <a:xfrm>
            <a:off x="1370285" y="6060721"/>
            <a:ext cx="7488917" cy="396775"/>
          </a:xfrm>
          <a:prstGeom prst="rect">
            <a:avLst/>
          </a:prstGeom>
          <a:noFill/>
        </p:spPr>
        <p:txBody>
          <a:bodyPr wrap="square" rtlCol="0">
            <a:spAutoFit/>
          </a:bodyPr>
          <a:lstStyle/>
          <a:p>
            <a:r>
              <a:rPr lang="en-US" sz="989" dirty="0"/>
              <a:t>Source: CSIS AMTI Project, </a:t>
            </a:r>
            <a:r>
              <a:rPr lang="en-US" sz="989" i="1" dirty="0"/>
              <a:t>An Accounting of Chinese Deployments to the Spratly Islands, </a:t>
            </a:r>
            <a:r>
              <a:rPr lang="en-US" sz="989" dirty="0"/>
              <a:t>May 9, 2018https://amti.csis.org/chinese-power-projection/ and https://mail.google.com/mail/u/0/#inbox/16347781d0432c32</a:t>
            </a:r>
          </a:p>
        </p:txBody>
      </p:sp>
      <p:sp>
        <p:nvSpPr>
          <p:cNvPr id="4" name="TextBox 3"/>
          <p:cNvSpPr txBox="1"/>
          <p:nvPr/>
        </p:nvSpPr>
        <p:spPr>
          <a:xfrm>
            <a:off x="1090722" y="1058162"/>
            <a:ext cx="8342942" cy="4961295"/>
          </a:xfrm>
          <a:prstGeom prst="rect">
            <a:avLst/>
          </a:prstGeom>
          <a:noFill/>
        </p:spPr>
        <p:txBody>
          <a:bodyPr wrap="square" rtlCol="0">
            <a:spAutoFit/>
          </a:bodyPr>
          <a:lstStyle/>
          <a:p>
            <a:pPr marL="256804" indent="-256804">
              <a:spcBef>
                <a:spcPts val="539"/>
              </a:spcBef>
              <a:buFont typeface="Arial" charset="0"/>
              <a:buChar char="•"/>
            </a:pPr>
            <a:r>
              <a:rPr lang="en-US" sz="1348" b="1" dirty="0"/>
              <a:t>Has deployed YJ-12B anti-ship cruise missiles and HQ-9B surface-to-air missile systems on each of the reefs, and built missile shelters.</a:t>
            </a:r>
          </a:p>
          <a:p>
            <a:pPr marL="256804" indent="-256804">
              <a:spcBef>
                <a:spcPts val="539"/>
              </a:spcBef>
              <a:buFont typeface="Arial" charset="0"/>
              <a:buChar char="•"/>
            </a:pPr>
            <a:r>
              <a:rPr lang="en-US" sz="1348" b="1" dirty="0"/>
              <a:t>J-10 and J-11 fighter jets to Woody Island. China has built identical </a:t>
            </a:r>
            <a:r>
              <a:rPr lang="en-US" sz="1348" b="1" u="sng" dirty="0">
                <a:hlinkClick r:id="rId2"/>
              </a:rPr>
              <a:t>hangars for combat aircraft</a:t>
            </a:r>
            <a:r>
              <a:rPr lang="en-US" sz="1348" b="1" dirty="0"/>
              <a:t> at Woody and on each of the Big Three, it is likely that J-10s or J-11s will soon deploy.</a:t>
            </a:r>
          </a:p>
          <a:p>
            <a:pPr marL="256804" indent="-256804">
              <a:spcBef>
                <a:spcPts val="539"/>
              </a:spcBef>
              <a:buFont typeface="Arial" charset="0"/>
              <a:buChar char="•"/>
            </a:pPr>
            <a:r>
              <a:rPr lang="en-US" sz="1348" b="1" dirty="0"/>
              <a:t>Y-8 and Xian Y-7 military transport aircraft, and Y-8 maritime patrol or signals intelligence. Some at Subi Reef. Philippines, which has about 100 civilians and a small military garrison on Thitu Island just 12 nautical miles away</a:t>
            </a:r>
          </a:p>
          <a:p>
            <a:pPr marL="256804" indent="-256804">
              <a:spcBef>
                <a:spcPts val="539"/>
              </a:spcBef>
              <a:buFont typeface="Arial" charset="0"/>
              <a:buChar char="•"/>
            </a:pPr>
            <a:r>
              <a:rPr lang="en-US" sz="1348" b="1" dirty="0"/>
              <a:t>Military jamming equipment mounted on three trucks </a:t>
            </a:r>
          </a:p>
          <a:p>
            <a:pPr marL="256804" indent="-256804">
              <a:spcBef>
                <a:spcPts val="539"/>
              </a:spcBef>
              <a:buFont typeface="Arial" charset="0"/>
              <a:buChar char="•"/>
            </a:pPr>
            <a:r>
              <a:rPr lang="en-US" sz="1348" b="1" dirty="0"/>
              <a:t>Several varieties of the PLAN Type 053 frigate were seen at the Big Three, including what appear to be Type 053H1, Type 053H1G, and Type 053H3 frigates, plus Type 056 Jiangdao-class corvettes and Type 051B Luhai-class destroyer.</a:t>
            </a:r>
          </a:p>
          <a:p>
            <a:pPr marL="256804" indent="-256804">
              <a:spcBef>
                <a:spcPts val="539"/>
              </a:spcBef>
              <a:buFont typeface="Arial" charset="0"/>
              <a:buChar char="•"/>
            </a:pPr>
            <a:r>
              <a:rPr lang="en-US" sz="1348" b="1" dirty="0"/>
              <a:t>Several different Type 072 landing ships, as well as a Type 073A landing ship, have been seen at the Big Three. The larger Type 072 landing ships are capable of transporting and landing tanks, heavy vehicles, and air-cushioned hovercraft in amphibious operations. The medium-sized Type 073A carries smaller tanks or troops for similar operations.</a:t>
            </a:r>
          </a:p>
          <a:p>
            <a:pPr marL="256804" indent="-256804">
              <a:spcBef>
                <a:spcPts val="539"/>
              </a:spcBef>
              <a:buFont typeface="Arial" charset="0"/>
              <a:buChar char="•"/>
            </a:pPr>
            <a:r>
              <a:rPr lang="en-US" sz="1348" b="1" dirty="0"/>
              <a:t>Two AGI signals intelligence gathering ships, a Hai Yang and a Type 815G, and Type 639 oceanographic surveillance ship.</a:t>
            </a:r>
          </a:p>
          <a:p>
            <a:pPr marL="256804" indent="-256804">
              <a:spcBef>
                <a:spcPts val="539"/>
              </a:spcBef>
              <a:buFont typeface="Arial" charset="0"/>
              <a:buChar char="•"/>
            </a:pPr>
            <a:r>
              <a:rPr lang="en-US" sz="1348" b="1" dirty="0"/>
              <a:t>Harbin Z-8 transport helicopters and a Harbin BZK-005 drone deployed to Woody Island. The BZK-005 is a high altitude, long endurance surveillance drone</a:t>
            </a:r>
          </a:p>
          <a:p>
            <a:pPr marL="256804" indent="-256804">
              <a:spcBef>
                <a:spcPts val="539"/>
              </a:spcBef>
              <a:buFont typeface="Arial" charset="0"/>
              <a:buChar char="•"/>
            </a:pPr>
            <a:r>
              <a:rPr lang="en-US" sz="1348" b="1" dirty="0"/>
              <a:t>China Coast Guard ships seen at the outposts include several former PLAN Jianghu-class 053H1 frigates, redubbed Jianghu-1 WFF ships.</a:t>
            </a:r>
          </a:p>
        </p:txBody>
      </p:sp>
      <p:sp>
        <p:nvSpPr>
          <p:cNvPr id="5" name="Rectangle 4"/>
          <p:cNvSpPr/>
          <p:nvPr/>
        </p:nvSpPr>
        <p:spPr>
          <a:xfrm>
            <a:off x="9506834" y="6270336"/>
            <a:ext cx="381836" cy="246221"/>
          </a:xfrm>
          <a:prstGeom prst="rect">
            <a:avLst/>
          </a:prstGeom>
        </p:spPr>
        <p:txBody>
          <a:bodyPr wrap="none">
            <a:spAutoFit/>
          </a:bodyPr>
          <a:lstStyle/>
          <a:p>
            <a:r>
              <a:rPr lang="en-US" sz="1000" dirty="0"/>
              <a:t>159</a:t>
            </a:r>
          </a:p>
        </p:txBody>
      </p:sp>
    </p:spTree>
    <p:extLst>
      <p:ext uri="{BB962C8B-B14F-4D97-AF65-F5344CB8AC3E}">
        <p14:creationId xmlns:p14="http://schemas.microsoft.com/office/powerpoint/2010/main" val="1786805"/>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547832" y="6060721"/>
            <a:ext cx="8675651" cy="396775"/>
          </a:xfrm>
          <a:prstGeom prst="rect">
            <a:avLst/>
          </a:prstGeom>
          <a:noFill/>
        </p:spPr>
        <p:txBody>
          <a:bodyPr wrap="square" rtlCol="0">
            <a:spAutoFit/>
          </a:bodyPr>
          <a:lstStyle/>
          <a:p>
            <a:r>
              <a:rPr lang="en-US" sz="989" dirty="0"/>
              <a:t>Source: CSIS AMTI Project, </a:t>
            </a:r>
            <a:r>
              <a:rPr lang="en-US" sz="989" i="1" dirty="0"/>
              <a:t>An Accounting of Chinese Deployments to the Spratly Islands, </a:t>
            </a:r>
            <a:r>
              <a:rPr lang="en-US" sz="989" dirty="0"/>
              <a:t>May 9, 2018https://amti.csis.org/chinese-power-projection/ and https://mail.google.com/mail/u/0/#inbox/16347781d0432c32</a:t>
            </a:r>
          </a:p>
        </p:txBody>
      </p:sp>
      <p:sp>
        <p:nvSpPr>
          <p:cNvPr id="8" name="TextBox 7"/>
          <p:cNvSpPr txBox="1"/>
          <p:nvPr/>
        </p:nvSpPr>
        <p:spPr>
          <a:xfrm flipH="1">
            <a:off x="1556661" y="717481"/>
            <a:ext cx="2044204" cy="5764142"/>
          </a:xfrm>
          <a:prstGeom prst="rect">
            <a:avLst/>
          </a:prstGeom>
          <a:noFill/>
        </p:spPr>
        <p:txBody>
          <a:bodyPr wrap="square" rtlCol="0">
            <a:spAutoFit/>
          </a:bodyPr>
          <a:lstStyle/>
          <a:p>
            <a:pPr algn="ctr"/>
            <a:r>
              <a:rPr lang="en-US" sz="2157" b="1" dirty="0"/>
              <a:t>Chinese Ship Deployments in the Paracels and Spratlys at “Big Three” outposts at Fiery Cross, Mischief, and Subi Reefs.</a:t>
            </a:r>
          </a:p>
          <a:p>
            <a:pPr algn="ctr"/>
            <a:endParaRPr lang="en-US" sz="2157" b="1" dirty="0"/>
          </a:p>
          <a:p>
            <a:pPr algn="just"/>
            <a:r>
              <a:rPr lang="en-US" sz="899" dirty="0"/>
              <a:t>Satellite images show that PLAN destroyers, frigates, and other combat ships and CCG patrol vessels regularly visit the artificial islands, along with many auxiliary and logistics vessels. Admittedly, relying on satellite imagery, which captures only those ships that happen to be in port (as opposed to out on patrol) at a specific moment in time, provides a limited picture of naval and coast guard deployments. But the ubiquity of PLAN and CCG ships in images of Fiery Cross, Mischief, and Subi Reefs since the start of 2017 suggests how robust the PLAN and CCG presence at the island bases has become.</a:t>
            </a:r>
            <a:endParaRPr lang="en-US" sz="899" b="1" dirty="0"/>
          </a:p>
        </p:txBody>
      </p:sp>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032141" y="727486"/>
            <a:ext cx="5683755" cy="5272881"/>
          </a:xfrm>
          <a:prstGeom prst="rect">
            <a:avLst/>
          </a:prstGeom>
        </p:spPr>
      </p:pic>
      <p:sp>
        <p:nvSpPr>
          <p:cNvPr id="5" name="Rectangle 4"/>
          <p:cNvSpPr/>
          <p:nvPr/>
        </p:nvSpPr>
        <p:spPr>
          <a:xfrm>
            <a:off x="9506834" y="6270336"/>
            <a:ext cx="381836" cy="246221"/>
          </a:xfrm>
          <a:prstGeom prst="rect">
            <a:avLst/>
          </a:prstGeom>
        </p:spPr>
        <p:txBody>
          <a:bodyPr wrap="none">
            <a:spAutoFit/>
          </a:bodyPr>
          <a:lstStyle/>
          <a:p>
            <a:r>
              <a:rPr lang="en-US" sz="1000" dirty="0"/>
              <a:t>160</a:t>
            </a:r>
          </a:p>
        </p:txBody>
      </p:sp>
    </p:spTree>
    <p:extLst>
      <p:ext uri="{BB962C8B-B14F-4D97-AF65-F5344CB8AC3E}">
        <p14:creationId xmlns:p14="http://schemas.microsoft.com/office/powerpoint/2010/main" val="18068044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C19F356-2F6D-534D-9867-5CCBF99D199F}"/>
              </a:ext>
            </a:extLst>
          </p:cNvPr>
          <p:cNvSpPr>
            <a:spLocks noGrp="1"/>
          </p:cNvSpPr>
          <p:nvPr>
            <p:ph type="subTitle" idx="1"/>
          </p:nvPr>
        </p:nvSpPr>
        <p:spPr>
          <a:xfrm>
            <a:off x="843010" y="451464"/>
            <a:ext cx="7909322" cy="447969"/>
          </a:xfrm>
        </p:spPr>
        <p:txBody>
          <a:bodyPr>
            <a:noAutofit/>
          </a:bodyPr>
          <a:lstStyle/>
          <a:p>
            <a:r>
              <a:rPr lang="en-US" sz="2000" b="1" dirty="0"/>
              <a:t>Who Will Lead in Future? Chinese and U.S. GDP (PPP Basis) as a Percentage of Global Total: 1980-2016 and Projections through 2020</a:t>
            </a:r>
          </a:p>
        </p:txBody>
      </p:sp>
      <p:sp>
        <p:nvSpPr>
          <p:cNvPr id="4" name="TextBox 3">
            <a:extLst>
              <a:ext uri="{FF2B5EF4-FFF2-40B4-BE49-F238E27FC236}">
                <a16:creationId xmlns:a16="http://schemas.microsoft.com/office/drawing/2014/main" id="{838BA80D-B737-D344-AEC4-478549165E75}"/>
              </a:ext>
            </a:extLst>
          </p:cNvPr>
          <p:cNvSpPr txBox="1"/>
          <p:nvPr/>
        </p:nvSpPr>
        <p:spPr>
          <a:xfrm>
            <a:off x="843010" y="5554194"/>
            <a:ext cx="7806637" cy="954107"/>
          </a:xfrm>
          <a:prstGeom prst="rect">
            <a:avLst/>
          </a:prstGeom>
          <a:noFill/>
        </p:spPr>
        <p:txBody>
          <a:bodyPr wrap="square" rtlCol="0">
            <a:spAutoFit/>
          </a:bodyPr>
          <a:lstStyle/>
          <a:p>
            <a:endParaRPr lang="en-US" sz="1600" dirty="0"/>
          </a:p>
          <a:p>
            <a:endParaRPr lang="en-US" sz="1600" dirty="0"/>
          </a:p>
          <a:p>
            <a:r>
              <a:rPr lang="en-US" sz="1200" dirty="0"/>
              <a:t>Wayne M. Morrison, </a:t>
            </a:r>
            <a:r>
              <a:rPr lang="en-US" sz="1200" i="1" dirty="0"/>
              <a:t>China’s Economic Rise: History, Trends, Challenges, and Implications for the United States</a:t>
            </a:r>
            <a:r>
              <a:rPr lang="en-US" sz="1200" dirty="0"/>
              <a:t>, CRS RL33534, February 5, 2018, p. 10. </a:t>
            </a:r>
          </a:p>
        </p:txBody>
      </p:sp>
      <p:sp>
        <p:nvSpPr>
          <p:cNvPr id="7" name="Slide Number Placeholder 4"/>
          <p:cNvSpPr txBox="1">
            <a:spLocks/>
          </p:cNvSpPr>
          <p:nvPr/>
        </p:nvSpPr>
        <p:spPr>
          <a:xfrm>
            <a:off x="8848667" y="6121040"/>
            <a:ext cx="632911" cy="32812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dirty="0"/>
              <a:t>16</a:t>
            </a:r>
          </a:p>
        </p:txBody>
      </p:sp>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115661" y="1069398"/>
            <a:ext cx="7121631" cy="4853440"/>
          </a:xfrm>
          <a:prstGeom prst="rect">
            <a:avLst/>
          </a:prstGeom>
        </p:spPr>
      </p:pic>
    </p:spTree>
    <p:extLst>
      <p:ext uri="{BB962C8B-B14F-4D97-AF65-F5344CB8AC3E}">
        <p14:creationId xmlns:p14="http://schemas.microsoft.com/office/powerpoint/2010/main" val="753905609"/>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928FD0C-6010-438E-9567-781D191B62F7}"/>
              </a:ext>
            </a:extLst>
          </p:cNvPr>
          <p:cNvSpPr txBox="1"/>
          <p:nvPr/>
        </p:nvSpPr>
        <p:spPr>
          <a:xfrm>
            <a:off x="1410950" y="1966376"/>
            <a:ext cx="7846892" cy="2526333"/>
          </a:xfrm>
          <a:prstGeom prst="rect">
            <a:avLst/>
          </a:prstGeom>
          <a:noFill/>
        </p:spPr>
        <p:txBody>
          <a:bodyPr wrap="none" rtlCol="0">
            <a:spAutoFit/>
          </a:bodyPr>
          <a:lstStyle/>
          <a:p>
            <a:pPr algn="ctr"/>
            <a:r>
              <a:rPr lang="en-US" sz="3954" b="1" dirty="0">
                <a:solidFill>
                  <a:srgbClr val="FF0000"/>
                </a:solidFill>
                <a:latin typeface="Times New Roman" panose="02020603050405020304" pitchFamily="18" charset="0"/>
                <a:cs typeface="Times New Roman" panose="02020603050405020304" pitchFamily="18" charset="0"/>
              </a:rPr>
              <a:t>Corridor/Transit Route </a:t>
            </a:r>
          </a:p>
          <a:p>
            <a:pPr algn="ctr"/>
            <a:endParaRPr lang="en-US" sz="3954" b="1" dirty="0">
              <a:solidFill>
                <a:srgbClr val="FF0000"/>
              </a:solidFill>
              <a:latin typeface="Times New Roman" panose="02020603050405020304" pitchFamily="18" charset="0"/>
              <a:cs typeface="Times New Roman" panose="02020603050405020304" pitchFamily="18" charset="0"/>
            </a:endParaRPr>
          </a:p>
          <a:p>
            <a:pPr algn="ctr"/>
            <a:r>
              <a:rPr lang="en-US" sz="3954" b="1" dirty="0">
                <a:solidFill>
                  <a:srgbClr val="FF0000"/>
                </a:solidFill>
                <a:latin typeface="Times New Roman" panose="02020603050405020304" pitchFamily="18" charset="0"/>
                <a:cs typeface="Times New Roman" panose="02020603050405020304" pitchFamily="18" charset="0"/>
              </a:rPr>
              <a:t>The Critical Role of Chinese Trade </a:t>
            </a:r>
          </a:p>
          <a:p>
            <a:pPr algn="ctr"/>
            <a:r>
              <a:rPr lang="en-US" sz="3954" b="1" dirty="0">
                <a:solidFill>
                  <a:srgbClr val="FF0000"/>
                </a:solidFill>
                <a:latin typeface="Times New Roman" panose="02020603050405020304" pitchFamily="18" charset="0"/>
                <a:cs typeface="Times New Roman" panose="02020603050405020304" pitchFamily="18" charset="0"/>
              </a:rPr>
              <a:t>in the South China Sea</a:t>
            </a:r>
          </a:p>
        </p:txBody>
      </p:sp>
      <p:sp>
        <p:nvSpPr>
          <p:cNvPr id="3" name="Slide Number Placeholder 4"/>
          <p:cNvSpPr txBox="1">
            <a:spLocks/>
          </p:cNvSpPr>
          <p:nvPr/>
        </p:nvSpPr>
        <p:spPr>
          <a:xfrm>
            <a:off x="8624931" y="5780571"/>
            <a:ext cx="632911" cy="32812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dirty="0"/>
              <a:t>161</a:t>
            </a:r>
          </a:p>
        </p:txBody>
      </p:sp>
    </p:spTree>
    <p:extLst>
      <p:ext uri="{BB962C8B-B14F-4D97-AF65-F5344CB8AC3E}">
        <p14:creationId xmlns:p14="http://schemas.microsoft.com/office/powerpoint/2010/main" val="1372999785"/>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3" name="TextBox 12"/>
          <p:cNvSpPr txBox="1"/>
          <p:nvPr/>
        </p:nvSpPr>
        <p:spPr>
          <a:xfrm>
            <a:off x="1674697" y="6440992"/>
            <a:ext cx="6773913" cy="230832"/>
          </a:xfrm>
          <a:prstGeom prst="rect">
            <a:avLst/>
          </a:prstGeom>
          <a:noFill/>
        </p:spPr>
        <p:txBody>
          <a:bodyPr wrap="square" rtlCol="0">
            <a:spAutoFit/>
          </a:bodyPr>
          <a:lstStyle/>
          <a:p>
            <a:r>
              <a:rPr lang="en-US" sz="809" dirty="0"/>
              <a:t>Source: </a:t>
            </a:r>
            <a:r>
              <a:rPr lang="en-US" sz="809" i="1" dirty="0"/>
              <a:t>Wayne Morrison, </a:t>
            </a:r>
            <a:r>
              <a:rPr lang="en-US" sz="900" i="1" dirty="0"/>
              <a:t>China-U.S. Trade Issues</a:t>
            </a:r>
            <a:r>
              <a:rPr lang="en-US" sz="900" dirty="0"/>
              <a:t>, CRS, April 16, 2018, RL 33536, p. 13.</a:t>
            </a:r>
            <a:endParaRPr lang="en-US" sz="809" dirty="0"/>
          </a:p>
        </p:txBody>
      </p:sp>
      <p:sp>
        <p:nvSpPr>
          <p:cNvPr id="9" name="Slide Number Placeholder 4"/>
          <p:cNvSpPr>
            <a:spLocks noGrp="1"/>
          </p:cNvSpPr>
          <p:nvPr>
            <p:ph type="sldNum" sz="quarter" idx="12"/>
          </p:nvPr>
        </p:nvSpPr>
        <p:spPr>
          <a:xfrm>
            <a:off x="8204270" y="6059737"/>
            <a:ext cx="766477" cy="328128"/>
          </a:xfrm>
        </p:spPr>
        <p:txBody>
          <a:bodyPr/>
          <a:lstStyle/>
          <a:p>
            <a:fld id="{E95EA8F7-C19D-EF4A-A25F-B2B79527C69C}" type="slidenum">
              <a:rPr lang="en-US" smtClean="0"/>
              <a:t>161</a:t>
            </a:fld>
            <a:endParaRPr lang="en-US" dirty="0"/>
          </a:p>
        </p:txBody>
      </p:sp>
      <p:sp>
        <p:nvSpPr>
          <p:cNvPr id="12" name="Title 1"/>
          <p:cNvSpPr txBox="1">
            <a:spLocks/>
          </p:cNvSpPr>
          <p:nvPr/>
        </p:nvSpPr>
        <p:spPr bwMode="auto">
          <a:xfrm>
            <a:off x="1571942" y="279889"/>
            <a:ext cx="7257213" cy="576638"/>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Autofit/>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400" dirty="0">
                <a:solidFill>
                  <a:schemeClr val="tx1"/>
                </a:solidFill>
                <a:latin typeface="+mn-lt"/>
              </a:rPr>
              <a:t>U.S. Shift from Japan to China as % of Total  U.S. Manufactured Imports: 1990-2017 </a:t>
            </a:r>
          </a:p>
          <a:p>
            <a:pPr algn="ctr"/>
            <a:r>
              <a:rPr lang="en-US" sz="1400" dirty="0">
                <a:solidFill>
                  <a:schemeClr val="tx1"/>
                </a:solidFill>
                <a:latin typeface="+mn-lt"/>
              </a:rPr>
              <a:t>(In $US Billions)</a:t>
            </a:r>
          </a:p>
          <a:p>
            <a:pPr algn="ctr"/>
            <a:endParaRPr lang="en-US" sz="2400" dirty="0">
              <a:solidFill>
                <a:schemeClr val="tx1"/>
              </a:solidFill>
              <a:latin typeface="Arial Black"/>
              <a:cs typeface="Arial Black"/>
            </a:endParaRPr>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40780" y="1030147"/>
            <a:ext cx="9311469" cy="5432470"/>
          </a:xfrm>
          <a:prstGeom prst="rect">
            <a:avLst/>
          </a:prstGeom>
        </p:spPr>
      </p:pic>
      <p:sp>
        <p:nvSpPr>
          <p:cNvPr id="10" name="Slide Number Placeholder 4"/>
          <p:cNvSpPr txBox="1">
            <a:spLocks/>
          </p:cNvSpPr>
          <p:nvPr/>
        </p:nvSpPr>
        <p:spPr>
          <a:xfrm>
            <a:off x="9578242" y="6140494"/>
            <a:ext cx="632911" cy="32812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dirty="0"/>
              <a:t>162</a:t>
            </a:r>
          </a:p>
        </p:txBody>
      </p:sp>
    </p:spTree>
    <p:extLst>
      <p:ext uri="{BB962C8B-B14F-4D97-AF65-F5344CB8AC3E}">
        <p14:creationId xmlns:p14="http://schemas.microsoft.com/office/powerpoint/2010/main" val="1635157307"/>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3" name="TextBox 12"/>
          <p:cNvSpPr txBox="1"/>
          <p:nvPr/>
        </p:nvSpPr>
        <p:spPr>
          <a:xfrm>
            <a:off x="1674697" y="6440992"/>
            <a:ext cx="6773913" cy="230832"/>
          </a:xfrm>
          <a:prstGeom prst="rect">
            <a:avLst/>
          </a:prstGeom>
          <a:noFill/>
        </p:spPr>
        <p:txBody>
          <a:bodyPr wrap="square" rtlCol="0">
            <a:spAutoFit/>
          </a:bodyPr>
          <a:lstStyle/>
          <a:p>
            <a:r>
              <a:rPr lang="en-US" sz="809" dirty="0"/>
              <a:t>Source: </a:t>
            </a:r>
            <a:r>
              <a:rPr lang="en-US" sz="809" i="1" dirty="0"/>
              <a:t>Wayne Morrison, </a:t>
            </a:r>
            <a:r>
              <a:rPr lang="en-US" sz="900" i="1" dirty="0"/>
              <a:t>China-U.S. Trade Issues</a:t>
            </a:r>
            <a:r>
              <a:rPr lang="en-US" sz="900" dirty="0"/>
              <a:t>, CRS, April 16, 2018, RL 33536, p. 11.</a:t>
            </a:r>
            <a:endParaRPr lang="en-US" sz="809" dirty="0"/>
          </a:p>
        </p:txBody>
      </p:sp>
      <p:sp>
        <p:nvSpPr>
          <p:cNvPr id="9" name="Slide Number Placeholder 4"/>
          <p:cNvSpPr>
            <a:spLocks noGrp="1"/>
          </p:cNvSpPr>
          <p:nvPr>
            <p:ph type="sldNum" sz="quarter" idx="12"/>
          </p:nvPr>
        </p:nvSpPr>
        <p:spPr>
          <a:xfrm>
            <a:off x="8204270" y="6059737"/>
            <a:ext cx="766477" cy="328128"/>
          </a:xfrm>
        </p:spPr>
        <p:txBody>
          <a:bodyPr/>
          <a:lstStyle/>
          <a:p>
            <a:fld id="{E95EA8F7-C19D-EF4A-A25F-B2B79527C69C}" type="slidenum">
              <a:rPr lang="en-US" smtClean="0"/>
              <a:t>162</a:t>
            </a:fld>
            <a:endParaRPr lang="en-US" dirty="0"/>
          </a:p>
        </p:txBody>
      </p:sp>
      <p:sp>
        <p:nvSpPr>
          <p:cNvPr id="12" name="Title 1"/>
          <p:cNvSpPr txBox="1">
            <a:spLocks/>
          </p:cNvSpPr>
          <p:nvPr/>
        </p:nvSpPr>
        <p:spPr bwMode="auto">
          <a:xfrm>
            <a:off x="1571942" y="279889"/>
            <a:ext cx="7257213" cy="64199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Autofit/>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400" dirty="0">
                <a:solidFill>
                  <a:schemeClr val="tx1"/>
                </a:solidFill>
                <a:latin typeface="+mn-lt"/>
              </a:rPr>
              <a:t>Growing Total  U.S. Trade Imbalance with China –Imports from China Less Exports : 2000-2017 </a:t>
            </a:r>
          </a:p>
          <a:p>
            <a:pPr algn="ctr"/>
            <a:r>
              <a:rPr lang="en-US" sz="1400" dirty="0">
                <a:solidFill>
                  <a:schemeClr val="tx1"/>
                </a:solidFill>
                <a:latin typeface="+mn-lt"/>
              </a:rPr>
              <a:t>(In $US Billions)</a:t>
            </a:r>
          </a:p>
          <a:p>
            <a:pPr algn="ctr"/>
            <a:endParaRPr lang="en-US" sz="2400" dirty="0">
              <a:solidFill>
                <a:schemeClr val="tx1"/>
              </a:solidFill>
              <a:latin typeface="Arial Black"/>
              <a:cs typeface="Arial Black"/>
            </a:endParaRPr>
          </a:p>
        </p:txBody>
      </p:sp>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06056" y="1263265"/>
            <a:ext cx="8434727" cy="5124600"/>
          </a:xfrm>
          <a:prstGeom prst="rect">
            <a:avLst/>
          </a:prstGeom>
        </p:spPr>
      </p:pic>
      <p:sp>
        <p:nvSpPr>
          <p:cNvPr id="10" name="Slide Number Placeholder 4"/>
          <p:cNvSpPr txBox="1">
            <a:spLocks/>
          </p:cNvSpPr>
          <p:nvPr/>
        </p:nvSpPr>
        <p:spPr>
          <a:xfrm>
            <a:off x="9578242" y="6140494"/>
            <a:ext cx="632911" cy="32812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dirty="0"/>
              <a:t>163</a:t>
            </a:r>
          </a:p>
        </p:txBody>
      </p:sp>
    </p:spTree>
    <p:extLst>
      <p:ext uri="{BB962C8B-B14F-4D97-AF65-F5344CB8AC3E}">
        <p14:creationId xmlns:p14="http://schemas.microsoft.com/office/powerpoint/2010/main" val="1207176863"/>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3" name="TextBox 12"/>
          <p:cNvSpPr txBox="1"/>
          <p:nvPr/>
        </p:nvSpPr>
        <p:spPr>
          <a:xfrm>
            <a:off x="1674697" y="6440992"/>
            <a:ext cx="6773913" cy="230832"/>
          </a:xfrm>
          <a:prstGeom prst="rect">
            <a:avLst/>
          </a:prstGeom>
          <a:noFill/>
        </p:spPr>
        <p:txBody>
          <a:bodyPr wrap="square" rtlCol="0">
            <a:spAutoFit/>
          </a:bodyPr>
          <a:lstStyle/>
          <a:p>
            <a:r>
              <a:rPr lang="en-US" sz="809" dirty="0"/>
              <a:t>Source: </a:t>
            </a:r>
            <a:r>
              <a:rPr lang="en-US" sz="809" i="1" dirty="0"/>
              <a:t>Wayne Morrison, </a:t>
            </a:r>
            <a:r>
              <a:rPr lang="en-US" sz="900" i="1" dirty="0"/>
              <a:t>China-U.S. Trade Issues</a:t>
            </a:r>
            <a:r>
              <a:rPr lang="en-US" sz="900" dirty="0"/>
              <a:t>, CRS, April 16, 2018, RL 33536, p. 22.</a:t>
            </a:r>
            <a:endParaRPr lang="en-US" sz="809" dirty="0"/>
          </a:p>
        </p:txBody>
      </p:sp>
      <p:sp>
        <p:nvSpPr>
          <p:cNvPr id="9" name="Slide Number Placeholder 4"/>
          <p:cNvSpPr>
            <a:spLocks noGrp="1"/>
          </p:cNvSpPr>
          <p:nvPr>
            <p:ph type="sldNum" sz="quarter" idx="12"/>
          </p:nvPr>
        </p:nvSpPr>
        <p:spPr>
          <a:xfrm>
            <a:off x="8204270" y="6059737"/>
            <a:ext cx="766477" cy="328128"/>
          </a:xfrm>
        </p:spPr>
        <p:txBody>
          <a:bodyPr/>
          <a:lstStyle/>
          <a:p>
            <a:fld id="{E95EA8F7-C19D-EF4A-A25F-B2B79527C69C}" type="slidenum">
              <a:rPr lang="en-US" smtClean="0"/>
              <a:t>163</a:t>
            </a:fld>
            <a:endParaRPr lang="en-US" dirty="0"/>
          </a:p>
        </p:txBody>
      </p:sp>
      <p:sp>
        <p:nvSpPr>
          <p:cNvPr id="12" name="Title 1"/>
          <p:cNvSpPr txBox="1">
            <a:spLocks/>
          </p:cNvSpPr>
          <p:nvPr/>
        </p:nvSpPr>
        <p:spPr bwMode="auto">
          <a:xfrm>
            <a:off x="1644274" y="96148"/>
            <a:ext cx="7257213" cy="576638"/>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Autofit/>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400" dirty="0">
                <a:solidFill>
                  <a:schemeClr val="tx1"/>
                </a:solidFill>
                <a:latin typeface="+mn-lt"/>
              </a:rPr>
              <a:t>China’s Holdings of U.S. Securities: 2002-2017 </a:t>
            </a:r>
          </a:p>
          <a:p>
            <a:pPr algn="ctr"/>
            <a:r>
              <a:rPr lang="en-US" sz="1400" dirty="0">
                <a:solidFill>
                  <a:schemeClr val="tx1"/>
                </a:solidFill>
                <a:latin typeface="+mn-lt"/>
              </a:rPr>
              <a:t>(In $US Billions)</a:t>
            </a:r>
          </a:p>
          <a:p>
            <a:pPr algn="ctr"/>
            <a:endParaRPr lang="en-US" sz="2400" dirty="0">
              <a:solidFill>
                <a:schemeClr val="tx1"/>
              </a:solidFill>
              <a:latin typeface="Arial Black"/>
              <a:cs typeface="Arial Black"/>
            </a:endParaRPr>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300372" y="775504"/>
            <a:ext cx="8481715" cy="5665488"/>
          </a:xfrm>
          <a:prstGeom prst="rect">
            <a:avLst/>
          </a:prstGeom>
        </p:spPr>
      </p:pic>
      <p:sp>
        <p:nvSpPr>
          <p:cNvPr id="10" name="Slide Number Placeholder 4"/>
          <p:cNvSpPr txBox="1">
            <a:spLocks/>
          </p:cNvSpPr>
          <p:nvPr/>
        </p:nvSpPr>
        <p:spPr>
          <a:xfrm>
            <a:off x="9578242" y="6140494"/>
            <a:ext cx="632911" cy="32812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dirty="0"/>
              <a:t>164</a:t>
            </a:r>
          </a:p>
        </p:txBody>
      </p:sp>
    </p:spTree>
    <p:extLst>
      <p:ext uri="{BB962C8B-B14F-4D97-AF65-F5344CB8AC3E}">
        <p14:creationId xmlns:p14="http://schemas.microsoft.com/office/powerpoint/2010/main" val="1398664194"/>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3" name="TextBox 12"/>
          <p:cNvSpPr txBox="1"/>
          <p:nvPr/>
        </p:nvSpPr>
        <p:spPr>
          <a:xfrm>
            <a:off x="1813593" y="6249704"/>
            <a:ext cx="6773913" cy="216854"/>
          </a:xfrm>
          <a:prstGeom prst="rect">
            <a:avLst/>
          </a:prstGeom>
          <a:noFill/>
        </p:spPr>
        <p:txBody>
          <a:bodyPr wrap="square" rtlCol="0">
            <a:spAutoFit/>
          </a:bodyPr>
          <a:lstStyle/>
          <a:p>
            <a:r>
              <a:rPr lang="en-US" sz="809" dirty="0"/>
              <a:t>Source: </a:t>
            </a:r>
            <a:r>
              <a:rPr lang="en-US" sz="809" b="1" i="1" dirty="0"/>
              <a:t>CSIS China Power Project, </a:t>
            </a:r>
            <a:r>
              <a:rPr lang="en-US" sz="809" b="1" i="1" dirty="0">
                <a:hlinkClick r:id="rId2"/>
              </a:rPr>
              <a:t>https://chinapower.csis.org/much-trade-transits-south-china-sea/</a:t>
            </a:r>
            <a:r>
              <a:rPr lang="en-US" sz="809" b="1" i="1" dirty="0"/>
              <a:t>. </a:t>
            </a:r>
            <a:r>
              <a:rPr lang="en-US" sz="809" dirty="0"/>
              <a:t>/.</a:t>
            </a:r>
          </a:p>
        </p:txBody>
      </p:sp>
      <p:sp>
        <p:nvSpPr>
          <p:cNvPr id="9" name="Slide Number Placeholder 4"/>
          <p:cNvSpPr>
            <a:spLocks noGrp="1"/>
          </p:cNvSpPr>
          <p:nvPr>
            <p:ph type="sldNum" sz="quarter" idx="12"/>
          </p:nvPr>
        </p:nvSpPr>
        <p:spPr>
          <a:xfrm>
            <a:off x="8204270" y="6059737"/>
            <a:ext cx="766477" cy="328128"/>
          </a:xfrm>
        </p:spPr>
        <p:txBody>
          <a:bodyPr/>
          <a:lstStyle/>
          <a:p>
            <a:fld id="{E95EA8F7-C19D-EF4A-A25F-B2B79527C69C}" type="slidenum">
              <a:rPr lang="en-US" smtClean="0"/>
              <a:t>164</a:t>
            </a:fld>
            <a:endParaRPr lang="en-US" dirty="0"/>
          </a:p>
        </p:txBody>
      </p:sp>
      <p:sp>
        <p:nvSpPr>
          <p:cNvPr id="12" name="Title 1"/>
          <p:cNvSpPr txBox="1">
            <a:spLocks/>
          </p:cNvSpPr>
          <p:nvPr/>
        </p:nvSpPr>
        <p:spPr bwMode="auto">
          <a:xfrm>
            <a:off x="1571942" y="279889"/>
            <a:ext cx="7257213" cy="64199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Autofit/>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400" dirty="0">
                <a:solidFill>
                  <a:schemeClr val="tx1"/>
                </a:solidFill>
                <a:latin typeface="+mn-lt"/>
              </a:rPr>
              <a:t>Total Traffic Through the South China Sea: </a:t>
            </a:r>
          </a:p>
          <a:p>
            <a:pPr algn="ctr"/>
            <a:r>
              <a:rPr lang="en-US" sz="2400" dirty="0">
                <a:solidFill>
                  <a:schemeClr val="tx1"/>
                </a:solidFill>
                <a:latin typeface="+mn-lt"/>
              </a:rPr>
              <a:t>$3.37 Trillion in 2016</a:t>
            </a:r>
          </a:p>
          <a:p>
            <a:pPr algn="ctr"/>
            <a:endParaRPr lang="en-US" sz="2400" dirty="0">
              <a:solidFill>
                <a:schemeClr val="tx1"/>
              </a:solidFill>
              <a:latin typeface="Arial Black"/>
              <a:cs typeface="Arial Black"/>
            </a:endParaRPr>
          </a:p>
        </p:txBody>
      </p:sp>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300067" y="1478455"/>
            <a:ext cx="3130520" cy="3808126"/>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687740" y="1478454"/>
            <a:ext cx="2612326" cy="3658103"/>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996259" y="1478453"/>
            <a:ext cx="2622634" cy="3658103"/>
          </a:xfrm>
          <a:prstGeom prst="rect">
            <a:avLst/>
          </a:prstGeom>
        </p:spPr>
      </p:pic>
    </p:spTree>
    <p:extLst>
      <p:ext uri="{BB962C8B-B14F-4D97-AF65-F5344CB8AC3E}">
        <p14:creationId xmlns:p14="http://schemas.microsoft.com/office/powerpoint/2010/main" val="439103864"/>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3" name="TextBox 12"/>
          <p:cNvSpPr txBox="1"/>
          <p:nvPr/>
        </p:nvSpPr>
        <p:spPr>
          <a:xfrm>
            <a:off x="1813593" y="6249704"/>
            <a:ext cx="6773913" cy="216854"/>
          </a:xfrm>
          <a:prstGeom prst="rect">
            <a:avLst/>
          </a:prstGeom>
          <a:noFill/>
        </p:spPr>
        <p:txBody>
          <a:bodyPr wrap="square" rtlCol="0">
            <a:spAutoFit/>
          </a:bodyPr>
          <a:lstStyle/>
          <a:p>
            <a:r>
              <a:rPr lang="en-US" sz="809" dirty="0"/>
              <a:t>Source: </a:t>
            </a:r>
            <a:r>
              <a:rPr lang="en-US" sz="809" b="1" i="1" dirty="0"/>
              <a:t>CSIS China Power Project, </a:t>
            </a:r>
            <a:r>
              <a:rPr lang="en-US" sz="809" b="1" i="1" dirty="0">
                <a:hlinkClick r:id="rId2"/>
              </a:rPr>
              <a:t>https://chinapower.csis.org/much-trade-transits-south-china-sea/</a:t>
            </a:r>
            <a:r>
              <a:rPr lang="en-US" sz="809" b="1" i="1" dirty="0"/>
              <a:t>. </a:t>
            </a:r>
            <a:r>
              <a:rPr lang="en-US" sz="809" dirty="0"/>
              <a:t>/.</a:t>
            </a:r>
          </a:p>
        </p:txBody>
      </p:sp>
      <p:sp>
        <p:nvSpPr>
          <p:cNvPr id="9" name="Slide Number Placeholder 4"/>
          <p:cNvSpPr>
            <a:spLocks noGrp="1"/>
          </p:cNvSpPr>
          <p:nvPr>
            <p:ph type="sldNum" sz="quarter" idx="12"/>
          </p:nvPr>
        </p:nvSpPr>
        <p:spPr>
          <a:xfrm>
            <a:off x="8204270" y="6059737"/>
            <a:ext cx="766477" cy="328128"/>
          </a:xfrm>
        </p:spPr>
        <p:txBody>
          <a:bodyPr/>
          <a:lstStyle/>
          <a:p>
            <a:fld id="{E95EA8F7-C19D-EF4A-A25F-B2B79527C69C}" type="slidenum">
              <a:rPr lang="en-US" smtClean="0"/>
              <a:t>165</a:t>
            </a:fld>
            <a:endParaRPr lang="en-US" dirty="0"/>
          </a:p>
        </p:txBody>
      </p:sp>
      <p:sp>
        <p:nvSpPr>
          <p:cNvPr id="12" name="Title 1"/>
          <p:cNvSpPr txBox="1">
            <a:spLocks/>
          </p:cNvSpPr>
          <p:nvPr/>
        </p:nvSpPr>
        <p:spPr bwMode="auto">
          <a:xfrm>
            <a:off x="1644274" y="274581"/>
            <a:ext cx="7257213" cy="64199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Autofit/>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400" dirty="0">
                <a:solidFill>
                  <a:schemeClr val="tx1"/>
                </a:solidFill>
                <a:latin typeface="+mn-lt"/>
              </a:rPr>
              <a:t>Global Trade vs. Trade Through the South China Sea – 2008-2016:</a:t>
            </a:r>
          </a:p>
          <a:p>
            <a:pPr algn="ctr"/>
            <a:r>
              <a:rPr lang="en-US" sz="2400" dirty="0">
                <a:solidFill>
                  <a:schemeClr val="tx1"/>
                </a:solidFill>
                <a:latin typeface="+mn-lt"/>
              </a:rPr>
              <a:t> $5.3 or $3.37 Trillion?</a:t>
            </a:r>
            <a:endParaRPr lang="en-US" sz="2400" dirty="0">
              <a:solidFill>
                <a:schemeClr val="tx1"/>
              </a:solidFill>
              <a:latin typeface="+mn-lt"/>
              <a:cs typeface="Arial Black"/>
            </a:endParaRPr>
          </a:p>
        </p:txBody>
      </p:sp>
      <p:pic>
        <p:nvPicPr>
          <p:cNvPr id="3" name="Picture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33531" y="1067296"/>
            <a:ext cx="8721968" cy="4238234"/>
          </a:xfrm>
          <a:prstGeom prst="rect">
            <a:avLst/>
          </a:prstGeom>
        </p:spPr>
      </p:pic>
      <p:sp>
        <p:nvSpPr>
          <p:cNvPr id="4" name="TextBox 3"/>
          <p:cNvSpPr txBox="1"/>
          <p:nvPr/>
        </p:nvSpPr>
        <p:spPr>
          <a:xfrm>
            <a:off x="743578" y="5456255"/>
            <a:ext cx="8711921" cy="707886"/>
          </a:xfrm>
          <a:prstGeom prst="rect">
            <a:avLst/>
          </a:prstGeom>
          <a:noFill/>
        </p:spPr>
        <p:txBody>
          <a:bodyPr wrap="square" rtlCol="0">
            <a:spAutoFit/>
          </a:bodyPr>
          <a:lstStyle/>
          <a:p>
            <a:r>
              <a:rPr lang="en-US" sz="1000" dirty="0"/>
              <a:t>In pursuit of an accurate estimation, ChinaPower constructed a new dataset for South China Sea trade using common shipping routes, automatic identification system (AIS) data, and bilateral trade flows. This approach relied on calculating a summation of all bilateral trade flowing through the South China Sea. ChinaPower found that an estimated $3.4 trillion in trade passed through the South China Sea in 2016. These estimates represent a sizeable proportion of international trade, constituting between 21 percent of global trade in 2016, but is nonetheless 36 percent smaller than the original $5.3 trillion.</a:t>
            </a:r>
          </a:p>
        </p:txBody>
      </p:sp>
    </p:spTree>
    <p:extLst>
      <p:ext uri="{BB962C8B-B14F-4D97-AF65-F5344CB8AC3E}">
        <p14:creationId xmlns:p14="http://schemas.microsoft.com/office/powerpoint/2010/main" val="1119091326"/>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3" name="TextBox 12"/>
          <p:cNvSpPr txBox="1"/>
          <p:nvPr/>
        </p:nvSpPr>
        <p:spPr>
          <a:xfrm>
            <a:off x="1813593" y="6249704"/>
            <a:ext cx="6773913" cy="216854"/>
          </a:xfrm>
          <a:prstGeom prst="rect">
            <a:avLst/>
          </a:prstGeom>
          <a:noFill/>
        </p:spPr>
        <p:txBody>
          <a:bodyPr wrap="square" rtlCol="0">
            <a:spAutoFit/>
          </a:bodyPr>
          <a:lstStyle/>
          <a:p>
            <a:r>
              <a:rPr lang="en-US" sz="809" dirty="0"/>
              <a:t>Source: </a:t>
            </a:r>
            <a:r>
              <a:rPr lang="en-US" sz="809" b="1" i="1" dirty="0"/>
              <a:t>CSIS China Power Project, </a:t>
            </a:r>
            <a:r>
              <a:rPr lang="en-US" sz="809" b="1" i="1" dirty="0">
                <a:hlinkClick r:id="rId2"/>
              </a:rPr>
              <a:t>https://chinapower.csis.org/much-trade-transits-south-china-sea/</a:t>
            </a:r>
            <a:r>
              <a:rPr lang="en-US" sz="809" b="1" i="1" dirty="0"/>
              <a:t>. </a:t>
            </a:r>
            <a:r>
              <a:rPr lang="en-US" sz="809" dirty="0"/>
              <a:t>/.</a:t>
            </a:r>
          </a:p>
        </p:txBody>
      </p:sp>
      <p:sp>
        <p:nvSpPr>
          <p:cNvPr id="9" name="Slide Number Placeholder 4"/>
          <p:cNvSpPr>
            <a:spLocks noGrp="1"/>
          </p:cNvSpPr>
          <p:nvPr>
            <p:ph type="sldNum" sz="quarter" idx="12"/>
          </p:nvPr>
        </p:nvSpPr>
        <p:spPr>
          <a:xfrm>
            <a:off x="8204270" y="6059737"/>
            <a:ext cx="766477" cy="328128"/>
          </a:xfrm>
        </p:spPr>
        <p:txBody>
          <a:bodyPr/>
          <a:lstStyle/>
          <a:p>
            <a:fld id="{E95EA8F7-C19D-EF4A-A25F-B2B79527C69C}" type="slidenum">
              <a:rPr lang="en-US" smtClean="0"/>
              <a:t>166</a:t>
            </a:fld>
            <a:endParaRPr lang="en-US" dirty="0"/>
          </a:p>
        </p:txBody>
      </p:sp>
      <p:sp>
        <p:nvSpPr>
          <p:cNvPr id="12" name="Title 1"/>
          <p:cNvSpPr txBox="1">
            <a:spLocks/>
          </p:cNvSpPr>
          <p:nvPr/>
        </p:nvSpPr>
        <p:spPr bwMode="auto">
          <a:xfrm>
            <a:off x="1644274" y="293527"/>
            <a:ext cx="7257213" cy="744708"/>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Autofit/>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400" dirty="0">
                <a:solidFill>
                  <a:schemeClr val="tx1"/>
                </a:solidFill>
              </a:rPr>
              <a:t>Trade of Key Countries Through the South China Sea – 2008-2016</a:t>
            </a:r>
          </a:p>
          <a:p>
            <a:pPr algn="ctr"/>
            <a:r>
              <a:rPr lang="en-US" sz="2400" dirty="0">
                <a:solidFill>
                  <a:schemeClr val="tx1"/>
                </a:solidFill>
              </a:rPr>
              <a:t> </a:t>
            </a:r>
            <a:endParaRPr lang="en-US" sz="2400" dirty="0">
              <a:solidFill>
                <a:schemeClr val="tx1"/>
              </a:solidFill>
              <a:latin typeface="Arial Black"/>
              <a:cs typeface="Arial Black"/>
            </a:endParaRPr>
          </a:p>
        </p:txBody>
      </p:sp>
      <p:pic>
        <p:nvPicPr>
          <p:cNvPr id="8" name="Picture 7"/>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326382" y="1038235"/>
            <a:ext cx="7536264" cy="5140447"/>
          </a:xfrm>
          <a:prstGeom prst="rect">
            <a:avLst/>
          </a:prstGeom>
        </p:spPr>
      </p:pic>
    </p:spTree>
    <p:extLst>
      <p:ext uri="{BB962C8B-B14F-4D97-AF65-F5344CB8AC3E}">
        <p14:creationId xmlns:p14="http://schemas.microsoft.com/office/powerpoint/2010/main" val="87909575"/>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3" name="TextBox 12"/>
          <p:cNvSpPr txBox="1"/>
          <p:nvPr/>
        </p:nvSpPr>
        <p:spPr>
          <a:xfrm>
            <a:off x="1813593" y="6249704"/>
            <a:ext cx="6773913" cy="216854"/>
          </a:xfrm>
          <a:prstGeom prst="rect">
            <a:avLst/>
          </a:prstGeom>
          <a:noFill/>
        </p:spPr>
        <p:txBody>
          <a:bodyPr wrap="square" rtlCol="0">
            <a:spAutoFit/>
          </a:bodyPr>
          <a:lstStyle/>
          <a:p>
            <a:r>
              <a:rPr lang="en-US" sz="809" dirty="0"/>
              <a:t>Source: </a:t>
            </a:r>
            <a:r>
              <a:rPr lang="en-US" sz="809" b="1" i="1" dirty="0"/>
              <a:t>CSIS China Power Project, </a:t>
            </a:r>
            <a:r>
              <a:rPr lang="en-US" sz="809" b="1" i="1" dirty="0">
                <a:hlinkClick r:id="rId2"/>
              </a:rPr>
              <a:t>https://chinapower.csis.org/much-trade-transits-south-china-sea/</a:t>
            </a:r>
            <a:r>
              <a:rPr lang="en-US" sz="809" b="1" i="1" dirty="0"/>
              <a:t>. </a:t>
            </a:r>
            <a:r>
              <a:rPr lang="en-US" sz="809" dirty="0"/>
              <a:t>/.</a:t>
            </a:r>
          </a:p>
        </p:txBody>
      </p:sp>
      <p:sp>
        <p:nvSpPr>
          <p:cNvPr id="9" name="Slide Number Placeholder 4"/>
          <p:cNvSpPr>
            <a:spLocks noGrp="1"/>
          </p:cNvSpPr>
          <p:nvPr>
            <p:ph type="sldNum" sz="quarter" idx="12"/>
          </p:nvPr>
        </p:nvSpPr>
        <p:spPr>
          <a:xfrm>
            <a:off x="8204270" y="6059737"/>
            <a:ext cx="766477" cy="328128"/>
          </a:xfrm>
        </p:spPr>
        <p:txBody>
          <a:bodyPr/>
          <a:lstStyle/>
          <a:p>
            <a:fld id="{E95EA8F7-C19D-EF4A-A25F-B2B79527C69C}" type="slidenum">
              <a:rPr lang="en-US" smtClean="0"/>
              <a:t>167</a:t>
            </a:fld>
            <a:endParaRPr lang="en-US" dirty="0"/>
          </a:p>
        </p:txBody>
      </p:sp>
      <p:sp>
        <p:nvSpPr>
          <p:cNvPr id="12" name="Title 1"/>
          <p:cNvSpPr txBox="1">
            <a:spLocks/>
          </p:cNvSpPr>
          <p:nvPr/>
        </p:nvSpPr>
        <p:spPr bwMode="auto">
          <a:xfrm>
            <a:off x="1644274" y="293527"/>
            <a:ext cx="7257213" cy="744708"/>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40000" lnSpcReduction="200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7400" dirty="0">
                <a:solidFill>
                  <a:schemeClr val="tx1"/>
                </a:solidFill>
                <a:latin typeface="+mn-lt"/>
              </a:rPr>
              <a:t>Percent of South China Sea Trade: 2016</a:t>
            </a:r>
          </a:p>
          <a:p>
            <a:pPr algn="ctr"/>
            <a:r>
              <a:rPr lang="en-US" sz="2500" dirty="0">
                <a:solidFill>
                  <a:schemeClr val="tx1"/>
                </a:solidFill>
              </a:rPr>
              <a:t> </a:t>
            </a:r>
            <a:endParaRPr lang="en-US" sz="1797" dirty="0">
              <a:solidFill>
                <a:schemeClr val="tx1"/>
              </a:solidFill>
              <a:latin typeface="Arial Black"/>
              <a:cs typeface="Arial Black"/>
            </a:endParaRPr>
          </a:p>
        </p:txBody>
      </p:sp>
      <p:pic>
        <p:nvPicPr>
          <p:cNvPr id="3" name="Picture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182777" y="743578"/>
            <a:ext cx="7862004" cy="5161922"/>
          </a:xfrm>
          <a:prstGeom prst="rect">
            <a:avLst/>
          </a:prstGeom>
        </p:spPr>
      </p:pic>
    </p:spTree>
    <p:extLst>
      <p:ext uri="{BB962C8B-B14F-4D97-AF65-F5344CB8AC3E}">
        <p14:creationId xmlns:p14="http://schemas.microsoft.com/office/powerpoint/2010/main" val="1594268774"/>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3" name="TextBox 12"/>
          <p:cNvSpPr txBox="1"/>
          <p:nvPr/>
        </p:nvSpPr>
        <p:spPr>
          <a:xfrm>
            <a:off x="1813593" y="6249704"/>
            <a:ext cx="6773913" cy="216854"/>
          </a:xfrm>
          <a:prstGeom prst="rect">
            <a:avLst/>
          </a:prstGeom>
          <a:noFill/>
        </p:spPr>
        <p:txBody>
          <a:bodyPr wrap="square" rtlCol="0">
            <a:spAutoFit/>
          </a:bodyPr>
          <a:lstStyle/>
          <a:p>
            <a:r>
              <a:rPr lang="en-US" sz="809" dirty="0"/>
              <a:t>Source: </a:t>
            </a:r>
            <a:r>
              <a:rPr lang="en-US" sz="809" b="1" i="1" dirty="0"/>
              <a:t>CSIS China Power Project, </a:t>
            </a:r>
            <a:r>
              <a:rPr lang="en-US" sz="809" b="1" i="1" dirty="0">
                <a:hlinkClick r:id="rId2"/>
              </a:rPr>
              <a:t>https://chinapower.csis.org/much-trade-transits-south-china-sea/</a:t>
            </a:r>
            <a:r>
              <a:rPr lang="en-US" sz="809" b="1" i="1" dirty="0"/>
              <a:t>. </a:t>
            </a:r>
            <a:r>
              <a:rPr lang="en-US" sz="809" dirty="0"/>
              <a:t>/.</a:t>
            </a:r>
          </a:p>
        </p:txBody>
      </p:sp>
      <p:sp>
        <p:nvSpPr>
          <p:cNvPr id="9" name="Slide Number Placeholder 4"/>
          <p:cNvSpPr>
            <a:spLocks noGrp="1"/>
          </p:cNvSpPr>
          <p:nvPr>
            <p:ph type="sldNum" sz="quarter" idx="12"/>
          </p:nvPr>
        </p:nvSpPr>
        <p:spPr>
          <a:xfrm>
            <a:off x="8204270" y="6059737"/>
            <a:ext cx="766477" cy="328128"/>
          </a:xfrm>
        </p:spPr>
        <p:txBody>
          <a:bodyPr/>
          <a:lstStyle/>
          <a:p>
            <a:fld id="{E95EA8F7-C19D-EF4A-A25F-B2B79527C69C}" type="slidenum">
              <a:rPr lang="en-US" smtClean="0"/>
              <a:t>168</a:t>
            </a:fld>
            <a:endParaRPr lang="en-US" dirty="0"/>
          </a:p>
        </p:txBody>
      </p:sp>
      <p:sp>
        <p:nvSpPr>
          <p:cNvPr id="12" name="Title 1"/>
          <p:cNvSpPr txBox="1">
            <a:spLocks/>
          </p:cNvSpPr>
          <p:nvPr/>
        </p:nvSpPr>
        <p:spPr bwMode="auto">
          <a:xfrm>
            <a:off x="693336" y="293526"/>
            <a:ext cx="2019719" cy="4184345"/>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400" dirty="0">
                <a:solidFill>
                  <a:schemeClr val="tx1"/>
                </a:solidFill>
              </a:rPr>
              <a:t>Avoiding the Strait of Malacca Doesn</a:t>
            </a:r>
            <a:r>
              <a:rPr lang="uk-UA" sz="2400" dirty="0">
                <a:solidFill>
                  <a:schemeClr val="tx1"/>
                </a:solidFill>
              </a:rPr>
              <a:t>’</a:t>
            </a:r>
            <a:r>
              <a:rPr lang="en-US" sz="2400" dirty="0">
                <a:solidFill>
                  <a:schemeClr val="tx1"/>
                </a:solidFill>
              </a:rPr>
              <a:t>t Help</a:t>
            </a:r>
            <a:endParaRPr lang="en-US" sz="2400" dirty="0">
              <a:solidFill>
                <a:schemeClr val="tx1"/>
              </a:solidFill>
              <a:latin typeface="Arial Black"/>
              <a:cs typeface="Arial Black"/>
            </a:endParaRPr>
          </a:p>
        </p:txBody>
      </p:sp>
      <p:pic>
        <p:nvPicPr>
          <p:cNvPr id="4" name="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660742" y="70339"/>
            <a:ext cx="5926764" cy="6687178"/>
          </a:xfrm>
          <a:prstGeom prst="rect">
            <a:avLst/>
          </a:prstGeom>
        </p:spPr>
      </p:pic>
    </p:spTree>
    <p:extLst>
      <p:ext uri="{BB962C8B-B14F-4D97-AF65-F5344CB8AC3E}">
        <p14:creationId xmlns:p14="http://schemas.microsoft.com/office/powerpoint/2010/main" val="1109252091"/>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928FD0C-6010-438E-9567-781D191B62F7}"/>
              </a:ext>
            </a:extLst>
          </p:cNvPr>
          <p:cNvSpPr txBox="1"/>
          <p:nvPr/>
        </p:nvSpPr>
        <p:spPr>
          <a:xfrm>
            <a:off x="2709636" y="2083108"/>
            <a:ext cx="5415136" cy="2526333"/>
          </a:xfrm>
          <a:prstGeom prst="rect">
            <a:avLst/>
          </a:prstGeom>
          <a:noFill/>
        </p:spPr>
        <p:txBody>
          <a:bodyPr wrap="none" rtlCol="0">
            <a:spAutoFit/>
          </a:bodyPr>
          <a:lstStyle/>
          <a:p>
            <a:pPr algn="ctr"/>
            <a:r>
              <a:rPr lang="en-US" sz="3954" b="1" dirty="0">
                <a:solidFill>
                  <a:srgbClr val="FF0000"/>
                </a:solidFill>
                <a:latin typeface="Times New Roman" panose="02020603050405020304" pitchFamily="18" charset="0"/>
                <a:cs typeface="Times New Roman" panose="02020603050405020304" pitchFamily="18" charset="0"/>
              </a:rPr>
              <a:t>Chinese Energy Transit </a:t>
            </a:r>
          </a:p>
          <a:p>
            <a:pPr algn="ctr"/>
            <a:r>
              <a:rPr lang="en-US" sz="3954" b="1" dirty="0">
                <a:solidFill>
                  <a:srgbClr val="FF0000"/>
                </a:solidFill>
                <a:latin typeface="Times New Roman" panose="02020603050405020304" pitchFamily="18" charset="0"/>
                <a:cs typeface="Times New Roman" panose="02020603050405020304" pitchFamily="18" charset="0"/>
              </a:rPr>
              <a:t>and  </a:t>
            </a:r>
          </a:p>
          <a:p>
            <a:pPr algn="ctr"/>
            <a:r>
              <a:rPr lang="en-US" sz="3954" b="1" dirty="0">
                <a:solidFill>
                  <a:srgbClr val="FF0000"/>
                </a:solidFill>
                <a:latin typeface="Times New Roman" panose="02020603050405020304" pitchFamily="18" charset="0"/>
                <a:cs typeface="Times New Roman" panose="02020603050405020304" pitchFamily="18" charset="0"/>
              </a:rPr>
              <a:t>Resource Potential </a:t>
            </a:r>
          </a:p>
          <a:p>
            <a:pPr algn="ctr"/>
            <a:r>
              <a:rPr lang="en-US" sz="3954" b="1" dirty="0">
                <a:solidFill>
                  <a:srgbClr val="FF0000"/>
                </a:solidFill>
                <a:latin typeface="Times New Roman" panose="02020603050405020304" pitchFamily="18" charset="0"/>
                <a:cs typeface="Times New Roman" panose="02020603050405020304" pitchFamily="18" charset="0"/>
              </a:rPr>
              <a:t>in the South China Sea</a:t>
            </a:r>
          </a:p>
        </p:txBody>
      </p:sp>
      <p:sp>
        <p:nvSpPr>
          <p:cNvPr id="3" name="Slide Number Placeholder 4"/>
          <p:cNvSpPr txBox="1">
            <a:spLocks/>
          </p:cNvSpPr>
          <p:nvPr/>
        </p:nvSpPr>
        <p:spPr>
          <a:xfrm>
            <a:off x="8624931" y="5780571"/>
            <a:ext cx="632911" cy="32812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dirty="0"/>
              <a:t>169</a:t>
            </a:r>
          </a:p>
        </p:txBody>
      </p:sp>
    </p:spTree>
    <p:extLst>
      <p:ext uri="{BB962C8B-B14F-4D97-AF65-F5344CB8AC3E}">
        <p14:creationId xmlns:p14="http://schemas.microsoft.com/office/powerpoint/2010/main" val="10506342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C19F356-2F6D-534D-9867-5CCBF99D199F}"/>
              </a:ext>
            </a:extLst>
          </p:cNvPr>
          <p:cNvSpPr>
            <a:spLocks noGrp="1"/>
          </p:cNvSpPr>
          <p:nvPr>
            <p:ph type="subTitle" idx="1"/>
          </p:nvPr>
        </p:nvSpPr>
        <p:spPr>
          <a:xfrm>
            <a:off x="843010" y="451464"/>
            <a:ext cx="7909322" cy="447969"/>
          </a:xfrm>
        </p:spPr>
        <p:txBody>
          <a:bodyPr>
            <a:noAutofit/>
          </a:bodyPr>
          <a:lstStyle/>
          <a:p>
            <a:r>
              <a:rPr lang="en-US" sz="2000" b="1" dirty="0"/>
              <a:t>Who Will Lead in Future? Some Key Indicators</a:t>
            </a:r>
          </a:p>
        </p:txBody>
      </p:sp>
      <p:sp>
        <p:nvSpPr>
          <p:cNvPr id="4" name="TextBox 3">
            <a:extLst>
              <a:ext uri="{FF2B5EF4-FFF2-40B4-BE49-F238E27FC236}">
                <a16:creationId xmlns:a16="http://schemas.microsoft.com/office/drawing/2014/main" id="{838BA80D-B737-D344-AEC4-478549165E75}"/>
              </a:ext>
            </a:extLst>
          </p:cNvPr>
          <p:cNvSpPr txBox="1"/>
          <p:nvPr/>
        </p:nvSpPr>
        <p:spPr>
          <a:xfrm>
            <a:off x="774916" y="4428269"/>
            <a:ext cx="1345713" cy="1692771"/>
          </a:xfrm>
          <a:prstGeom prst="rect">
            <a:avLst/>
          </a:prstGeom>
          <a:noFill/>
        </p:spPr>
        <p:txBody>
          <a:bodyPr wrap="square" rtlCol="0">
            <a:spAutoFit/>
          </a:bodyPr>
          <a:lstStyle/>
          <a:p>
            <a:endParaRPr lang="en-US" sz="1600" dirty="0"/>
          </a:p>
          <a:p>
            <a:endParaRPr lang="en-US" sz="1600" dirty="0"/>
          </a:p>
          <a:p>
            <a:r>
              <a:rPr lang="en-US" sz="900" dirty="0"/>
              <a:t>Source Wayne M. Morrison, </a:t>
            </a:r>
            <a:r>
              <a:rPr lang="en-US" sz="900" i="1" dirty="0"/>
              <a:t>China’s Economic Rise: History, Trends, Challenges, and Implications for the United States</a:t>
            </a:r>
            <a:r>
              <a:rPr lang="en-US" sz="900" dirty="0"/>
              <a:t>, CRS RL33534, February 5, 2018, p. 36, 37. </a:t>
            </a:r>
          </a:p>
        </p:txBody>
      </p:sp>
      <p:sp>
        <p:nvSpPr>
          <p:cNvPr id="7" name="Slide Number Placeholder 4"/>
          <p:cNvSpPr txBox="1">
            <a:spLocks/>
          </p:cNvSpPr>
          <p:nvPr/>
        </p:nvSpPr>
        <p:spPr>
          <a:xfrm>
            <a:off x="8848667" y="6121040"/>
            <a:ext cx="632911" cy="32812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dirty="0"/>
              <a:t>17</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622669" y="3741592"/>
            <a:ext cx="4153308" cy="2707576"/>
          </a:xfrm>
          <a:prstGeom prst="rect">
            <a:avLst/>
          </a:prstGeom>
        </p:spPr>
      </p:pic>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50536" y="982493"/>
            <a:ext cx="3599111" cy="2601338"/>
          </a:xfrm>
          <a:prstGeom prst="rect">
            <a:avLst/>
          </a:prstGeom>
        </p:spPr>
      </p:pic>
      <p:pic>
        <p:nvPicPr>
          <p:cNvPr id="8" name="Picture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32296" y="899433"/>
            <a:ext cx="4067027" cy="2544158"/>
          </a:xfrm>
          <a:prstGeom prst="rect">
            <a:avLst/>
          </a:prstGeom>
        </p:spPr>
      </p:pic>
      <p:sp>
        <p:nvSpPr>
          <p:cNvPr id="9" name="TextBox 8"/>
          <p:cNvSpPr txBox="1"/>
          <p:nvPr/>
        </p:nvSpPr>
        <p:spPr>
          <a:xfrm>
            <a:off x="632296" y="756297"/>
            <a:ext cx="535021" cy="369332"/>
          </a:xfrm>
          <a:prstGeom prst="rect">
            <a:avLst/>
          </a:prstGeom>
          <a:solidFill>
            <a:schemeClr val="bg1"/>
          </a:solidFill>
        </p:spPr>
        <p:txBody>
          <a:bodyPr wrap="square" rtlCol="0">
            <a:spAutoFit/>
          </a:bodyPr>
          <a:lstStyle/>
          <a:p>
            <a:endParaRPr lang="en-US" dirty="0"/>
          </a:p>
        </p:txBody>
      </p:sp>
      <p:sp>
        <p:nvSpPr>
          <p:cNvPr id="10" name="TextBox 9"/>
          <p:cNvSpPr txBox="1"/>
          <p:nvPr/>
        </p:nvSpPr>
        <p:spPr>
          <a:xfrm>
            <a:off x="5050536" y="828102"/>
            <a:ext cx="535021" cy="369332"/>
          </a:xfrm>
          <a:prstGeom prst="rect">
            <a:avLst/>
          </a:prstGeom>
          <a:solidFill>
            <a:schemeClr val="bg1"/>
          </a:solidFill>
        </p:spPr>
        <p:txBody>
          <a:bodyPr wrap="square" rtlCol="0">
            <a:spAutoFit/>
          </a:bodyPr>
          <a:lstStyle/>
          <a:p>
            <a:endParaRPr lang="en-US" dirty="0"/>
          </a:p>
        </p:txBody>
      </p:sp>
      <p:sp>
        <p:nvSpPr>
          <p:cNvPr id="11" name="TextBox 10"/>
          <p:cNvSpPr txBox="1"/>
          <p:nvPr/>
        </p:nvSpPr>
        <p:spPr>
          <a:xfrm>
            <a:off x="2488920" y="3699069"/>
            <a:ext cx="535021" cy="369332"/>
          </a:xfrm>
          <a:prstGeom prst="rect">
            <a:avLst/>
          </a:prstGeom>
          <a:solidFill>
            <a:schemeClr val="bg1"/>
          </a:solidFill>
        </p:spPr>
        <p:txBody>
          <a:bodyPr wrap="square" rtlCol="0">
            <a:spAutoFit/>
          </a:bodyPr>
          <a:lstStyle/>
          <a:p>
            <a:endParaRPr lang="en-US" dirty="0"/>
          </a:p>
        </p:txBody>
      </p:sp>
    </p:spTree>
    <p:extLst>
      <p:ext uri="{BB962C8B-B14F-4D97-AF65-F5344CB8AC3E}">
        <p14:creationId xmlns:p14="http://schemas.microsoft.com/office/powerpoint/2010/main" val="1063571256"/>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3" name="TextBox 12"/>
          <p:cNvSpPr txBox="1"/>
          <p:nvPr/>
        </p:nvSpPr>
        <p:spPr>
          <a:xfrm rot="10800000" flipV="1">
            <a:off x="1429966" y="6440992"/>
            <a:ext cx="5444627" cy="216854"/>
          </a:xfrm>
          <a:prstGeom prst="rect">
            <a:avLst/>
          </a:prstGeom>
          <a:noFill/>
        </p:spPr>
        <p:txBody>
          <a:bodyPr wrap="square" rtlCol="0">
            <a:spAutoFit/>
          </a:bodyPr>
          <a:lstStyle/>
          <a:p>
            <a:r>
              <a:rPr lang="en-US" sz="809" dirty="0"/>
              <a:t>Source: Department of Defense, Chinese Military Power, 2017, p. 99.</a:t>
            </a:r>
          </a:p>
        </p:txBody>
      </p:sp>
      <p:sp>
        <p:nvSpPr>
          <p:cNvPr id="9" name="Slide Number Placeholder 4"/>
          <p:cNvSpPr>
            <a:spLocks noGrp="1"/>
          </p:cNvSpPr>
          <p:nvPr>
            <p:ph type="sldNum" sz="quarter" idx="12"/>
          </p:nvPr>
        </p:nvSpPr>
        <p:spPr>
          <a:xfrm>
            <a:off x="9019776" y="6120004"/>
            <a:ext cx="766477" cy="328128"/>
          </a:xfrm>
        </p:spPr>
        <p:txBody>
          <a:bodyPr/>
          <a:lstStyle/>
          <a:p>
            <a:fld id="{E95EA8F7-C19D-EF4A-A25F-B2B79527C69C}" type="slidenum">
              <a:rPr lang="en-US" smtClean="0"/>
              <a:t>170</a:t>
            </a:fld>
            <a:endParaRPr lang="en-US" dirty="0"/>
          </a:p>
        </p:txBody>
      </p:sp>
      <p:sp>
        <p:nvSpPr>
          <p:cNvPr id="12" name="Title 1"/>
          <p:cNvSpPr txBox="1">
            <a:spLocks/>
          </p:cNvSpPr>
          <p:nvPr/>
        </p:nvSpPr>
        <p:spPr bwMode="auto">
          <a:xfrm>
            <a:off x="1128804" y="201103"/>
            <a:ext cx="7841943" cy="418551"/>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7500" lnSpcReduction="100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500" dirty="0">
                <a:solidFill>
                  <a:schemeClr val="tx1"/>
                </a:solidFill>
                <a:latin typeface="+mn-lt"/>
              </a:rPr>
              <a:t>China’s Energy Needs and Strategy - I </a:t>
            </a:r>
          </a:p>
          <a:p>
            <a:pPr algn="ctr"/>
            <a:endParaRPr lang="en-US" sz="1797" dirty="0"/>
          </a:p>
        </p:txBody>
      </p:sp>
      <p:pic>
        <p:nvPicPr>
          <p:cNvPr id="7" name="Picture 6"/>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128804" y="619653"/>
            <a:ext cx="8853892" cy="2794756"/>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274324" y="3510483"/>
            <a:ext cx="8708372" cy="2920347"/>
          </a:xfrm>
          <a:prstGeom prst="rect">
            <a:avLst/>
          </a:prstGeom>
        </p:spPr>
      </p:pic>
      <p:sp>
        <p:nvSpPr>
          <p:cNvPr id="10" name="Rectangle 9"/>
          <p:cNvSpPr/>
          <p:nvPr/>
        </p:nvSpPr>
        <p:spPr>
          <a:xfrm>
            <a:off x="9506834" y="6270336"/>
            <a:ext cx="381836" cy="246221"/>
          </a:xfrm>
          <a:prstGeom prst="rect">
            <a:avLst/>
          </a:prstGeom>
        </p:spPr>
        <p:txBody>
          <a:bodyPr wrap="none">
            <a:spAutoFit/>
          </a:bodyPr>
          <a:lstStyle/>
          <a:p>
            <a:r>
              <a:rPr lang="en-US" sz="1000" dirty="0"/>
              <a:t>171</a:t>
            </a:r>
          </a:p>
        </p:txBody>
      </p:sp>
    </p:spTree>
    <p:extLst>
      <p:ext uri="{BB962C8B-B14F-4D97-AF65-F5344CB8AC3E}">
        <p14:creationId xmlns:p14="http://schemas.microsoft.com/office/powerpoint/2010/main" val="206078903"/>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3" name="TextBox 12"/>
          <p:cNvSpPr txBox="1"/>
          <p:nvPr/>
        </p:nvSpPr>
        <p:spPr>
          <a:xfrm rot="10800000" flipV="1">
            <a:off x="1429966" y="6440992"/>
            <a:ext cx="5444627" cy="216854"/>
          </a:xfrm>
          <a:prstGeom prst="rect">
            <a:avLst/>
          </a:prstGeom>
          <a:noFill/>
        </p:spPr>
        <p:txBody>
          <a:bodyPr wrap="square" rtlCol="0">
            <a:spAutoFit/>
          </a:bodyPr>
          <a:lstStyle/>
          <a:p>
            <a:r>
              <a:rPr lang="en-US" sz="809" dirty="0"/>
              <a:t>Source: Department of Defense, Chinese Military Power, 2018, p. 99.</a:t>
            </a:r>
          </a:p>
        </p:txBody>
      </p:sp>
      <p:sp>
        <p:nvSpPr>
          <p:cNvPr id="9" name="Slide Number Placeholder 4"/>
          <p:cNvSpPr>
            <a:spLocks noGrp="1"/>
          </p:cNvSpPr>
          <p:nvPr>
            <p:ph type="sldNum" sz="quarter" idx="12"/>
          </p:nvPr>
        </p:nvSpPr>
        <p:spPr>
          <a:xfrm>
            <a:off x="9019776" y="6120004"/>
            <a:ext cx="766477" cy="328128"/>
          </a:xfrm>
        </p:spPr>
        <p:txBody>
          <a:bodyPr/>
          <a:lstStyle/>
          <a:p>
            <a:fld id="{E95EA8F7-C19D-EF4A-A25F-B2B79527C69C}" type="slidenum">
              <a:rPr lang="en-US" smtClean="0"/>
              <a:t>171</a:t>
            </a:fld>
            <a:endParaRPr lang="en-US" dirty="0"/>
          </a:p>
        </p:txBody>
      </p:sp>
      <p:sp>
        <p:nvSpPr>
          <p:cNvPr id="12" name="Title 1"/>
          <p:cNvSpPr txBox="1">
            <a:spLocks/>
          </p:cNvSpPr>
          <p:nvPr/>
        </p:nvSpPr>
        <p:spPr bwMode="auto">
          <a:xfrm>
            <a:off x="1128804" y="201103"/>
            <a:ext cx="7841943" cy="418551"/>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7500" lnSpcReduction="100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500" dirty="0">
                <a:solidFill>
                  <a:schemeClr val="tx1"/>
                </a:solidFill>
                <a:latin typeface="+mn-lt"/>
              </a:rPr>
              <a:t>China’s Energy Needs and Strategy - II </a:t>
            </a:r>
          </a:p>
          <a:p>
            <a:pPr algn="ctr"/>
            <a:endParaRPr lang="en-US" sz="1797" dirty="0"/>
          </a:p>
        </p:txBody>
      </p:sp>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128804" y="617471"/>
            <a:ext cx="7412081" cy="3575150"/>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128804" y="4192621"/>
            <a:ext cx="7412081" cy="2129965"/>
          </a:xfrm>
          <a:prstGeom prst="rect">
            <a:avLst/>
          </a:prstGeom>
        </p:spPr>
      </p:pic>
    </p:spTree>
    <p:extLst>
      <p:ext uri="{BB962C8B-B14F-4D97-AF65-F5344CB8AC3E}">
        <p14:creationId xmlns:p14="http://schemas.microsoft.com/office/powerpoint/2010/main" val="914529635"/>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3" name="TextBox 12"/>
          <p:cNvSpPr txBox="1"/>
          <p:nvPr/>
        </p:nvSpPr>
        <p:spPr>
          <a:xfrm rot="10800000" flipV="1">
            <a:off x="1429965" y="6434003"/>
            <a:ext cx="6478621" cy="230832"/>
          </a:xfrm>
          <a:prstGeom prst="rect">
            <a:avLst/>
          </a:prstGeom>
          <a:noFill/>
        </p:spPr>
        <p:txBody>
          <a:bodyPr wrap="square" rtlCol="0">
            <a:spAutoFit/>
          </a:bodyPr>
          <a:lstStyle/>
          <a:p>
            <a:r>
              <a:rPr lang="en-US" sz="809" dirty="0"/>
              <a:t>Source: DOE/EIA, </a:t>
            </a:r>
            <a:r>
              <a:rPr lang="en-US" sz="900" dirty="0"/>
              <a:t>Energy implications of China’s transition toward consumption-led growth, July 2018.</a:t>
            </a:r>
            <a:endParaRPr lang="en-US" sz="809" dirty="0"/>
          </a:p>
        </p:txBody>
      </p:sp>
      <p:sp>
        <p:nvSpPr>
          <p:cNvPr id="9" name="Slide Number Placeholder 4"/>
          <p:cNvSpPr>
            <a:spLocks noGrp="1"/>
          </p:cNvSpPr>
          <p:nvPr>
            <p:ph type="sldNum" sz="quarter" idx="12"/>
          </p:nvPr>
        </p:nvSpPr>
        <p:spPr>
          <a:xfrm>
            <a:off x="9019776" y="6120004"/>
            <a:ext cx="766477" cy="328128"/>
          </a:xfrm>
        </p:spPr>
        <p:txBody>
          <a:bodyPr/>
          <a:lstStyle/>
          <a:p>
            <a:fld id="{E95EA8F7-C19D-EF4A-A25F-B2B79527C69C}" type="slidenum">
              <a:rPr lang="en-US" smtClean="0"/>
              <a:t>172</a:t>
            </a:fld>
            <a:endParaRPr lang="en-US" dirty="0"/>
          </a:p>
        </p:txBody>
      </p:sp>
      <p:sp>
        <p:nvSpPr>
          <p:cNvPr id="12" name="Title 1"/>
          <p:cNvSpPr txBox="1">
            <a:spLocks/>
          </p:cNvSpPr>
          <p:nvPr/>
        </p:nvSpPr>
        <p:spPr bwMode="auto">
          <a:xfrm>
            <a:off x="1128804" y="201103"/>
            <a:ext cx="7841943" cy="683624"/>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45000" lnSpcReduction="200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spcBef>
                <a:spcPts val="600"/>
              </a:spcBef>
            </a:pPr>
            <a:r>
              <a:rPr lang="en-US" sz="4400" dirty="0">
                <a:solidFill>
                  <a:schemeClr val="tx1"/>
                </a:solidFill>
                <a:latin typeface="+mn-lt"/>
              </a:rPr>
              <a:t>Energy Intensive Manufacturing Through 2040:</a:t>
            </a:r>
          </a:p>
          <a:p>
            <a:pPr algn="ctr">
              <a:spcBef>
                <a:spcPts val="600"/>
              </a:spcBef>
            </a:pPr>
            <a:r>
              <a:rPr lang="en-US" sz="3000" dirty="0">
                <a:solidFill>
                  <a:schemeClr val="tx1"/>
                </a:solidFill>
                <a:latin typeface="+mn-lt"/>
              </a:rPr>
              <a:t>U.S. EIA Estimate of </a:t>
            </a:r>
            <a:r>
              <a:rPr lang="en-US" sz="3000" dirty="0">
                <a:latin typeface="+mn-lt"/>
              </a:rPr>
              <a:t>Share of world energy-intensive manufacturing gross output by region in 2040 </a:t>
            </a:r>
            <a:endParaRPr lang="en-US" sz="3000" dirty="0">
              <a:solidFill>
                <a:schemeClr val="tx1"/>
              </a:solidFill>
              <a:latin typeface="+mn-lt"/>
            </a:endParaRPr>
          </a:p>
          <a:p>
            <a:pPr algn="ctr">
              <a:spcBef>
                <a:spcPts val="600"/>
              </a:spcBef>
            </a:pPr>
            <a:endParaRPr lang="en-US" sz="3000" dirty="0">
              <a:latin typeface="+mn-lt"/>
            </a:endParaRPr>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295348" y="884727"/>
            <a:ext cx="8107666" cy="5369667"/>
          </a:xfrm>
          <a:prstGeom prst="rect">
            <a:avLst/>
          </a:prstGeom>
        </p:spPr>
      </p:pic>
    </p:spTree>
    <p:extLst>
      <p:ext uri="{BB962C8B-B14F-4D97-AF65-F5344CB8AC3E}">
        <p14:creationId xmlns:p14="http://schemas.microsoft.com/office/powerpoint/2010/main" val="1215007782"/>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2" name="Title 1"/>
          <p:cNvSpPr txBox="1">
            <a:spLocks/>
          </p:cNvSpPr>
          <p:nvPr/>
        </p:nvSpPr>
        <p:spPr bwMode="auto">
          <a:xfrm>
            <a:off x="3788737" y="79548"/>
            <a:ext cx="3822147" cy="1253141"/>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75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500" dirty="0">
                <a:solidFill>
                  <a:schemeClr val="tx1"/>
                </a:solidFill>
                <a:latin typeface="+mn-lt"/>
              </a:rPr>
              <a:t>Energy Strategy and  Imports</a:t>
            </a:r>
          </a:p>
          <a:p>
            <a:pPr algn="ctr"/>
            <a:endParaRPr lang="en-US" sz="1797" dirty="0">
              <a:solidFill>
                <a:schemeClr val="tx1"/>
              </a:solidFill>
              <a:latin typeface="Arial Black"/>
              <a:cs typeface="Arial Black"/>
            </a:endParaRPr>
          </a:p>
        </p:txBody>
      </p:sp>
      <p:sp>
        <p:nvSpPr>
          <p:cNvPr id="8" name="Rectangle 5"/>
          <p:cNvSpPr>
            <a:spLocks noChangeArrowheads="1"/>
          </p:cNvSpPr>
          <p:nvPr/>
        </p:nvSpPr>
        <p:spPr bwMode="auto">
          <a:xfrm>
            <a:off x="361836" y="6305117"/>
            <a:ext cx="8859985" cy="390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82175" tIns="41087" rIns="82175" bIns="41087" numCol="1" anchor="ctr" anchorCtr="0" compatLnSpc="1">
            <a:prstTxWarp prst="textNoShape">
              <a:avLst/>
            </a:prstTxWarp>
            <a:spAutoFit/>
          </a:bodyPr>
          <a:lstStyle/>
          <a:p>
            <a:pPr eaLnBrk="0" fontAlgn="base" hangingPunct="0">
              <a:spcBef>
                <a:spcPct val="0"/>
              </a:spcBef>
              <a:spcAft>
                <a:spcPct val="0"/>
              </a:spcAft>
            </a:pPr>
            <a:r>
              <a:rPr lang="en-US" altLang="en-US" sz="1000" dirty="0">
                <a:latin typeface="Arial" charset="0"/>
              </a:rPr>
              <a:t>Office of the Secretary of Defense, </a:t>
            </a:r>
            <a:r>
              <a:rPr lang="en-US" altLang="en-US" sz="1000" i="1" dirty="0">
                <a:latin typeface="Arial" charset="0"/>
              </a:rPr>
              <a:t>Military and Security Developments Involving the Republic of China, Annual Report to Congress</a:t>
            </a:r>
            <a:r>
              <a:rPr lang="en-US" altLang="en-US" sz="1000" dirty="0">
                <a:latin typeface="Arial" charset="0"/>
              </a:rPr>
              <a:t>, May 16, 2018, Department of Defense. China Military Power 2018, pp. 54-55.</a:t>
            </a:r>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957671" y="600684"/>
            <a:ext cx="3776732" cy="3949725"/>
          </a:xfrm>
          <a:prstGeom prst="rect">
            <a:avLst/>
          </a:prstGeom>
        </p:spPr>
      </p:pic>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88054" y="600105"/>
            <a:ext cx="4678958" cy="5499575"/>
          </a:xfrm>
          <a:prstGeom prst="rect">
            <a:avLst/>
          </a:prstGeom>
        </p:spPr>
      </p:pic>
      <p:pic>
        <p:nvPicPr>
          <p:cNvPr id="7" name="Picture 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396834" y="4365320"/>
            <a:ext cx="4428101" cy="1734360"/>
          </a:xfrm>
          <a:prstGeom prst="rect">
            <a:avLst/>
          </a:prstGeom>
        </p:spPr>
      </p:pic>
      <p:sp>
        <p:nvSpPr>
          <p:cNvPr id="4" name="Slide Number Placeholder 3"/>
          <p:cNvSpPr>
            <a:spLocks noGrp="1"/>
          </p:cNvSpPr>
          <p:nvPr>
            <p:ph type="sldNum" sz="quarter" idx="12"/>
          </p:nvPr>
        </p:nvSpPr>
        <p:spPr>
          <a:xfrm>
            <a:off x="8867666" y="6244882"/>
            <a:ext cx="1163125" cy="392219"/>
          </a:xfrm>
        </p:spPr>
        <p:txBody>
          <a:bodyPr/>
          <a:lstStyle/>
          <a:p>
            <a:fld id="{D2993C88-2160-6A4C-9421-69F7E702B687}" type="slidenum">
              <a:rPr lang="en-US" smtClean="0"/>
              <a:t>173</a:t>
            </a:fld>
            <a:endParaRPr lang="en-US" dirty="0"/>
          </a:p>
        </p:txBody>
      </p:sp>
    </p:spTree>
    <p:extLst>
      <p:ext uri="{BB962C8B-B14F-4D97-AF65-F5344CB8AC3E}">
        <p14:creationId xmlns:p14="http://schemas.microsoft.com/office/powerpoint/2010/main" val="990817982"/>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2" name="Title 1"/>
          <p:cNvSpPr txBox="1">
            <a:spLocks/>
          </p:cNvSpPr>
          <p:nvPr/>
        </p:nvSpPr>
        <p:spPr bwMode="auto">
          <a:xfrm>
            <a:off x="3427638" y="89275"/>
            <a:ext cx="4499229" cy="1253141"/>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75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500" dirty="0">
                <a:solidFill>
                  <a:schemeClr val="tx1"/>
                </a:solidFill>
                <a:latin typeface="+mn-lt"/>
              </a:rPr>
              <a:t>Energy Import Transit Routes </a:t>
            </a:r>
          </a:p>
          <a:p>
            <a:pPr algn="ctr"/>
            <a:endParaRPr lang="en-US" sz="1797" dirty="0">
              <a:solidFill>
                <a:schemeClr val="tx1"/>
              </a:solidFill>
              <a:latin typeface="Arial Black"/>
              <a:cs typeface="Arial Black"/>
            </a:endParaRPr>
          </a:p>
        </p:txBody>
      </p:sp>
      <p:sp>
        <p:nvSpPr>
          <p:cNvPr id="8" name="Rectangle 5"/>
          <p:cNvSpPr>
            <a:spLocks noChangeArrowheads="1"/>
          </p:cNvSpPr>
          <p:nvPr/>
        </p:nvSpPr>
        <p:spPr bwMode="auto">
          <a:xfrm>
            <a:off x="361836" y="6305117"/>
            <a:ext cx="8859985" cy="390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82175" tIns="41087" rIns="82175" bIns="41087" numCol="1" anchor="ctr" anchorCtr="0" compatLnSpc="1">
            <a:prstTxWarp prst="textNoShape">
              <a:avLst/>
            </a:prstTxWarp>
            <a:spAutoFit/>
          </a:bodyPr>
          <a:lstStyle/>
          <a:p>
            <a:pPr eaLnBrk="0" fontAlgn="base" hangingPunct="0">
              <a:spcBef>
                <a:spcPct val="0"/>
              </a:spcBef>
              <a:spcAft>
                <a:spcPct val="0"/>
              </a:spcAft>
            </a:pPr>
            <a:r>
              <a:rPr lang="en-US" altLang="en-US" sz="1000" dirty="0">
                <a:latin typeface="Arial" charset="0"/>
              </a:rPr>
              <a:t>Office of the Secretary of Defense, </a:t>
            </a:r>
            <a:r>
              <a:rPr lang="en-US" altLang="en-US" sz="1000" i="1" dirty="0">
                <a:latin typeface="Arial" charset="0"/>
              </a:rPr>
              <a:t>Military and Security Developments Involving the Republic of China, Annual Report to Congress</a:t>
            </a:r>
            <a:r>
              <a:rPr lang="en-US" altLang="en-US" sz="1000" dirty="0">
                <a:latin typeface="Arial" charset="0"/>
              </a:rPr>
              <a:t>, May 16, 2018, Department of Defense. China Military Power 2018, pp. 56.</a:t>
            </a:r>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17678" y="634551"/>
            <a:ext cx="10228085" cy="5591990"/>
          </a:xfrm>
          <a:prstGeom prst="rect">
            <a:avLst/>
          </a:prstGeom>
        </p:spPr>
      </p:pic>
      <p:sp>
        <p:nvSpPr>
          <p:cNvPr id="3" name="Slide Number Placeholder 2"/>
          <p:cNvSpPr>
            <a:spLocks noGrp="1"/>
          </p:cNvSpPr>
          <p:nvPr>
            <p:ph type="sldNum" sz="quarter" idx="12"/>
          </p:nvPr>
        </p:nvSpPr>
        <p:spPr/>
        <p:txBody>
          <a:bodyPr/>
          <a:lstStyle/>
          <a:p>
            <a:fld id="{D2993C88-2160-6A4C-9421-69F7E702B687}" type="slidenum">
              <a:rPr lang="en-US" smtClean="0"/>
              <a:t>174</a:t>
            </a:fld>
            <a:endParaRPr lang="en-US" dirty="0"/>
          </a:p>
        </p:txBody>
      </p:sp>
    </p:spTree>
    <p:extLst>
      <p:ext uri="{BB962C8B-B14F-4D97-AF65-F5344CB8AC3E}">
        <p14:creationId xmlns:p14="http://schemas.microsoft.com/office/powerpoint/2010/main" val="335921850"/>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C19F356-2F6D-534D-9867-5CCBF99D199F}"/>
              </a:ext>
            </a:extLst>
          </p:cNvPr>
          <p:cNvSpPr>
            <a:spLocks noGrp="1"/>
          </p:cNvSpPr>
          <p:nvPr>
            <p:ph type="subTitle" idx="1"/>
          </p:nvPr>
        </p:nvSpPr>
        <p:spPr>
          <a:xfrm>
            <a:off x="951939" y="72935"/>
            <a:ext cx="7909322" cy="447969"/>
          </a:xfrm>
        </p:spPr>
        <p:txBody>
          <a:bodyPr/>
          <a:lstStyle/>
          <a:p>
            <a:r>
              <a:rPr lang="en-US" b="1" dirty="0"/>
              <a:t>China’s Energy Import Transit Routes</a:t>
            </a:r>
          </a:p>
        </p:txBody>
      </p:sp>
      <p:sp>
        <p:nvSpPr>
          <p:cNvPr id="4" name="TextBox 3">
            <a:extLst>
              <a:ext uri="{FF2B5EF4-FFF2-40B4-BE49-F238E27FC236}">
                <a16:creationId xmlns:a16="http://schemas.microsoft.com/office/drawing/2014/main" id="{838BA80D-B737-D344-AEC4-478549165E75}"/>
              </a:ext>
            </a:extLst>
          </p:cNvPr>
          <p:cNvSpPr txBox="1"/>
          <p:nvPr/>
        </p:nvSpPr>
        <p:spPr>
          <a:xfrm>
            <a:off x="1119109" y="6236633"/>
            <a:ext cx="8682481" cy="751103"/>
          </a:xfrm>
          <a:prstGeom prst="rect">
            <a:avLst/>
          </a:prstGeom>
          <a:noFill/>
        </p:spPr>
        <p:txBody>
          <a:bodyPr wrap="square" rtlCol="0">
            <a:spAutoFit/>
          </a:bodyPr>
          <a:lstStyle/>
          <a:p>
            <a:r>
              <a:rPr lang="en-US" sz="908" dirty="0"/>
              <a:t>Office of the Secretary of Defense, </a:t>
            </a:r>
            <a:r>
              <a:rPr lang="en-US" sz="908" i="1" dirty="0"/>
              <a:t>ANNUAL REPORT TO CONGRESS Military and Security Developments Involving the People’s Republic of China 2016</a:t>
            </a:r>
            <a:r>
              <a:rPr lang="en-US" sz="908" dirty="0"/>
              <a:t>, May 15, 2017, </a:t>
            </a:r>
            <a:r>
              <a:rPr lang="en-US" sz="908" dirty="0">
                <a:hlinkClick r:id="rId2"/>
              </a:rPr>
              <a:t>https://www.defense.gov/Portals/1/Documents/pubs/2017_China_Military_Power_Report.PDF</a:t>
            </a:r>
            <a:r>
              <a:rPr lang="en-US" sz="908" dirty="0"/>
              <a:t>, p. 44 </a:t>
            </a:r>
          </a:p>
          <a:p>
            <a:endParaRPr lang="en-US" sz="908" dirty="0"/>
          </a:p>
          <a:p>
            <a:endParaRPr lang="en-US" sz="1557" dirty="0"/>
          </a:p>
        </p:txBody>
      </p:sp>
      <p:pic>
        <p:nvPicPr>
          <p:cNvPr id="6" name="Picture 5">
            <a:extLst>
              <a:ext uri="{FF2B5EF4-FFF2-40B4-BE49-F238E27FC236}">
                <a16:creationId xmlns:a16="http://schemas.microsoft.com/office/drawing/2014/main" id="{ED27E72C-00DE-DB40-B235-F05F76A43FF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6200000">
            <a:off x="2292844" y="-768144"/>
            <a:ext cx="5756962" cy="8252591"/>
          </a:xfrm>
          <a:prstGeom prst="rect">
            <a:avLst/>
          </a:prstGeom>
        </p:spPr>
      </p:pic>
      <p:sp>
        <p:nvSpPr>
          <p:cNvPr id="7" name="TextBox 6">
            <a:extLst>
              <a:ext uri="{FF2B5EF4-FFF2-40B4-BE49-F238E27FC236}">
                <a16:creationId xmlns:a16="http://schemas.microsoft.com/office/drawing/2014/main" id="{C4F4BEB2-CD14-7B44-8FCB-06688968014F}"/>
              </a:ext>
            </a:extLst>
          </p:cNvPr>
          <p:cNvSpPr txBox="1"/>
          <p:nvPr/>
        </p:nvSpPr>
        <p:spPr>
          <a:xfrm>
            <a:off x="951939" y="490575"/>
            <a:ext cx="3163727" cy="811761"/>
          </a:xfrm>
          <a:prstGeom prst="rect">
            <a:avLst/>
          </a:prstGeom>
          <a:noFill/>
        </p:spPr>
        <p:txBody>
          <a:bodyPr wrap="square" rtlCol="0">
            <a:spAutoFit/>
          </a:bodyPr>
          <a:lstStyle/>
          <a:p>
            <a:r>
              <a:rPr lang="en-US" sz="779" b="1" dirty="0"/>
              <a:t>In 2016, approximately  80 percent of China’s oil imports and 11 percent of natural gas imports transited the South China Sea and Strait of Malacca. Despite China’s efforts, the sheer volume of oil and liquefied natural gas that is imported to China from the Middle East and Africa will continue to make strategic SLOCs important to China.</a:t>
            </a:r>
          </a:p>
          <a:p>
            <a:endParaRPr lang="en-US" sz="779" dirty="0"/>
          </a:p>
        </p:txBody>
      </p:sp>
      <p:sp>
        <p:nvSpPr>
          <p:cNvPr id="8" name="Rectangle 7"/>
          <p:cNvSpPr/>
          <p:nvPr/>
        </p:nvSpPr>
        <p:spPr>
          <a:xfrm>
            <a:off x="9506834" y="6270336"/>
            <a:ext cx="381836" cy="246221"/>
          </a:xfrm>
          <a:prstGeom prst="rect">
            <a:avLst/>
          </a:prstGeom>
        </p:spPr>
        <p:txBody>
          <a:bodyPr wrap="none">
            <a:spAutoFit/>
          </a:bodyPr>
          <a:lstStyle/>
          <a:p>
            <a:r>
              <a:rPr lang="en-US" sz="1000" dirty="0"/>
              <a:t>178</a:t>
            </a:r>
          </a:p>
        </p:txBody>
      </p:sp>
    </p:spTree>
    <p:extLst>
      <p:ext uri="{BB962C8B-B14F-4D97-AF65-F5344CB8AC3E}">
        <p14:creationId xmlns:p14="http://schemas.microsoft.com/office/powerpoint/2010/main" val="2060390728"/>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C19F356-2F6D-534D-9867-5CCBF99D199F}"/>
              </a:ext>
            </a:extLst>
          </p:cNvPr>
          <p:cNvSpPr>
            <a:spLocks noGrp="1"/>
          </p:cNvSpPr>
          <p:nvPr>
            <p:ph type="subTitle" idx="1"/>
          </p:nvPr>
        </p:nvSpPr>
        <p:spPr>
          <a:xfrm>
            <a:off x="891649" y="263471"/>
            <a:ext cx="7909322" cy="839389"/>
          </a:xfrm>
        </p:spPr>
        <p:txBody>
          <a:bodyPr/>
          <a:lstStyle/>
          <a:p>
            <a:r>
              <a:rPr lang="en-US" b="1" dirty="0"/>
              <a:t>China’s Energy Vulnerability - I</a:t>
            </a:r>
          </a:p>
        </p:txBody>
      </p:sp>
      <p:sp>
        <p:nvSpPr>
          <p:cNvPr id="4" name="TextBox 3">
            <a:extLst>
              <a:ext uri="{FF2B5EF4-FFF2-40B4-BE49-F238E27FC236}">
                <a16:creationId xmlns:a16="http://schemas.microsoft.com/office/drawing/2014/main" id="{838BA80D-B737-D344-AEC4-478549165E75}"/>
              </a:ext>
            </a:extLst>
          </p:cNvPr>
          <p:cNvSpPr txBox="1"/>
          <p:nvPr/>
        </p:nvSpPr>
        <p:spPr>
          <a:xfrm>
            <a:off x="1078916" y="6025617"/>
            <a:ext cx="8682481" cy="779444"/>
          </a:xfrm>
          <a:prstGeom prst="rect">
            <a:avLst/>
          </a:prstGeom>
          <a:noFill/>
        </p:spPr>
        <p:txBody>
          <a:bodyPr wrap="square" rtlCol="0">
            <a:spAutoFit/>
          </a:bodyPr>
          <a:lstStyle/>
          <a:p>
            <a:r>
              <a:rPr lang="en-US" sz="908" dirty="0"/>
              <a:t>EIA, </a:t>
            </a:r>
            <a:r>
              <a:rPr lang="en-US" sz="1000" b="1" dirty="0">
                <a:hlinkClick r:id="rId2"/>
              </a:rPr>
              <a:t>China surpassed the United States as the world’s largest crude oil importer in 2017</a:t>
            </a:r>
            <a:r>
              <a:rPr lang="en-US" sz="1000" b="1" dirty="0"/>
              <a:t>, Today in Energy, </a:t>
            </a:r>
            <a:r>
              <a:rPr lang="en-US" sz="1000" dirty="0"/>
              <a:t>February 5, 2018 , </a:t>
            </a:r>
            <a:r>
              <a:rPr lang="en-US" sz="1000" dirty="0">
                <a:hlinkClick r:id="rId2"/>
              </a:rPr>
              <a:t>https://www.eia.gov/todayinenergy/detail.php?id=34812</a:t>
            </a:r>
            <a:r>
              <a:rPr lang="en-US" sz="1000" dirty="0"/>
              <a:t>. </a:t>
            </a:r>
            <a:endParaRPr lang="en-US" sz="1000" b="1" dirty="0"/>
          </a:p>
          <a:p>
            <a:endParaRPr lang="en-US" sz="908" dirty="0"/>
          </a:p>
          <a:p>
            <a:endParaRPr lang="en-US" sz="1557" dirty="0"/>
          </a:p>
        </p:txBody>
      </p:sp>
      <p:pic>
        <p:nvPicPr>
          <p:cNvPr id="5" name="Picture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78916" y="657068"/>
            <a:ext cx="8340515" cy="5888174"/>
          </a:xfrm>
          <a:prstGeom prst="rect">
            <a:avLst/>
          </a:prstGeom>
        </p:spPr>
      </p:pic>
      <p:sp>
        <p:nvSpPr>
          <p:cNvPr id="6" name="Rectangle 5"/>
          <p:cNvSpPr/>
          <p:nvPr/>
        </p:nvSpPr>
        <p:spPr>
          <a:xfrm>
            <a:off x="9506834" y="6270336"/>
            <a:ext cx="381836" cy="246221"/>
          </a:xfrm>
          <a:prstGeom prst="rect">
            <a:avLst/>
          </a:prstGeom>
        </p:spPr>
        <p:txBody>
          <a:bodyPr wrap="none">
            <a:spAutoFit/>
          </a:bodyPr>
          <a:lstStyle/>
          <a:p>
            <a:r>
              <a:rPr lang="en-US" sz="1000" dirty="0"/>
              <a:t>177</a:t>
            </a:r>
          </a:p>
        </p:txBody>
      </p:sp>
    </p:spTree>
    <p:extLst>
      <p:ext uri="{BB962C8B-B14F-4D97-AF65-F5344CB8AC3E}">
        <p14:creationId xmlns:p14="http://schemas.microsoft.com/office/powerpoint/2010/main" val="1165762535"/>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C19F356-2F6D-534D-9867-5CCBF99D199F}"/>
              </a:ext>
            </a:extLst>
          </p:cNvPr>
          <p:cNvSpPr>
            <a:spLocks noGrp="1"/>
          </p:cNvSpPr>
          <p:nvPr>
            <p:ph type="subTitle" idx="1"/>
          </p:nvPr>
        </p:nvSpPr>
        <p:spPr>
          <a:xfrm>
            <a:off x="891649" y="263471"/>
            <a:ext cx="7909322" cy="839389"/>
          </a:xfrm>
        </p:spPr>
        <p:txBody>
          <a:bodyPr/>
          <a:lstStyle/>
          <a:p>
            <a:r>
              <a:rPr lang="en-US" b="1" dirty="0"/>
              <a:t>China’s Energy Vulnerability - II</a:t>
            </a:r>
          </a:p>
        </p:txBody>
      </p:sp>
      <p:sp>
        <p:nvSpPr>
          <p:cNvPr id="4" name="TextBox 3">
            <a:extLst>
              <a:ext uri="{FF2B5EF4-FFF2-40B4-BE49-F238E27FC236}">
                <a16:creationId xmlns:a16="http://schemas.microsoft.com/office/drawing/2014/main" id="{838BA80D-B737-D344-AEC4-478549165E75}"/>
              </a:ext>
            </a:extLst>
          </p:cNvPr>
          <p:cNvSpPr txBox="1"/>
          <p:nvPr/>
        </p:nvSpPr>
        <p:spPr>
          <a:xfrm>
            <a:off x="1078916" y="6025617"/>
            <a:ext cx="8682481" cy="779444"/>
          </a:xfrm>
          <a:prstGeom prst="rect">
            <a:avLst/>
          </a:prstGeom>
          <a:noFill/>
        </p:spPr>
        <p:txBody>
          <a:bodyPr wrap="square" rtlCol="0">
            <a:spAutoFit/>
          </a:bodyPr>
          <a:lstStyle/>
          <a:p>
            <a:r>
              <a:rPr lang="en-US" sz="908" dirty="0"/>
              <a:t>EIA, </a:t>
            </a:r>
            <a:r>
              <a:rPr lang="en-US" sz="1000" b="1" dirty="0">
                <a:hlinkClick r:id="rId2"/>
              </a:rPr>
              <a:t>China surpassed the United States as the world’s largest crude oil importer in 2017</a:t>
            </a:r>
            <a:r>
              <a:rPr lang="en-US" sz="1000" b="1" dirty="0"/>
              <a:t>, Today in Energy, </a:t>
            </a:r>
            <a:r>
              <a:rPr lang="en-US" sz="1000" dirty="0"/>
              <a:t>February 5, 2018 , </a:t>
            </a:r>
            <a:r>
              <a:rPr lang="en-US" sz="1000" dirty="0">
                <a:hlinkClick r:id="rId2"/>
              </a:rPr>
              <a:t>https://www.eia.gov/todayinenergy/detail.php?id=34812</a:t>
            </a:r>
            <a:r>
              <a:rPr lang="en-US" sz="1000" dirty="0"/>
              <a:t>. </a:t>
            </a:r>
            <a:endParaRPr lang="en-US" sz="1000" b="1" dirty="0"/>
          </a:p>
          <a:p>
            <a:endParaRPr lang="en-US" sz="908" dirty="0"/>
          </a:p>
          <a:p>
            <a:endParaRPr lang="en-US" sz="1557" dirty="0"/>
          </a:p>
        </p:txBody>
      </p:sp>
      <p:pic>
        <p:nvPicPr>
          <p:cNvPr id="2" name="Picture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410346" y="774916"/>
            <a:ext cx="7640663" cy="4943960"/>
          </a:xfrm>
          <a:prstGeom prst="rect">
            <a:avLst/>
          </a:prstGeom>
        </p:spPr>
      </p:pic>
      <p:sp>
        <p:nvSpPr>
          <p:cNvPr id="5" name="Rectangle 4"/>
          <p:cNvSpPr/>
          <p:nvPr/>
        </p:nvSpPr>
        <p:spPr>
          <a:xfrm>
            <a:off x="9506834" y="6270336"/>
            <a:ext cx="381836" cy="246221"/>
          </a:xfrm>
          <a:prstGeom prst="rect">
            <a:avLst/>
          </a:prstGeom>
        </p:spPr>
        <p:txBody>
          <a:bodyPr wrap="none">
            <a:spAutoFit/>
          </a:bodyPr>
          <a:lstStyle/>
          <a:p>
            <a:r>
              <a:rPr lang="en-US" sz="1000" dirty="0"/>
              <a:t>178</a:t>
            </a:r>
          </a:p>
        </p:txBody>
      </p:sp>
    </p:spTree>
    <p:extLst>
      <p:ext uri="{BB962C8B-B14F-4D97-AF65-F5344CB8AC3E}">
        <p14:creationId xmlns:p14="http://schemas.microsoft.com/office/powerpoint/2010/main" val="406786468"/>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C19F356-2F6D-534D-9867-5CCBF99D199F}"/>
              </a:ext>
            </a:extLst>
          </p:cNvPr>
          <p:cNvSpPr>
            <a:spLocks noGrp="1"/>
          </p:cNvSpPr>
          <p:nvPr>
            <p:ph type="subTitle" idx="1"/>
          </p:nvPr>
        </p:nvSpPr>
        <p:spPr>
          <a:xfrm>
            <a:off x="891649" y="263471"/>
            <a:ext cx="7909322" cy="839389"/>
          </a:xfrm>
        </p:spPr>
        <p:txBody>
          <a:bodyPr/>
          <a:lstStyle/>
          <a:p>
            <a:r>
              <a:rPr lang="en-US" b="1" dirty="0"/>
              <a:t>China’s Energy Vulnerability - III</a:t>
            </a:r>
          </a:p>
        </p:txBody>
      </p:sp>
      <p:sp>
        <p:nvSpPr>
          <p:cNvPr id="4" name="TextBox 3">
            <a:extLst>
              <a:ext uri="{FF2B5EF4-FFF2-40B4-BE49-F238E27FC236}">
                <a16:creationId xmlns:a16="http://schemas.microsoft.com/office/drawing/2014/main" id="{838BA80D-B737-D344-AEC4-478549165E75}"/>
              </a:ext>
            </a:extLst>
          </p:cNvPr>
          <p:cNvSpPr txBox="1"/>
          <p:nvPr/>
        </p:nvSpPr>
        <p:spPr>
          <a:xfrm>
            <a:off x="1078916" y="6025617"/>
            <a:ext cx="8682481" cy="779444"/>
          </a:xfrm>
          <a:prstGeom prst="rect">
            <a:avLst/>
          </a:prstGeom>
          <a:noFill/>
        </p:spPr>
        <p:txBody>
          <a:bodyPr wrap="square" rtlCol="0">
            <a:spAutoFit/>
          </a:bodyPr>
          <a:lstStyle/>
          <a:p>
            <a:r>
              <a:rPr lang="en-US" sz="908" dirty="0"/>
              <a:t>EIA, </a:t>
            </a:r>
            <a:r>
              <a:rPr lang="en-US" sz="1000" b="1" dirty="0">
                <a:hlinkClick r:id="rId2"/>
              </a:rPr>
              <a:t>China surpassed the United States as the world’s largest crude oil importer in 2017</a:t>
            </a:r>
            <a:r>
              <a:rPr lang="en-US" sz="1000" b="1" dirty="0"/>
              <a:t>, Today in Energy, </a:t>
            </a:r>
            <a:r>
              <a:rPr lang="en-US" sz="1000" dirty="0"/>
              <a:t>February 5, 2018 , </a:t>
            </a:r>
            <a:r>
              <a:rPr lang="en-US" sz="1000" dirty="0">
                <a:hlinkClick r:id="rId2"/>
              </a:rPr>
              <a:t>https://www.eia.gov/todayinenergy/detail.php?id=34812</a:t>
            </a:r>
            <a:r>
              <a:rPr lang="en-US" sz="1000" dirty="0"/>
              <a:t>. </a:t>
            </a:r>
            <a:endParaRPr lang="en-US" sz="1000" b="1" dirty="0"/>
          </a:p>
          <a:p>
            <a:endParaRPr lang="en-US" sz="908" dirty="0"/>
          </a:p>
          <a:p>
            <a:endParaRPr lang="en-US" sz="1557" dirty="0"/>
          </a:p>
        </p:txBody>
      </p:sp>
      <p:pic>
        <p:nvPicPr>
          <p:cNvPr id="5" name="Picture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239864" y="1102860"/>
            <a:ext cx="8167607" cy="4755499"/>
          </a:xfrm>
          <a:prstGeom prst="rect">
            <a:avLst/>
          </a:prstGeom>
        </p:spPr>
      </p:pic>
      <p:sp>
        <p:nvSpPr>
          <p:cNvPr id="6" name="Rectangle 5"/>
          <p:cNvSpPr/>
          <p:nvPr/>
        </p:nvSpPr>
        <p:spPr>
          <a:xfrm>
            <a:off x="9506834" y="6270336"/>
            <a:ext cx="381836" cy="246221"/>
          </a:xfrm>
          <a:prstGeom prst="rect">
            <a:avLst/>
          </a:prstGeom>
        </p:spPr>
        <p:txBody>
          <a:bodyPr wrap="none">
            <a:spAutoFit/>
          </a:bodyPr>
          <a:lstStyle/>
          <a:p>
            <a:r>
              <a:rPr lang="en-US" sz="1000" dirty="0"/>
              <a:t>179</a:t>
            </a:r>
          </a:p>
        </p:txBody>
      </p:sp>
    </p:spTree>
    <p:extLst>
      <p:ext uri="{BB962C8B-B14F-4D97-AF65-F5344CB8AC3E}">
        <p14:creationId xmlns:p14="http://schemas.microsoft.com/office/powerpoint/2010/main" val="890984723"/>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C19F356-2F6D-534D-9867-5CCBF99D199F}"/>
              </a:ext>
            </a:extLst>
          </p:cNvPr>
          <p:cNvSpPr>
            <a:spLocks noGrp="1"/>
          </p:cNvSpPr>
          <p:nvPr>
            <p:ph type="subTitle" idx="1"/>
          </p:nvPr>
        </p:nvSpPr>
        <p:spPr>
          <a:xfrm>
            <a:off x="891649" y="263471"/>
            <a:ext cx="7909322" cy="839389"/>
          </a:xfrm>
        </p:spPr>
        <p:txBody>
          <a:bodyPr/>
          <a:lstStyle/>
          <a:p>
            <a:r>
              <a:rPr lang="en-US" b="1" dirty="0"/>
              <a:t>China’s Energy Vulnerability - IV</a:t>
            </a:r>
          </a:p>
        </p:txBody>
      </p:sp>
      <p:sp>
        <p:nvSpPr>
          <p:cNvPr id="4" name="TextBox 3">
            <a:extLst>
              <a:ext uri="{FF2B5EF4-FFF2-40B4-BE49-F238E27FC236}">
                <a16:creationId xmlns:a16="http://schemas.microsoft.com/office/drawing/2014/main" id="{838BA80D-B737-D344-AEC4-478549165E75}"/>
              </a:ext>
            </a:extLst>
          </p:cNvPr>
          <p:cNvSpPr txBox="1"/>
          <p:nvPr/>
        </p:nvSpPr>
        <p:spPr>
          <a:xfrm>
            <a:off x="1078916" y="6227095"/>
            <a:ext cx="8682481" cy="779444"/>
          </a:xfrm>
          <a:prstGeom prst="rect">
            <a:avLst/>
          </a:prstGeom>
          <a:noFill/>
        </p:spPr>
        <p:txBody>
          <a:bodyPr wrap="square" rtlCol="0">
            <a:spAutoFit/>
          </a:bodyPr>
          <a:lstStyle/>
          <a:p>
            <a:r>
              <a:rPr lang="en-US" sz="908" dirty="0"/>
              <a:t>EIA, </a:t>
            </a:r>
            <a:r>
              <a:rPr lang="en-US" sz="1000" b="1" dirty="0">
                <a:hlinkClick r:id="rId2"/>
              </a:rPr>
              <a:t>China surpassed the United States as the world’s largest crude oil importer in 2017</a:t>
            </a:r>
            <a:r>
              <a:rPr lang="en-US" sz="1000" b="1" dirty="0"/>
              <a:t>, Today in Energy, </a:t>
            </a:r>
            <a:r>
              <a:rPr lang="en-US" sz="1000" dirty="0"/>
              <a:t>February 5, 2018 , </a:t>
            </a:r>
            <a:r>
              <a:rPr lang="en-US" sz="1000" dirty="0">
                <a:hlinkClick r:id="rId2"/>
              </a:rPr>
              <a:t>https://www.eia.gov/todayinenergy/detail.php?id=34812</a:t>
            </a:r>
            <a:r>
              <a:rPr lang="en-US" sz="1000" dirty="0"/>
              <a:t>. </a:t>
            </a:r>
            <a:endParaRPr lang="en-US" sz="1000" b="1" dirty="0"/>
          </a:p>
          <a:p>
            <a:endParaRPr lang="en-US" sz="908" dirty="0"/>
          </a:p>
          <a:p>
            <a:endParaRPr lang="en-US" sz="1557" dirty="0"/>
          </a:p>
        </p:txBody>
      </p:sp>
      <p:pic>
        <p:nvPicPr>
          <p:cNvPr id="2" name="Picture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74915" y="645428"/>
            <a:ext cx="8986482" cy="5581667"/>
          </a:xfrm>
          <a:prstGeom prst="rect">
            <a:avLst/>
          </a:prstGeom>
        </p:spPr>
      </p:pic>
      <p:sp>
        <p:nvSpPr>
          <p:cNvPr id="5" name="Rectangle 4"/>
          <p:cNvSpPr/>
          <p:nvPr/>
        </p:nvSpPr>
        <p:spPr>
          <a:xfrm>
            <a:off x="9506834" y="6270336"/>
            <a:ext cx="381836" cy="246221"/>
          </a:xfrm>
          <a:prstGeom prst="rect">
            <a:avLst/>
          </a:prstGeom>
        </p:spPr>
        <p:txBody>
          <a:bodyPr wrap="none">
            <a:spAutoFit/>
          </a:bodyPr>
          <a:lstStyle/>
          <a:p>
            <a:r>
              <a:rPr lang="en-US" sz="1000" dirty="0"/>
              <a:t>180</a:t>
            </a:r>
          </a:p>
        </p:txBody>
      </p:sp>
    </p:spTree>
    <p:extLst>
      <p:ext uri="{BB962C8B-B14F-4D97-AF65-F5344CB8AC3E}">
        <p14:creationId xmlns:p14="http://schemas.microsoft.com/office/powerpoint/2010/main" val="14887804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C19F356-2F6D-534D-9867-5CCBF99D199F}"/>
              </a:ext>
            </a:extLst>
          </p:cNvPr>
          <p:cNvSpPr>
            <a:spLocks noGrp="1"/>
          </p:cNvSpPr>
          <p:nvPr>
            <p:ph type="subTitle" idx="1"/>
          </p:nvPr>
        </p:nvSpPr>
        <p:spPr>
          <a:xfrm>
            <a:off x="791667" y="288991"/>
            <a:ext cx="7909322" cy="447969"/>
          </a:xfrm>
        </p:spPr>
        <p:txBody>
          <a:bodyPr>
            <a:noAutofit/>
          </a:bodyPr>
          <a:lstStyle/>
          <a:p>
            <a:r>
              <a:rPr lang="en-US" sz="2000" b="1" dirty="0"/>
              <a:t>U.S. and Chinese Real GDP Growth Rates</a:t>
            </a:r>
          </a:p>
          <a:p>
            <a:r>
              <a:rPr lang="en-US" sz="1400" b="1" dirty="0"/>
              <a:t>(percent)</a:t>
            </a:r>
          </a:p>
        </p:txBody>
      </p:sp>
      <p:sp>
        <p:nvSpPr>
          <p:cNvPr id="4" name="TextBox 3">
            <a:extLst>
              <a:ext uri="{FF2B5EF4-FFF2-40B4-BE49-F238E27FC236}">
                <a16:creationId xmlns:a16="http://schemas.microsoft.com/office/drawing/2014/main" id="{838BA80D-B737-D344-AEC4-478549165E75}"/>
              </a:ext>
            </a:extLst>
          </p:cNvPr>
          <p:cNvSpPr txBox="1"/>
          <p:nvPr/>
        </p:nvSpPr>
        <p:spPr>
          <a:xfrm>
            <a:off x="843010" y="5554194"/>
            <a:ext cx="7806637" cy="830997"/>
          </a:xfrm>
          <a:prstGeom prst="rect">
            <a:avLst/>
          </a:prstGeom>
          <a:noFill/>
        </p:spPr>
        <p:txBody>
          <a:bodyPr wrap="square" rtlCol="0">
            <a:spAutoFit/>
          </a:bodyPr>
          <a:lstStyle/>
          <a:p>
            <a:r>
              <a:rPr lang="en-US" sz="1200" dirty="0"/>
              <a:t>Note: Economist Intelligence Unit Database (accessed on January 26, 2018). Long-range economic projections should be viewed with caution. EIU’s projections differ from those of the IMF in </a:t>
            </a:r>
            <a:r>
              <a:rPr lang="en-US" sz="1200" b="1" dirty="0"/>
              <a:t>Figure 4</a:t>
            </a:r>
            <a:r>
              <a:rPr lang="en-US" sz="1200" dirty="0"/>
              <a:t>. </a:t>
            </a:r>
          </a:p>
          <a:p>
            <a:r>
              <a:rPr lang="en-US" sz="1200" dirty="0"/>
              <a:t>Source: Wayne M. Morrison, </a:t>
            </a:r>
            <a:r>
              <a:rPr lang="en-US" sz="1200" i="1" dirty="0"/>
              <a:t>China’s Economic Rise: History, Trends, Challenges, and Implications for the United States</a:t>
            </a:r>
            <a:r>
              <a:rPr lang="en-US" sz="1200" dirty="0"/>
              <a:t>, CRS RL33534, February 5, 2018, p. 8. </a:t>
            </a:r>
          </a:p>
        </p:txBody>
      </p:sp>
      <p:sp>
        <p:nvSpPr>
          <p:cNvPr id="7" name="Slide Number Placeholder 4"/>
          <p:cNvSpPr txBox="1">
            <a:spLocks/>
          </p:cNvSpPr>
          <p:nvPr/>
        </p:nvSpPr>
        <p:spPr>
          <a:xfrm>
            <a:off x="8848667" y="6121040"/>
            <a:ext cx="632911" cy="32812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dirty="0"/>
              <a:t>18</a:t>
            </a:r>
          </a:p>
        </p:txBody>
      </p:sp>
      <p:pic>
        <p:nvPicPr>
          <p:cNvPr id="5" name="Picture 4"/>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81241" y="986142"/>
            <a:ext cx="8330173" cy="4457700"/>
          </a:xfrm>
          <a:prstGeom prst="rect">
            <a:avLst/>
          </a:prstGeom>
        </p:spPr>
      </p:pic>
    </p:spTree>
    <p:extLst>
      <p:ext uri="{BB962C8B-B14F-4D97-AF65-F5344CB8AC3E}">
        <p14:creationId xmlns:p14="http://schemas.microsoft.com/office/powerpoint/2010/main" val="2054543968"/>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9" name="Slide Number Placeholder 4"/>
          <p:cNvSpPr>
            <a:spLocks noGrp="1"/>
          </p:cNvSpPr>
          <p:nvPr>
            <p:ph type="sldNum" sz="quarter" idx="12"/>
          </p:nvPr>
        </p:nvSpPr>
        <p:spPr>
          <a:xfrm>
            <a:off x="9205343" y="6192288"/>
            <a:ext cx="766477" cy="328128"/>
          </a:xfrm>
        </p:spPr>
        <p:txBody>
          <a:bodyPr/>
          <a:lstStyle/>
          <a:p>
            <a:fld id="{E95EA8F7-C19D-EF4A-A25F-B2B79527C69C}" type="slidenum">
              <a:rPr lang="en-US" smtClean="0"/>
              <a:t>180</a:t>
            </a:fld>
            <a:endParaRPr lang="en-US" dirty="0"/>
          </a:p>
        </p:txBody>
      </p:sp>
      <p:sp>
        <p:nvSpPr>
          <p:cNvPr id="12" name="Title 1"/>
          <p:cNvSpPr txBox="1">
            <a:spLocks/>
          </p:cNvSpPr>
          <p:nvPr/>
        </p:nvSpPr>
        <p:spPr bwMode="auto">
          <a:xfrm>
            <a:off x="1382581" y="766719"/>
            <a:ext cx="1601889" cy="209515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75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1797" dirty="0"/>
              <a:t>Chinese</a:t>
            </a:r>
          </a:p>
          <a:p>
            <a:pPr algn="ctr"/>
            <a:r>
              <a:rPr lang="en-US" sz="1797" dirty="0"/>
              <a:t>Dependence on the</a:t>
            </a:r>
          </a:p>
          <a:p>
            <a:pPr algn="ctr"/>
            <a:r>
              <a:rPr lang="en-US" sz="1797" dirty="0"/>
              <a:t>Flow of Petroleum Exports</a:t>
            </a:r>
          </a:p>
          <a:p>
            <a:pPr algn="ctr"/>
            <a:endParaRPr lang="en-US" sz="1797" dirty="0">
              <a:solidFill>
                <a:schemeClr val="tx1"/>
              </a:solidFill>
              <a:latin typeface="Arial Black"/>
              <a:cs typeface="Arial Black"/>
            </a:endParaRP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142279" y="612416"/>
            <a:ext cx="5282775" cy="2403754"/>
          </a:xfrm>
          <a:prstGeom prst="rect">
            <a:avLst/>
          </a:prstGeom>
        </p:spPr>
      </p:pic>
      <p:pic>
        <p:nvPicPr>
          <p:cNvPr id="2049" name="Picture 1" descr="https://www.eia.gov/todayinenergy/images/2013.04.04/mapcrudebig.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458679" y="3266879"/>
            <a:ext cx="3854571" cy="294290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501462" y="6239451"/>
            <a:ext cx="5859361" cy="369075"/>
          </a:xfrm>
          <a:prstGeom prst="rect">
            <a:avLst/>
          </a:prstGeom>
          <a:noFill/>
        </p:spPr>
        <p:txBody>
          <a:bodyPr wrap="square" rtlCol="0">
            <a:spAutoFit/>
          </a:bodyPr>
          <a:lstStyle/>
          <a:p>
            <a:r>
              <a:rPr lang="en-US" sz="899" dirty="0">
                <a:hlinkClick r:id="rId4"/>
              </a:rPr>
              <a:t>https://www.eia.gov/todayinenergy/detail.php?id=10671</a:t>
            </a:r>
            <a:r>
              <a:rPr lang="en-US" sz="899" dirty="0"/>
              <a:t>, and https://www.eia.gov/beta/international/regions-topics.cfm?RegionTopicID=WOTC</a:t>
            </a:r>
          </a:p>
        </p:txBody>
      </p:sp>
      <p:pic>
        <p:nvPicPr>
          <p:cNvPr id="2050" name="Picture 2" descr="https://www.eia.gov/todayinenergy/images/2013.04.04/maplngbig.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430914" y="3280891"/>
            <a:ext cx="3859816" cy="2942909"/>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2086819" y="5877877"/>
            <a:ext cx="1299143" cy="341312"/>
          </a:xfrm>
          <a:prstGeom prst="rect">
            <a:avLst/>
          </a:prstGeom>
          <a:noFill/>
        </p:spPr>
        <p:txBody>
          <a:bodyPr wrap="square" rtlCol="0">
            <a:spAutoFit/>
          </a:bodyPr>
          <a:lstStyle/>
          <a:p>
            <a:r>
              <a:rPr lang="en-US" sz="1618" b="1" dirty="0"/>
              <a:t>Petroleum</a:t>
            </a:r>
          </a:p>
        </p:txBody>
      </p:sp>
      <p:sp>
        <p:nvSpPr>
          <p:cNvPr id="13" name="TextBox 12"/>
          <p:cNvSpPr txBox="1"/>
          <p:nvPr/>
        </p:nvSpPr>
        <p:spPr>
          <a:xfrm>
            <a:off x="6061677" y="5858373"/>
            <a:ext cx="1299143" cy="341312"/>
          </a:xfrm>
          <a:prstGeom prst="rect">
            <a:avLst/>
          </a:prstGeom>
          <a:noFill/>
        </p:spPr>
        <p:txBody>
          <a:bodyPr wrap="square" rtlCol="0">
            <a:spAutoFit/>
          </a:bodyPr>
          <a:lstStyle/>
          <a:p>
            <a:r>
              <a:rPr lang="en-US" sz="1618" b="1" dirty="0"/>
              <a:t>LNG</a:t>
            </a:r>
          </a:p>
        </p:txBody>
      </p:sp>
    </p:spTree>
    <p:extLst>
      <p:ext uri="{BB962C8B-B14F-4D97-AF65-F5344CB8AC3E}">
        <p14:creationId xmlns:p14="http://schemas.microsoft.com/office/powerpoint/2010/main" val="1824483757"/>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9" name="Slide Number Placeholder 4"/>
          <p:cNvSpPr>
            <a:spLocks noGrp="1"/>
          </p:cNvSpPr>
          <p:nvPr>
            <p:ph type="sldNum" sz="quarter" idx="12"/>
          </p:nvPr>
        </p:nvSpPr>
        <p:spPr>
          <a:xfrm>
            <a:off x="9205343" y="6192288"/>
            <a:ext cx="766477" cy="328128"/>
          </a:xfrm>
        </p:spPr>
        <p:txBody>
          <a:bodyPr/>
          <a:lstStyle/>
          <a:p>
            <a:fld id="{E95EA8F7-C19D-EF4A-A25F-B2B79527C69C}" type="slidenum">
              <a:rPr lang="en-US" smtClean="0"/>
              <a:t>181</a:t>
            </a:fld>
            <a:endParaRPr lang="en-US" dirty="0"/>
          </a:p>
        </p:txBody>
      </p:sp>
      <p:sp>
        <p:nvSpPr>
          <p:cNvPr id="12" name="Title 1"/>
          <p:cNvSpPr txBox="1">
            <a:spLocks/>
          </p:cNvSpPr>
          <p:nvPr/>
        </p:nvSpPr>
        <p:spPr bwMode="auto">
          <a:xfrm>
            <a:off x="1999345" y="256191"/>
            <a:ext cx="7771984" cy="419365"/>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75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1797" dirty="0">
                <a:solidFill>
                  <a:schemeClr val="tx1"/>
                </a:solidFill>
                <a:latin typeface="+mn-lt"/>
                <a:cs typeface="Arial Black"/>
              </a:rPr>
              <a:t>More Than 30% of Global Maritime Oil Trade Moves Through South China Sea</a:t>
            </a:r>
          </a:p>
        </p:txBody>
      </p:sp>
      <p:sp>
        <p:nvSpPr>
          <p:cNvPr id="6" name="TextBox 5"/>
          <p:cNvSpPr txBox="1"/>
          <p:nvPr/>
        </p:nvSpPr>
        <p:spPr>
          <a:xfrm>
            <a:off x="878892" y="6347893"/>
            <a:ext cx="5859361" cy="230704"/>
          </a:xfrm>
          <a:prstGeom prst="rect">
            <a:avLst/>
          </a:prstGeom>
          <a:noFill/>
        </p:spPr>
        <p:txBody>
          <a:bodyPr wrap="square" rtlCol="0">
            <a:spAutoFit/>
          </a:bodyPr>
          <a:lstStyle/>
          <a:p>
            <a:r>
              <a:rPr lang="en-US" sz="899" dirty="0"/>
              <a:t>https://www.eia.gov/todayinenergy/detail.php?id=36952</a:t>
            </a:r>
          </a:p>
        </p:txBody>
      </p:sp>
      <p:pic>
        <p:nvPicPr>
          <p:cNvPr id="4098" name="Picture 2" descr="ajor crude oil trade flows in the South China sea"/>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044262" y="675556"/>
            <a:ext cx="7856546" cy="3914586"/>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878892" y="4708683"/>
            <a:ext cx="8979599" cy="1600438"/>
          </a:xfrm>
          <a:prstGeom prst="rect">
            <a:avLst/>
          </a:prstGeom>
        </p:spPr>
        <p:txBody>
          <a:bodyPr wrap="square">
            <a:spAutoFit/>
          </a:bodyPr>
          <a:lstStyle/>
          <a:p>
            <a:r>
              <a:rPr lang="en-US" sz="1400" b="1" dirty="0"/>
              <a:t>The South China Sea is a major trade route for crude oil, and in 2016, more than 30% of global maritime crude oil trade, or about 15 million barrels per day (b/d), passed through the South China Sea. </a:t>
            </a:r>
          </a:p>
          <a:p>
            <a:r>
              <a:rPr lang="en-US" sz="1400" b="1" dirty="0"/>
              <a:t>More than 90% of crude oil volumes flowing through the South China Sea in 2016 transited the Strait of Malacca, the shortest sea route between suppliers in Africa and the Persian Gulf and markets in Asia, making it one of the world’s primary oil </a:t>
            </a:r>
            <a:r>
              <a:rPr lang="en-US" sz="1400" b="1" dirty="0">
                <a:hlinkClick r:id="rId3"/>
              </a:rPr>
              <a:t>transit chokepoints</a:t>
            </a:r>
            <a:r>
              <a:rPr lang="en-US" sz="1400" b="1" dirty="0"/>
              <a:t>. In addition, a significant amount of crude oil (about 1.4 million b/d) passes through the strait on its way to Singapore and the west coast of Peninsular Malaysia, where it is refined before transiting the South China Sea in the form of petroleum products. </a:t>
            </a:r>
          </a:p>
        </p:txBody>
      </p:sp>
    </p:spTree>
    <p:extLst>
      <p:ext uri="{BB962C8B-B14F-4D97-AF65-F5344CB8AC3E}">
        <p14:creationId xmlns:p14="http://schemas.microsoft.com/office/powerpoint/2010/main" val="672200046"/>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9" name="Slide Number Placeholder 4"/>
          <p:cNvSpPr>
            <a:spLocks noGrp="1"/>
          </p:cNvSpPr>
          <p:nvPr>
            <p:ph type="sldNum" sz="quarter" idx="12"/>
          </p:nvPr>
        </p:nvSpPr>
        <p:spPr>
          <a:xfrm>
            <a:off x="9205343" y="6192288"/>
            <a:ext cx="766477" cy="328128"/>
          </a:xfrm>
        </p:spPr>
        <p:txBody>
          <a:bodyPr/>
          <a:lstStyle/>
          <a:p>
            <a:fld id="{E95EA8F7-C19D-EF4A-A25F-B2B79527C69C}" type="slidenum">
              <a:rPr lang="en-US" smtClean="0"/>
              <a:t>182</a:t>
            </a:fld>
            <a:endParaRPr lang="en-US" dirty="0"/>
          </a:p>
        </p:txBody>
      </p:sp>
      <p:sp>
        <p:nvSpPr>
          <p:cNvPr id="12" name="Title 1"/>
          <p:cNvSpPr txBox="1">
            <a:spLocks/>
          </p:cNvSpPr>
          <p:nvPr/>
        </p:nvSpPr>
        <p:spPr bwMode="auto">
          <a:xfrm>
            <a:off x="1999345" y="256191"/>
            <a:ext cx="7771984" cy="419365"/>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75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1797" dirty="0">
                <a:solidFill>
                  <a:schemeClr val="tx1"/>
                </a:solidFill>
                <a:latin typeface="+mn-lt"/>
                <a:cs typeface="Arial Black"/>
              </a:rPr>
              <a:t>More Than 30%of Global Maritime Oil Trade Moves Through South China Sea</a:t>
            </a:r>
          </a:p>
        </p:txBody>
      </p:sp>
      <p:sp>
        <p:nvSpPr>
          <p:cNvPr id="6" name="TextBox 5"/>
          <p:cNvSpPr txBox="1"/>
          <p:nvPr/>
        </p:nvSpPr>
        <p:spPr>
          <a:xfrm>
            <a:off x="878892" y="6347893"/>
            <a:ext cx="5859361" cy="230704"/>
          </a:xfrm>
          <a:prstGeom prst="rect">
            <a:avLst/>
          </a:prstGeom>
          <a:noFill/>
        </p:spPr>
        <p:txBody>
          <a:bodyPr wrap="square" rtlCol="0">
            <a:spAutoFit/>
          </a:bodyPr>
          <a:lstStyle/>
          <a:p>
            <a:r>
              <a:rPr lang="en-US" sz="899" dirty="0"/>
              <a:t>EIA, </a:t>
            </a:r>
            <a:r>
              <a:rPr lang="en-US" sz="899" i="1" dirty="0"/>
              <a:t>Today in Energy</a:t>
            </a:r>
            <a:r>
              <a:rPr lang="en-US" sz="899" dirty="0"/>
              <a:t>, August 27, 2018,   https://www.eia.gov/todayinenergy/detail.php?id=36952</a:t>
            </a:r>
          </a:p>
        </p:txBody>
      </p:sp>
      <p:sp>
        <p:nvSpPr>
          <p:cNvPr id="8" name="Rectangle 7"/>
          <p:cNvSpPr/>
          <p:nvPr/>
        </p:nvSpPr>
        <p:spPr>
          <a:xfrm>
            <a:off x="659950" y="3527249"/>
            <a:ext cx="9399419" cy="2893100"/>
          </a:xfrm>
          <a:prstGeom prst="rect">
            <a:avLst/>
          </a:prstGeom>
        </p:spPr>
        <p:txBody>
          <a:bodyPr wrap="square">
            <a:spAutoFit/>
          </a:bodyPr>
          <a:lstStyle/>
          <a:p>
            <a:r>
              <a:rPr lang="en-US" sz="1200" dirty="0"/>
              <a:t>2016 and 2% of crude oil receipts. Most of the crude oil from these countries that passes through the South China Sea is exported to other countries. However, some intra-country trade also crosses the southern portion of the South China Sea as cargoes move between eastern and western ports within each country.  Singapore accounted for 2% of crude oil loadings that passed through the South China Sea in 2016 and 1% of crude oil receipts. Although Singapore does not produce crude oil, it is a major hub for refining crude oil and for storing and transshipping crude oil and petroleum products. In 2016, 95% of Singapore’s crude oil exports passed through the South China Sea. Most of these volumes originally came from the Middle East, and about half went to China. </a:t>
            </a:r>
          </a:p>
          <a:p>
            <a:r>
              <a:rPr lang="en-US" sz="1200" dirty="0"/>
              <a:t>The three crude oil importers with the largest volumes passing through the South China Sea—China, Japan, and South Korea—collectively accounted for 80% of total crude oil volumes transiting the South China Sea in 2016. About 90% of China’s 2016 maritime crude oil shipments were transported through the South China Sea. China’s crude oil imports have increased substantially over the past few years as a result of the country’s robust energy demand growth and stagnant crude oil production, and the country recently surpassed the United States as the </a:t>
            </a:r>
            <a:r>
              <a:rPr lang="en-US" sz="1200" dirty="0">
                <a:hlinkClick r:id="rId2"/>
              </a:rPr>
              <a:t>world’s largest crude oil importer</a:t>
            </a:r>
            <a:r>
              <a:rPr lang="en-US" sz="1200" dirty="0"/>
              <a:t>. A significant portion of these incremental volumes that are sent to northern China from eastern Russia by pipeline and by shipping vessels does not pass through the South China Sea. </a:t>
            </a:r>
          </a:p>
          <a:p>
            <a:r>
              <a:rPr lang="en-US" sz="1200" dirty="0"/>
              <a:t>About 90% of the crude oil imported by Japan and South Korea was shipped through the South China Sea in 2016. Most of Japan's and South Korea’s imports are from Middle Eastern suppliers and are transported through the Strait of Malacca and then the South China Sea.</a:t>
            </a:r>
          </a:p>
          <a:p>
            <a:endParaRPr lang="en-US" sz="1400" b="1" dirty="0"/>
          </a:p>
        </p:txBody>
      </p:sp>
      <p:pic>
        <p:nvPicPr>
          <p:cNvPr id="5122" name="Picture 2" descr="outh China sea crude oil trade flows"/>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720905" y="675556"/>
            <a:ext cx="5338464" cy="275451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572401" y="731919"/>
            <a:ext cx="4015689" cy="2862322"/>
          </a:xfrm>
          <a:prstGeom prst="rect">
            <a:avLst/>
          </a:prstGeom>
          <a:noFill/>
        </p:spPr>
        <p:txBody>
          <a:bodyPr wrap="square" rtlCol="0">
            <a:spAutoFit/>
          </a:bodyPr>
          <a:lstStyle/>
          <a:p>
            <a:r>
              <a:rPr lang="en-US" sz="1200" dirty="0"/>
              <a:t>The South China Sea is a major trade route for the Middle East, which accounted for more than 70% of total South China Sea crude oil shipments in 2016. Saudi Arabia is the largest source of crude oil, making up almost one-fourth of crude oil volumes traversing the South China Sea. More than half of Saudi Arabia’s global crude oil shipments traveled through the South China Sea in 2016. </a:t>
            </a:r>
          </a:p>
          <a:p>
            <a:r>
              <a:rPr lang="en-US" sz="1200" dirty="0"/>
              <a:t>Before the lifting of United Nations sanctions on Iran’s crude oil exports in January 2016, Iran relied heavily on Asian markets for most of its exports. After the sanctions were lifted, Iran could once again export crude oil to Europe. However, the South China Sea route still accounted for 52% of Iran’s crude oil exports in 2016. </a:t>
            </a:r>
          </a:p>
          <a:p>
            <a:r>
              <a:rPr lang="en-US" sz="1200" dirty="0"/>
              <a:t>Indonesia and Malaysia together accounted for 5% of crude oil loadings that passed through the South China Sea in</a:t>
            </a:r>
          </a:p>
        </p:txBody>
      </p:sp>
    </p:spTree>
    <p:extLst>
      <p:ext uri="{BB962C8B-B14F-4D97-AF65-F5344CB8AC3E}">
        <p14:creationId xmlns:p14="http://schemas.microsoft.com/office/powerpoint/2010/main" val="423552867"/>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3" name="TextBox 12"/>
          <p:cNvSpPr txBox="1"/>
          <p:nvPr/>
        </p:nvSpPr>
        <p:spPr>
          <a:xfrm>
            <a:off x="1813593" y="6249704"/>
            <a:ext cx="6773913" cy="216854"/>
          </a:xfrm>
          <a:prstGeom prst="rect">
            <a:avLst/>
          </a:prstGeom>
          <a:noFill/>
        </p:spPr>
        <p:txBody>
          <a:bodyPr wrap="square" rtlCol="0">
            <a:spAutoFit/>
          </a:bodyPr>
          <a:lstStyle/>
          <a:p>
            <a:r>
              <a:rPr lang="en-US" sz="809" dirty="0"/>
              <a:t>.</a:t>
            </a:r>
          </a:p>
        </p:txBody>
      </p:sp>
      <p:sp>
        <p:nvSpPr>
          <p:cNvPr id="9" name="Slide Number Placeholder 4"/>
          <p:cNvSpPr>
            <a:spLocks noGrp="1"/>
          </p:cNvSpPr>
          <p:nvPr>
            <p:ph type="sldNum" sz="quarter" idx="12"/>
          </p:nvPr>
        </p:nvSpPr>
        <p:spPr>
          <a:xfrm>
            <a:off x="8793551" y="6106272"/>
            <a:ext cx="766477" cy="328128"/>
          </a:xfrm>
        </p:spPr>
        <p:txBody>
          <a:bodyPr/>
          <a:lstStyle/>
          <a:p>
            <a:fld id="{E95EA8F7-C19D-EF4A-A25F-B2B79527C69C}" type="slidenum">
              <a:rPr lang="en-US" smtClean="0"/>
              <a:t>183</a:t>
            </a:fld>
            <a:endParaRPr lang="en-US" dirty="0"/>
          </a:p>
        </p:txBody>
      </p:sp>
      <p:sp>
        <p:nvSpPr>
          <p:cNvPr id="12" name="Title 1"/>
          <p:cNvSpPr txBox="1">
            <a:spLocks/>
          </p:cNvSpPr>
          <p:nvPr/>
        </p:nvSpPr>
        <p:spPr bwMode="auto">
          <a:xfrm>
            <a:off x="1713532" y="449665"/>
            <a:ext cx="7257213" cy="64199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75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500" dirty="0">
                <a:latin typeface="+mn-lt"/>
              </a:rPr>
              <a:t>Oil Transit Through the Strait of Malacca</a:t>
            </a:r>
          </a:p>
          <a:p>
            <a:pPr algn="ctr"/>
            <a:endParaRPr lang="en-US" sz="1797" dirty="0">
              <a:solidFill>
                <a:schemeClr val="tx1"/>
              </a:solidFill>
              <a:latin typeface="Arial Black"/>
              <a:cs typeface="Arial Black"/>
            </a:endParaRPr>
          </a:p>
        </p:txBody>
      </p:sp>
      <p:sp>
        <p:nvSpPr>
          <p:cNvPr id="6" name="TextBox 5"/>
          <p:cNvSpPr txBox="1"/>
          <p:nvPr/>
        </p:nvSpPr>
        <p:spPr>
          <a:xfrm>
            <a:off x="7844156" y="2706657"/>
            <a:ext cx="1510955" cy="341312"/>
          </a:xfrm>
          <a:prstGeom prst="rect">
            <a:avLst/>
          </a:prstGeom>
          <a:solidFill>
            <a:schemeClr val="bg1"/>
          </a:solidFill>
        </p:spPr>
        <p:txBody>
          <a:bodyPr wrap="square" rtlCol="0">
            <a:spAutoFit/>
          </a:bodyPr>
          <a:lstStyle/>
          <a:p>
            <a:endParaRPr lang="en-US" sz="1618" dirty="0"/>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573251" y="1270095"/>
            <a:ext cx="7026384" cy="3764135"/>
          </a:xfrm>
          <a:prstGeom prst="rect">
            <a:avLst/>
          </a:prstGeom>
        </p:spPr>
      </p:pic>
      <p:sp>
        <p:nvSpPr>
          <p:cNvPr id="10" name="TextBox 9"/>
          <p:cNvSpPr txBox="1"/>
          <p:nvPr/>
        </p:nvSpPr>
        <p:spPr>
          <a:xfrm>
            <a:off x="1438625" y="5267672"/>
            <a:ext cx="7523851" cy="921727"/>
          </a:xfrm>
          <a:prstGeom prst="rect">
            <a:avLst/>
          </a:prstGeom>
          <a:noFill/>
        </p:spPr>
        <p:txBody>
          <a:bodyPr wrap="square" rtlCol="0">
            <a:spAutoFit/>
          </a:bodyPr>
          <a:lstStyle/>
          <a:p>
            <a:r>
              <a:rPr lang="en-US" sz="1078" dirty="0"/>
              <a:t>61% of all maritime petroleum and other liquids move through Strait of Malacca. 85% to 90% is crude oil.</a:t>
            </a:r>
          </a:p>
          <a:p>
            <a:endParaRPr lang="en-US" sz="1078" dirty="0"/>
          </a:p>
          <a:p>
            <a:r>
              <a:rPr lang="en-US" sz="1078" dirty="0"/>
              <a:t>Source: EIA, The Strait of Malacca, </a:t>
            </a:r>
            <a:r>
              <a:rPr lang="en-US" sz="1078" i="1" dirty="0"/>
              <a:t>A Key Oil Trade Chokepoint</a:t>
            </a:r>
            <a:r>
              <a:rPr lang="en-US" sz="1078" dirty="0"/>
              <a:t>, August 11,2017</a:t>
            </a:r>
          </a:p>
          <a:p>
            <a:endParaRPr lang="en-US" sz="1078" dirty="0"/>
          </a:p>
          <a:p>
            <a:r>
              <a:rPr lang="en-US" sz="1078" dirty="0"/>
              <a:t> </a:t>
            </a:r>
          </a:p>
        </p:txBody>
      </p:sp>
    </p:spTree>
    <p:extLst>
      <p:ext uri="{BB962C8B-B14F-4D97-AF65-F5344CB8AC3E}">
        <p14:creationId xmlns:p14="http://schemas.microsoft.com/office/powerpoint/2010/main" val="1371291657"/>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3" name="TextBox 12"/>
          <p:cNvSpPr txBox="1"/>
          <p:nvPr/>
        </p:nvSpPr>
        <p:spPr>
          <a:xfrm>
            <a:off x="1813593" y="6367890"/>
            <a:ext cx="6773913" cy="216854"/>
          </a:xfrm>
          <a:prstGeom prst="rect">
            <a:avLst/>
          </a:prstGeom>
          <a:noFill/>
        </p:spPr>
        <p:txBody>
          <a:bodyPr wrap="square" rtlCol="0">
            <a:spAutoFit/>
          </a:bodyPr>
          <a:lstStyle/>
          <a:p>
            <a:r>
              <a:rPr lang="en-US" sz="809" dirty="0"/>
              <a:t>Source: EIA, “Today in Energy,” November 2, 2017, https://www.eia.gov/todayinenergy/detail.php?id=33592.</a:t>
            </a:r>
          </a:p>
        </p:txBody>
      </p:sp>
      <p:sp>
        <p:nvSpPr>
          <p:cNvPr id="9" name="Slide Number Placeholder 4"/>
          <p:cNvSpPr>
            <a:spLocks noGrp="1"/>
          </p:cNvSpPr>
          <p:nvPr>
            <p:ph type="sldNum" sz="quarter" idx="12"/>
          </p:nvPr>
        </p:nvSpPr>
        <p:spPr>
          <a:xfrm>
            <a:off x="8971872" y="6256616"/>
            <a:ext cx="766477" cy="328128"/>
          </a:xfrm>
        </p:spPr>
        <p:txBody>
          <a:bodyPr/>
          <a:lstStyle/>
          <a:p>
            <a:fld id="{E95EA8F7-C19D-EF4A-A25F-B2B79527C69C}" type="slidenum">
              <a:rPr lang="en-US" smtClean="0"/>
              <a:t>184</a:t>
            </a:fld>
            <a:endParaRPr lang="en-US" dirty="0"/>
          </a:p>
        </p:txBody>
      </p:sp>
      <p:sp>
        <p:nvSpPr>
          <p:cNvPr id="12" name="Title 1"/>
          <p:cNvSpPr txBox="1">
            <a:spLocks/>
          </p:cNvSpPr>
          <p:nvPr/>
        </p:nvSpPr>
        <p:spPr bwMode="auto">
          <a:xfrm>
            <a:off x="1644274" y="367360"/>
            <a:ext cx="7558092" cy="64199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82500" lnSpcReduction="100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500" dirty="0">
                <a:latin typeface="+mn-lt"/>
              </a:rPr>
              <a:t>40% of Global LNG (4.7 TCF) Moves Through the South China Sea</a:t>
            </a:r>
          </a:p>
          <a:p>
            <a:pPr algn="ctr"/>
            <a:endParaRPr lang="en-US" sz="1797" dirty="0">
              <a:solidFill>
                <a:schemeClr val="tx1"/>
              </a:solidFill>
              <a:latin typeface="Arial Black"/>
              <a:cs typeface="Arial Black"/>
            </a:endParaRPr>
          </a:p>
        </p:txBody>
      </p:sp>
      <p:sp>
        <p:nvSpPr>
          <p:cNvPr id="6" name="TextBox 5"/>
          <p:cNvSpPr txBox="1"/>
          <p:nvPr/>
        </p:nvSpPr>
        <p:spPr>
          <a:xfrm>
            <a:off x="7844156" y="2706657"/>
            <a:ext cx="1510955" cy="341312"/>
          </a:xfrm>
          <a:prstGeom prst="rect">
            <a:avLst/>
          </a:prstGeom>
          <a:solidFill>
            <a:schemeClr val="bg1"/>
          </a:solidFill>
        </p:spPr>
        <p:txBody>
          <a:bodyPr wrap="square" rtlCol="0">
            <a:spAutoFit/>
          </a:bodyPr>
          <a:lstStyle/>
          <a:p>
            <a:endParaRPr lang="en-US" sz="1618" dirty="0"/>
          </a:p>
        </p:txBody>
      </p:sp>
      <p:pic>
        <p:nvPicPr>
          <p:cNvPr id="1028" name="Picture 4" descr="ap of Major LNG trade flows in the South China Sea, as explained in the article text"/>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33855" y="1064987"/>
            <a:ext cx="8771242" cy="45610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7232664"/>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3" name="TextBox 12"/>
          <p:cNvSpPr txBox="1"/>
          <p:nvPr/>
        </p:nvSpPr>
        <p:spPr>
          <a:xfrm>
            <a:off x="1473112" y="6291651"/>
            <a:ext cx="6773913" cy="369332"/>
          </a:xfrm>
          <a:prstGeom prst="rect">
            <a:avLst/>
          </a:prstGeom>
          <a:noFill/>
        </p:spPr>
        <p:txBody>
          <a:bodyPr wrap="square" rtlCol="0">
            <a:spAutoFit/>
          </a:bodyPr>
          <a:lstStyle/>
          <a:p>
            <a:r>
              <a:rPr lang="en-US" sz="809" dirty="0"/>
              <a:t>Source: EIA, “Today in Energy,” November 2, 2017, </a:t>
            </a:r>
            <a:r>
              <a:rPr lang="en-US" sz="809" dirty="0">
                <a:hlinkClick r:id="rId2"/>
              </a:rPr>
              <a:t>https://www.eia.gov/todayinenergy/detail.php?id=33592</a:t>
            </a:r>
            <a:r>
              <a:rPr lang="en-US" sz="809" dirty="0"/>
              <a:t>; </a:t>
            </a:r>
            <a:r>
              <a:rPr lang="en-US" sz="900" dirty="0"/>
              <a:t>U.S. Energy Information Administration based on Chinese import statistics from </a:t>
            </a:r>
            <a:r>
              <a:rPr lang="en-US" sz="900" dirty="0">
                <a:hlinkClick r:id="rId3"/>
              </a:rPr>
              <a:t>Global Trade Tracke</a:t>
            </a:r>
            <a:r>
              <a:rPr lang="en-US" sz="900" dirty="0"/>
              <a:t>r; </a:t>
            </a:r>
            <a:r>
              <a:rPr lang="en-US" sz="900" i="1" dirty="0">
                <a:hlinkClick r:id="rId4"/>
              </a:rPr>
              <a:t>BP Statistical Review of World Energy 2017</a:t>
            </a:r>
            <a:r>
              <a:rPr lang="en-US" sz="900" dirty="0"/>
              <a:t> </a:t>
            </a:r>
            <a:r>
              <a:rPr lang="en-US" sz="809" dirty="0"/>
              <a:t>.</a:t>
            </a:r>
          </a:p>
        </p:txBody>
      </p:sp>
      <p:sp>
        <p:nvSpPr>
          <p:cNvPr id="9" name="Slide Number Placeholder 4"/>
          <p:cNvSpPr>
            <a:spLocks noGrp="1"/>
          </p:cNvSpPr>
          <p:nvPr>
            <p:ph type="sldNum" sz="quarter" idx="12"/>
          </p:nvPr>
        </p:nvSpPr>
        <p:spPr>
          <a:xfrm>
            <a:off x="9202366" y="6270144"/>
            <a:ext cx="766477" cy="405143"/>
          </a:xfrm>
        </p:spPr>
        <p:txBody>
          <a:bodyPr/>
          <a:lstStyle/>
          <a:p>
            <a:fld id="{E95EA8F7-C19D-EF4A-A25F-B2B79527C69C}" type="slidenum">
              <a:rPr lang="en-US" smtClean="0"/>
              <a:t>185</a:t>
            </a:fld>
            <a:endParaRPr lang="en-US" dirty="0"/>
          </a:p>
        </p:txBody>
      </p:sp>
      <p:sp>
        <p:nvSpPr>
          <p:cNvPr id="12" name="Title 1"/>
          <p:cNvSpPr txBox="1">
            <a:spLocks/>
          </p:cNvSpPr>
          <p:nvPr/>
        </p:nvSpPr>
        <p:spPr bwMode="auto">
          <a:xfrm>
            <a:off x="1644274" y="367360"/>
            <a:ext cx="7558092" cy="64199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75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500" dirty="0">
                <a:latin typeface="+mn-lt"/>
              </a:rPr>
              <a:t>LNG Trade Flows -2016</a:t>
            </a:r>
          </a:p>
          <a:p>
            <a:pPr algn="ctr"/>
            <a:endParaRPr lang="en-US" sz="1797" dirty="0">
              <a:solidFill>
                <a:schemeClr val="tx1"/>
              </a:solidFill>
              <a:latin typeface="Arial Black"/>
              <a:cs typeface="Arial Black"/>
            </a:endParaRPr>
          </a:p>
        </p:txBody>
      </p:sp>
      <p:sp>
        <p:nvSpPr>
          <p:cNvPr id="6" name="TextBox 5"/>
          <p:cNvSpPr txBox="1"/>
          <p:nvPr/>
        </p:nvSpPr>
        <p:spPr>
          <a:xfrm>
            <a:off x="7844156" y="2706657"/>
            <a:ext cx="1510955" cy="341312"/>
          </a:xfrm>
          <a:prstGeom prst="rect">
            <a:avLst/>
          </a:prstGeom>
          <a:solidFill>
            <a:schemeClr val="bg1"/>
          </a:solidFill>
        </p:spPr>
        <p:txBody>
          <a:bodyPr wrap="square" rtlCol="0">
            <a:spAutoFit/>
          </a:bodyPr>
          <a:lstStyle/>
          <a:p>
            <a:endParaRPr lang="en-US" sz="1618" dirty="0"/>
          </a:p>
        </p:txBody>
      </p:sp>
      <p:pic>
        <p:nvPicPr>
          <p:cNvPr id="11" name="Picture 2" descr="raph of South China Sea LNG trade flows by importing and exporting country, as explained in the article"/>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317582" y="1064987"/>
            <a:ext cx="3745532" cy="1872766"/>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raph and map of China LNG imports, as explained in the article text"/>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685202" y="1009350"/>
            <a:ext cx="4105478" cy="2052739"/>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011677" y="3062089"/>
            <a:ext cx="4124527" cy="3323987"/>
          </a:xfrm>
          <a:prstGeom prst="rect">
            <a:avLst/>
          </a:prstGeom>
          <a:noFill/>
        </p:spPr>
        <p:txBody>
          <a:bodyPr wrap="square" rtlCol="0">
            <a:spAutoFit/>
          </a:bodyPr>
          <a:lstStyle/>
          <a:p>
            <a:r>
              <a:rPr lang="en-US" sz="1000" b="1" dirty="0"/>
              <a:t>The South China Sea is a major route for liquefied natural gas (LNG) trade, and in 2016, almost 40% of global LNG trade, or about 4.7 trillion cubic feet (Tcf), passed through the South China Sea. </a:t>
            </a:r>
          </a:p>
          <a:p>
            <a:r>
              <a:rPr lang="en-US" sz="1000" b="1" dirty="0"/>
              <a:t>The South China Sea is an important trade route for Malaysia and Qatar. The two LNG exporters collectively accounted for more than 60% of total South China Sea LNG volumes in 2016. Almost half of Qatar’s global LNG shipments traveled through the South China Sea in 2016. All of Malaysia’s LNG exports pass through the South China Sea, as the country’s one LNG export complex lies on the South China Sea coast. </a:t>
            </a:r>
          </a:p>
          <a:p>
            <a:r>
              <a:rPr lang="en-US" sz="1000" b="1" dirty="0"/>
              <a:t>Several other LNG exporters also use South China Sea trade routes to reach LNG importers. In 2016, Oman, Brunei, and the United Arab Emirates shipped between 84% and 100% of their total LNG exports through the South China Sea. </a:t>
            </a:r>
          </a:p>
          <a:p>
            <a:r>
              <a:rPr lang="en-US" sz="1000" b="1" dirty="0"/>
              <a:t>Other LNG exporters in the region, such as Australia and Indonesia, make more use of other trade routes to reach LNG markets. In 2016, about 23% of total Australian LNG exports and about 29% of Indonesian LNG exports were shipped by way of the South China Sea. Much of the remainder of Australia’s and Indonesia’s LNG exports passed to the east of the Philippines and Taiwan, avoiding the South China Sea on the way to customers in Japan, South Korea, and northern China. </a:t>
            </a:r>
          </a:p>
          <a:p>
            <a:endParaRPr lang="en-US" sz="1000" b="1" dirty="0"/>
          </a:p>
        </p:txBody>
      </p:sp>
      <p:sp>
        <p:nvSpPr>
          <p:cNvPr id="4" name="TextBox 3"/>
          <p:cNvSpPr txBox="1"/>
          <p:nvPr/>
        </p:nvSpPr>
        <p:spPr>
          <a:xfrm>
            <a:off x="5807413" y="3180945"/>
            <a:ext cx="4085617" cy="2862322"/>
          </a:xfrm>
          <a:prstGeom prst="rect">
            <a:avLst/>
          </a:prstGeom>
          <a:noFill/>
        </p:spPr>
        <p:txBody>
          <a:bodyPr wrap="square" rtlCol="0">
            <a:spAutoFit/>
          </a:bodyPr>
          <a:lstStyle/>
          <a:p>
            <a:r>
              <a:rPr lang="en-US" sz="1000" b="1" dirty="0"/>
              <a:t>The four LNG importers with the largest volumes passing through the South China Sea are Japan, South Korea, China, and Taiwan, collectively accounting for 94% of total LNG volumes going through the South China Sea in 2016. Japan is the world’s largest LNG importer, and slightly more than half of all of Japan’s LNG imports in 2016 were shipped by way of the South China Sea. Similarly, about two-thirds of the LNG imported by South Korea—the world’s second-largest LNG importer—was shipped through the South China Sea that year. </a:t>
            </a:r>
          </a:p>
          <a:p>
            <a:r>
              <a:rPr lang="en-US" sz="1000" b="1" dirty="0"/>
              <a:t>More than two-thirds of China’s LNG imports and more than 90% of Taiwan’s LNG imports passed through the South China Sea in 2016. Total imports of LNG to China have more than doubled over the previous five years, from 0.56 Tcf in 2011 to 1.20 Tcf in 2016. However, more than half of the growth in China’s LNG imports were volumes that went to northern ports without transiting the South China Sea. Based on projections in the </a:t>
            </a:r>
            <a:r>
              <a:rPr lang="en-US" sz="1000" b="1" i="1" dirty="0">
                <a:hlinkClick r:id="rId7"/>
              </a:rPr>
              <a:t>International Energy Outlook 2017</a:t>
            </a:r>
            <a:r>
              <a:rPr lang="en-US" sz="1000" b="1" dirty="0"/>
              <a:t>, EIA projects that </a:t>
            </a:r>
            <a:r>
              <a:rPr lang="en-US" sz="1000" b="1" dirty="0">
                <a:hlinkClick r:id="rId8"/>
              </a:rPr>
              <a:t>China will surpass South Korea</a:t>
            </a:r>
            <a:r>
              <a:rPr lang="en-US" sz="1000" b="1" dirty="0"/>
              <a:t> as the world’s second-largest LNG importer by 2018 and nearly match Japan’s level of LNG imports by 2040. </a:t>
            </a:r>
          </a:p>
          <a:p>
            <a:endParaRPr lang="en-US" sz="1000" dirty="0"/>
          </a:p>
        </p:txBody>
      </p:sp>
    </p:spTree>
    <p:extLst>
      <p:ext uri="{BB962C8B-B14F-4D97-AF65-F5344CB8AC3E}">
        <p14:creationId xmlns:p14="http://schemas.microsoft.com/office/powerpoint/2010/main" val="245166208"/>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3" name="TextBox 12"/>
          <p:cNvSpPr txBox="1"/>
          <p:nvPr/>
        </p:nvSpPr>
        <p:spPr>
          <a:xfrm>
            <a:off x="1813593" y="6249704"/>
            <a:ext cx="6773913" cy="216854"/>
          </a:xfrm>
          <a:prstGeom prst="rect">
            <a:avLst/>
          </a:prstGeom>
          <a:noFill/>
        </p:spPr>
        <p:txBody>
          <a:bodyPr wrap="square" rtlCol="0">
            <a:spAutoFit/>
          </a:bodyPr>
          <a:lstStyle/>
          <a:p>
            <a:r>
              <a:rPr lang="en-US" sz="809" dirty="0"/>
              <a:t>Source: </a:t>
            </a:r>
            <a:r>
              <a:rPr lang="en-US" sz="809" i="1" dirty="0"/>
              <a:t>Global MarineTrends</a:t>
            </a:r>
            <a:r>
              <a:rPr lang="en-US" sz="809" dirty="0"/>
              <a:t>, QunietiQ, Lloyds, University of Strathclyde,  2017.</a:t>
            </a:r>
          </a:p>
        </p:txBody>
      </p:sp>
      <p:sp>
        <p:nvSpPr>
          <p:cNvPr id="9" name="Slide Number Placeholder 4"/>
          <p:cNvSpPr>
            <a:spLocks noGrp="1"/>
          </p:cNvSpPr>
          <p:nvPr>
            <p:ph type="sldNum" sz="quarter" idx="12"/>
          </p:nvPr>
        </p:nvSpPr>
        <p:spPr>
          <a:xfrm>
            <a:off x="8971872" y="6149638"/>
            <a:ext cx="766477" cy="328128"/>
          </a:xfrm>
        </p:spPr>
        <p:txBody>
          <a:bodyPr/>
          <a:lstStyle/>
          <a:p>
            <a:fld id="{E95EA8F7-C19D-EF4A-A25F-B2B79527C69C}" type="slidenum">
              <a:rPr lang="en-US" smtClean="0"/>
              <a:t>186</a:t>
            </a:fld>
            <a:endParaRPr lang="en-US" dirty="0"/>
          </a:p>
        </p:txBody>
      </p:sp>
      <p:sp>
        <p:nvSpPr>
          <p:cNvPr id="12" name="Title 1"/>
          <p:cNvSpPr txBox="1">
            <a:spLocks/>
          </p:cNvSpPr>
          <p:nvPr/>
        </p:nvSpPr>
        <p:spPr bwMode="auto">
          <a:xfrm>
            <a:off x="1713532" y="174657"/>
            <a:ext cx="7257213" cy="916998"/>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75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500" dirty="0">
                <a:latin typeface="+mn-lt"/>
              </a:rPr>
              <a:t>Guesstimate of increase in Crude Oil Flows  and Seaborne Trade</a:t>
            </a:r>
            <a:r>
              <a:rPr lang="en-US" sz="1797" dirty="0"/>
              <a:t> in Tons: 2010 vs. 2030</a:t>
            </a:r>
          </a:p>
          <a:p>
            <a:pPr algn="ctr"/>
            <a:endParaRPr lang="en-US" sz="1797" dirty="0">
              <a:solidFill>
                <a:schemeClr val="tx1"/>
              </a:solidFill>
              <a:latin typeface="Arial Black"/>
              <a:cs typeface="Arial Black"/>
            </a:endParaRPr>
          </a:p>
        </p:txBody>
      </p:sp>
      <p:sp>
        <p:nvSpPr>
          <p:cNvPr id="6" name="TextBox 5"/>
          <p:cNvSpPr txBox="1"/>
          <p:nvPr/>
        </p:nvSpPr>
        <p:spPr>
          <a:xfrm>
            <a:off x="7844156" y="2706657"/>
            <a:ext cx="1510955" cy="341312"/>
          </a:xfrm>
          <a:prstGeom prst="rect">
            <a:avLst/>
          </a:prstGeom>
          <a:solidFill>
            <a:schemeClr val="bg1"/>
          </a:solidFill>
        </p:spPr>
        <p:txBody>
          <a:bodyPr wrap="square" rtlCol="0">
            <a:spAutoFit/>
          </a:bodyPr>
          <a:lstStyle/>
          <a:p>
            <a:endParaRPr lang="en-US" sz="1618" dirty="0"/>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452055" y="1423563"/>
            <a:ext cx="6083216" cy="1746214"/>
          </a:xfrm>
          <a:prstGeom prst="rect">
            <a:avLst/>
          </a:prstGeom>
        </p:spPr>
      </p:pic>
      <p:sp>
        <p:nvSpPr>
          <p:cNvPr id="7" name="TextBox 6"/>
          <p:cNvSpPr txBox="1"/>
          <p:nvPr/>
        </p:nvSpPr>
        <p:spPr>
          <a:xfrm>
            <a:off x="1549258" y="1115669"/>
            <a:ext cx="3507890" cy="341312"/>
          </a:xfrm>
          <a:prstGeom prst="rect">
            <a:avLst/>
          </a:prstGeom>
          <a:noFill/>
        </p:spPr>
        <p:txBody>
          <a:bodyPr wrap="square" rtlCol="0">
            <a:spAutoFit/>
          </a:bodyPr>
          <a:lstStyle/>
          <a:p>
            <a:r>
              <a:rPr lang="en-US" sz="1618" b="1" dirty="0"/>
              <a:t>Crude Oil Imports in Million Tons</a:t>
            </a:r>
          </a:p>
        </p:txBody>
      </p:sp>
      <p:pic>
        <p:nvPicPr>
          <p:cNvPr id="8" name="Picture 7"/>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699292" y="3695049"/>
            <a:ext cx="3676524" cy="2392329"/>
          </a:xfrm>
          <a:prstGeom prst="rect">
            <a:avLst/>
          </a:prstGeom>
        </p:spPr>
      </p:pic>
      <p:sp>
        <p:nvSpPr>
          <p:cNvPr id="14" name="TextBox 13"/>
          <p:cNvSpPr txBox="1"/>
          <p:nvPr/>
        </p:nvSpPr>
        <p:spPr>
          <a:xfrm>
            <a:off x="2841925" y="3376392"/>
            <a:ext cx="4010794" cy="341312"/>
          </a:xfrm>
          <a:prstGeom prst="rect">
            <a:avLst/>
          </a:prstGeom>
          <a:noFill/>
        </p:spPr>
        <p:txBody>
          <a:bodyPr wrap="square" rtlCol="0">
            <a:spAutoFit/>
          </a:bodyPr>
          <a:lstStyle/>
          <a:p>
            <a:r>
              <a:rPr lang="en-US" sz="1618" b="1" dirty="0"/>
              <a:t>Crude Oil Seaborne trade in Million Tons</a:t>
            </a:r>
          </a:p>
        </p:txBody>
      </p:sp>
    </p:spTree>
    <p:extLst>
      <p:ext uri="{BB962C8B-B14F-4D97-AF65-F5344CB8AC3E}">
        <p14:creationId xmlns:p14="http://schemas.microsoft.com/office/powerpoint/2010/main" val="761319447"/>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C19F356-2F6D-534D-9867-5CCBF99D199F}"/>
              </a:ext>
            </a:extLst>
          </p:cNvPr>
          <p:cNvSpPr>
            <a:spLocks noGrp="1"/>
          </p:cNvSpPr>
          <p:nvPr>
            <p:ph type="subTitle" idx="1"/>
          </p:nvPr>
        </p:nvSpPr>
        <p:spPr>
          <a:xfrm>
            <a:off x="891649" y="654891"/>
            <a:ext cx="1170106" cy="447969"/>
          </a:xfrm>
        </p:spPr>
        <p:txBody>
          <a:bodyPr>
            <a:noAutofit/>
          </a:bodyPr>
          <a:lstStyle/>
          <a:p>
            <a:r>
              <a:rPr lang="en-US" b="1" dirty="0"/>
              <a:t>South China Sea Energy Reserves (EIA)</a:t>
            </a:r>
          </a:p>
        </p:txBody>
      </p:sp>
      <p:sp>
        <p:nvSpPr>
          <p:cNvPr id="6" name="TextBox 5">
            <a:extLst>
              <a:ext uri="{FF2B5EF4-FFF2-40B4-BE49-F238E27FC236}">
                <a16:creationId xmlns:a16="http://schemas.microsoft.com/office/drawing/2014/main" id="{291AF274-3D40-9E44-BAE7-51C8327A2240}"/>
              </a:ext>
            </a:extLst>
          </p:cNvPr>
          <p:cNvSpPr txBox="1"/>
          <p:nvPr/>
        </p:nvSpPr>
        <p:spPr>
          <a:xfrm>
            <a:off x="1039765" y="4085050"/>
            <a:ext cx="1155857" cy="2103333"/>
          </a:xfrm>
          <a:prstGeom prst="rect">
            <a:avLst/>
          </a:prstGeom>
          <a:noFill/>
        </p:spPr>
        <p:txBody>
          <a:bodyPr wrap="square" rtlCol="0">
            <a:spAutoFit/>
          </a:bodyPr>
          <a:lstStyle/>
          <a:p>
            <a:r>
              <a:rPr lang="en-US" sz="952" i="1" dirty="0"/>
              <a:t>EIA, </a:t>
            </a:r>
            <a:r>
              <a:rPr lang="en-US" sz="952" dirty="0">
                <a:hlinkClick r:id="rId2"/>
              </a:rPr>
              <a:t>Contested areas of South China Sea likely have few conventional oil and gas resources</a:t>
            </a:r>
            <a:r>
              <a:rPr lang="en-US" sz="952" dirty="0"/>
              <a:t>, April 3, 2012, https://www.eia.gov/todayinenergy/detail.php?id=10651</a:t>
            </a:r>
          </a:p>
          <a:p>
            <a:endParaRPr lang="en-US" sz="952" dirty="0"/>
          </a:p>
          <a:p>
            <a:endParaRPr lang="en-US" sz="1038" dirty="0"/>
          </a:p>
          <a:p>
            <a:endParaRPr lang="en-US" sz="1557" dirty="0"/>
          </a:p>
        </p:txBody>
      </p:sp>
      <p:pic>
        <p:nvPicPr>
          <p:cNvPr id="1025" name="Picture 1" descr="https://www.eia.gov/todayinenergy/images/2013.04.03/maplarge.png">
            <a:extLst>
              <a:ext uri="{FF2B5EF4-FFF2-40B4-BE49-F238E27FC236}">
                <a16:creationId xmlns:a16="http://schemas.microsoft.com/office/drawing/2014/main" id="{4B573B96-D9EE-4E48-A107-96057E759E07}"/>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585602" y="721776"/>
            <a:ext cx="6779631" cy="5358216"/>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9506834" y="6270336"/>
            <a:ext cx="381836" cy="246221"/>
          </a:xfrm>
          <a:prstGeom prst="rect">
            <a:avLst/>
          </a:prstGeom>
        </p:spPr>
        <p:txBody>
          <a:bodyPr wrap="none">
            <a:spAutoFit/>
          </a:bodyPr>
          <a:lstStyle/>
          <a:p>
            <a:r>
              <a:rPr lang="en-US" sz="1000" dirty="0"/>
              <a:t>188</a:t>
            </a:r>
          </a:p>
        </p:txBody>
      </p:sp>
    </p:spTree>
    <p:extLst>
      <p:ext uri="{BB962C8B-B14F-4D97-AF65-F5344CB8AC3E}">
        <p14:creationId xmlns:p14="http://schemas.microsoft.com/office/powerpoint/2010/main" val="1852626043"/>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C19F356-2F6D-534D-9867-5CCBF99D199F}"/>
              </a:ext>
            </a:extLst>
          </p:cNvPr>
          <p:cNvSpPr>
            <a:spLocks noGrp="1"/>
          </p:cNvSpPr>
          <p:nvPr>
            <p:ph type="subTitle" idx="1"/>
          </p:nvPr>
        </p:nvSpPr>
        <p:spPr>
          <a:xfrm>
            <a:off x="891648" y="654891"/>
            <a:ext cx="1442989" cy="3615552"/>
          </a:xfrm>
        </p:spPr>
        <p:txBody>
          <a:bodyPr>
            <a:noAutofit/>
          </a:bodyPr>
          <a:lstStyle/>
          <a:p>
            <a:r>
              <a:rPr lang="en-US" b="1" dirty="0"/>
              <a:t>South China Sea </a:t>
            </a:r>
          </a:p>
          <a:p>
            <a:endParaRPr lang="en-US" b="1" dirty="0"/>
          </a:p>
          <a:p>
            <a:r>
              <a:rPr lang="en-US" b="1" dirty="0"/>
              <a:t>Limited </a:t>
            </a:r>
          </a:p>
          <a:p>
            <a:r>
              <a:rPr lang="en-US" b="1" dirty="0"/>
              <a:t>Proven Oil &amp; Gas Reserves (EIA)</a:t>
            </a:r>
          </a:p>
        </p:txBody>
      </p:sp>
      <p:sp>
        <p:nvSpPr>
          <p:cNvPr id="6" name="TextBox 5">
            <a:extLst>
              <a:ext uri="{FF2B5EF4-FFF2-40B4-BE49-F238E27FC236}">
                <a16:creationId xmlns:a16="http://schemas.microsoft.com/office/drawing/2014/main" id="{291AF274-3D40-9E44-BAE7-51C8327A2240}"/>
              </a:ext>
            </a:extLst>
          </p:cNvPr>
          <p:cNvSpPr txBox="1"/>
          <p:nvPr/>
        </p:nvSpPr>
        <p:spPr>
          <a:xfrm>
            <a:off x="1039765" y="4085050"/>
            <a:ext cx="1155857" cy="1703993"/>
          </a:xfrm>
          <a:prstGeom prst="rect">
            <a:avLst/>
          </a:prstGeom>
          <a:noFill/>
        </p:spPr>
        <p:txBody>
          <a:bodyPr wrap="square" rtlCol="0">
            <a:spAutoFit/>
          </a:bodyPr>
          <a:lstStyle/>
          <a:p>
            <a:r>
              <a:rPr lang="en-US" sz="952" i="1" dirty="0"/>
              <a:t>EIA, </a:t>
            </a:r>
            <a:r>
              <a:rPr lang="en-US" sz="952" dirty="0">
                <a:hlinkClick r:id="rId2"/>
              </a:rPr>
              <a:t>Contested areas of South China Sea likely have few conventional oil and gas resources</a:t>
            </a:r>
            <a:r>
              <a:rPr lang="en-US" sz="952" dirty="0"/>
              <a:t>, April 3, 2012, https://www.eia.gov/todayinenergy/detail.php?id=10651</a:t>
            </a:r>
          </a:p>
          <a:p>
            <a:endParaRPr lang="en-US" sz="952" dirty="0"/>
          </a:p>
        </p:txBody>
      </p:sp>
      <p:pic>
        <p:nvPicPr>
          <p:cNvPr id="2" name="Picture 1">
            <a:extLst>
              <a:ext uri="{FF2B5EF4-FFF2-40B4-BE49-F238E27FC236}">
                <a16:creationId xmlns:a16="http://schemas.microsoft.com/office/drawing/2014/main" id="{E6FB0379-4AB9-1043-BFD5-29EAA2A06116}"/>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554052" y="730211"/>
            <a:ext cx="7019523" cy="5444656"/>
          </a:xfrm>
          <a:prstGeom prst="rect">
            <a:avLst/>
          </a:prstGeom>
        </p:spPr>
      </p:pic>
      <p:sp>
        <p:nvSpPr>
          <p:cNvPr id="5" name="Rectangle 4"/>
          <p:cNvSpPr/>
          <p:nvPr/>
        </p:nvSpPr>
        <p:spPr>
          <a:xfrm>
            <a:off x="9506834" y="6270336"/>
            <a:ext cx="381836" cy="246221"/>
          </a:xfrm>
          <a:prstGeom prst="rect">
            <a:avLst/>
          </a:prstGeom>
        </p:spPr>
        <p:txBody>
          <a:bodyPr wrap="none">
            <a:spAutoFit/>
          </a:bodyPr>
          <a:lstStyle/>
          <a:p>
            <a:r>
              <a:rPr lang="en-US" sz="1000" dirty="0"/>
              <a:t>189</a:t>
            </a:r>
          </a:p>
        </p:txBody>
      </p:sp>
    </p:spTree>
    <p:extLst>
      <p:ext uri="{BB962C8B-B14F-4D97-AF65-F5344CB8AC3E}">
        <p14:creationId xmlns:p14="http://schemas.microsoft.com/office/powerpoint/2010/main" val="720506848"/>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C19F356-2F6D-534D-9867-5CCBF99D199F}"/>
              </a:ext>
            </a:extLst>
          </p:cNvPr>
          <p:cNvSpPr>
            <a:spLocks noGrp="1"/>
          </p:cNvSpPr>
          <p:nvPr>
            <p:ph type="subTitle" idx="1"/>
          </p:nvPr>
        </p:nvSpPr>
        <p:spPr>
          <a:xfrm>
            <a:off x="768485" y="654891"/>
            <a:ext cx="1427136" cy="3635007"/>
          </a:xfrm>
        </p:spPr>
        <p:txBody>
          <a:bodyPr>
            <a:noAutofit/>
          </a:bodyPr>
          <a:lstStyle/>
          <a:p>
            <a:r>
              <a:rPr lang="en-US" b="1" dirty="0"/>
              <a:t>South China Sea </a:t>
            </a:r>
          </a:p>
          <a:p>
            <a:endParaRPr lang="en-US" b="1" dirty="0"/>
          </a:p>
          <a:p>
            <a:r>
              <a:rPr lang="en-US" b="1" dirty="0"/>
              <a:t>Little Discovery Potential for Oil &amp; Gas Reserves (EIA)</a:t>
            </a:r>
          </a:p>
        </p:txBody>
      </p:sp>
      <p:sp>
        <p:nvSpPr>
          <p:cNvPr id="6" name="TextBox 5">
            <a:extLst>
              <a:ext uri="{FF2B5EF4-FFF2-40B4-BE49-F238E27FC236}">
                <a16:creationId xmlns:a16="http://schemas.microsoft.com/office/drawing/2014/main" id="{291AF274-3D40-9E44-BAE7-51C8327A2240}"/>
              </a:ext>
            </a:extLst>
          </p:cNvPr>
          <p:cNvSpPr txBox="1"/>
          <p:nvPr/>
        </p:nvSpPr>
        <p:spPr>
          <a:xfrm>
            <a:off x="904124" y="4571433"/>
            <a:ext cx="1155857" cy="1557478"/>
          </a:xfrm>
          <a:prstGeom prst="rect">
            <a:avLst/>
          </a:prstGeom>
          <a:noFill/>
        </p:spPr>
        <p:txBody>
          <a:bodyPr wrap="square" rtlCol="0">
            <a:spAutoFit/>
          </a:bodyPr>
          <a:lstStyle/>
          <a:p>
            <a:r>
              <a:rPr lang="en-US" sz="952" i="1" dirty="0"/>
              <a:t>EIA, </a:t>
            </a:r>
            <a:r>
              <a:rPr lang="en-US" sz="952" dirty="0">
                <a:hlinkClick r:id="rId2"/>
              </a:rPr>
              <a:t>Contested areas of South China Sea likely have few conventional oil and gas resources</a:t>
            </a:r>
            <a:r>
              <a:rPr lang="en-US" sz="952" dirty="0"/>
              <a:t>, April 3, 2012, https://www.eia.gov/todayinenergy/detail.php?id=10651</a:t>
            </a:r>
          </a:p>
        </p:txBody>
      </p:sp>
      <p:pic>
        <p:nvPicPr>
          <p:cNvPr id="4" name="Picture 3">
            <a:extLst>
              <a:ext uri="{FF2B5EF4-FFF2-40B4-BE49-F238E27FC236}">
                <a16:creationId xmlns:a16="http://schemas.microsoft.com/office/drawing/2014/main" id="{8A6E0E3D-CF0A-1C4A-BC2A-ECE216E799B6}"/>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330489" y="815512"/>
            <a:ext cx="6953612" cy="5525540"/>
          </a:xfrm>
          <a:prstGeom prst="rect">
            <a:avLst/>
          </a:prstGeom>
        </p:spPr>
      </p:pic>
      <p:sp>
        <p:nvSpPr>
          <p:cNvPr id="5" name="Rectangle 4"/>
          <p:cNvSpPr/>
          <p:nvPr/>
        </p:nvSpPr>
        <p:spPr>
          <a:xfrm>
            <a:off x="9506834" y="6270336"/>
            <a:ext cx="381836" cy="246221"/>
          </a:xfrm>
          <a:prstGeom prst="rect">
            <a:avLst/>
          </a:prstGeom>
        </p:spPr>
        <p:txBody>
          <a:bodyPr wrap="none">
            <a:spAutoFit/>
          </a:bodyPr>
          <a:lstStyle/>
          <a:p>
            <a:r>
              <a:rPr lang="en-US" sz="1000" dirty="0"/>
              <a:t>190</a:t>
            </a:r>
          </a:p>
        </p:txBody>
      </p:sp>
    </p:spTree>
    <p:extLst>
      <p:ext uri="{BB962C8B-B14F-4D97-AF65-F5344CB8AC3E}">
        <p14:creationId xmlns:p14="http://schemas.microsoft.com/office/powerpoint/2010/main" val="20457925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3" name="TextBox 12"/>
          <p:cNvSpPr txBox="1"/>
          <p:nvPr/>
        </p:nvSpPr>
        <p:spPr>
          <a:xfrm>
            <a:off x="1848932" y="6011762"/>
            <a:ext cx="6773913" cy="590418"/>
          </a:xfrm>
          <a:prstGeom prst="rect">
            <a:avLst/>
          </a:prstGeom>
          <a:noFill/>
        </p:spPr>
        <p:txBody>
          <a:bodyPr wrap="square" rtlCol="0">
            <a:spAutoFit/>
          </a:bodyPr>
          <a:lstStyle/>
          <a:p>
            <a:r>
              <a:rPr lang="en-US" sz="809" dirty="0"/>
              <a:t>Source: IMF, </a:t>
            </a:r>
            <a:r>
              <a:rPr lang="en-US" sz="809" i="1" dirty="0"/>
              <a:t>World Economic Outlook Database</a:t>
            </a:r>
            <a:r>
              <a:rPr lang="en-US" sz="809" dirty="0"/>
              <a:t>, April 2016, accessed June 29, 2016, </a:t>
            </a:r>
            <a:r>
              <a:rPr lang="en-US" sz="809" dirty="0">
                <a:hlinkClick r:id="rId2"/>
              </a:rPr>
              <a:t>https://www.imf.org/external/pubs/ft/weo/2016/01/weodata/index.aspx</a:t>
            </a:r>
            <a:r>
              <a:rPr lang="en-US" sz="809" dirty="0"/>
              <a:t> adapted by Anthony H. Cordesman and Joseph Kendall at the Center for Strategic and International Studies.</a:t>
            </a:r>
          </a:p>
          <a:p>
            <a:r>
              <a:rPr lang="en-US" sz="809" dirty="0"/>
              <a:t>.</a:t>
            </a:r>
          </a:p>
        </p:txBody>
      </p:sp>
      <p:sp>
        <p:nvSpPr>
          <p:cNvPr id="9" name="Slide Number Placeholder 4"/>
          <p:cNvSpPr>
            <a:spLocks noGrp="1"/>
          </p:cNvSpPr>
          <p:nvPr>
            <p:ph type="sldNum" sz="quarter" idx="12"/>
          </p:nvPr>
        </p:nvSpPr>
        <p:spPr>
          <a:xfrm>
            <a:off x="8724074" y="6190115"/>
            <a:ext cx="766477" cy="328128"/>
          </a:xfrm>
        </p:spPr>
        <p:txBody>
          <a:bodyPr/>
          <a:lstStyle/>
          <a:p>
            <a:fld id="{E95EA8F7-C19D-EF4A-A25F-B2B79527C69C}" type="slidenum">
              <a:rPr lang="en-US" b="1" smtClean="0"/>
              <a:t>19</a:t>
            </a:fld>
            <a:endParaRPr lang="en-US" b="1" dirty="0"/>
          </a:p>
        </p:txBody>
      </p:sp>
      <p:sp>
        <p:nvSpPr>
          <p:cNvPr id="12" name="Title 1"/>
          <p:cNvSpPr txBox="1">
            <a:spLocks/>
          </p:cNvSpPr>
          <p:nvPr/>
        </p:nvSpPr>
        <p:spPr bwMode="auto">
          <a:xfrm>
            <a:off x="1576575" y="494726"/>
            <a:ext cx="7257213" cy="64199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75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400" dirty="0">
                <a:solidFill>
                  <a:schemeClr val="tx1"/>
                </a:solidFill>
                <a:latin typeface="+mn-lt"/>
              </a:rPr>
              <a:t>Shifts in Wealth (Per Capita Income)</a:t>
            </a:r>
            <a:endParaRPr lang="en-US" sz="2400" dirty="0">
              <a:solidFill>
                <a:schemeClr val="tx1"/>
              </a:solidFill>
              <a:latin typeface="+mn-lt"/>
              <a:cs typeface="Arial Black"/>
            </a:endParaRPr>
          </a:p>
        </p:txBody>
      </p:sp>
      <p:graphicFrame>
        <p:nvGraphicFramePr>
          <p:cNvPr id="10" name="Chart 9"/>
          <p:cNvGraphicFramePr/>
          <p:nvPr>
            <p:extLst>
              <p:ext uri="{D42A27DB-BD31-4B8C-83A1-F6EECF244321}">
                <p14:modId xmlns:p14="http://schemas.microsoft.com/office/powerpoint/2010/main" val="1905248592"/>
              </p:ext>
            </p:extLst>
          </p:nvPr>
        </p:nvGraphicFramePr>
        <p:xfrm>
          <a:off x="1747703" y="872862"/>
          <a:ext cx="7223042" cy="5138901"/>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7370611" y="1095225"/>
            <a:ext cx="833657" cy="341312"/>
          </a:xfrm>
          <a:prstGeom prst="rect">
            <a:avLst/>
          </a:prstGeom>
          <a:noFill/>
        </p:spPr>
        <p:txBody>
          <a:bodyPr wrap="square" rtlCol="0">
            <a:spAutoFit/>
          </a:bodyPr>
          <a:lstStyle/>
          <a:p>
            <a:r>
              <a:rPr lang="en-US" sz="1618" b="1" dirty="0"/>
              <a:t>U.S.</a:t>
            </a:r>
          </a:p>
        </p:txBody>
      </p:sp>
      <p:sp>
        <p:nvSpPr>
          <p:cNvPr id="11" name="TextBox 10"/>
          <p:cNvSpPr txBox="1"/>
          <p:nvPr/>
        </p:nvSpPr>
        <p:spPr>
          <a:xfrm>
            <a:off x="7470163" y="2547532"/>
            <a:ext cx="833657" cy="341312"/>
          </a:xfrm>
          <a:prstGeom prst="rect">
            <a:avLst/>
          </a:prstGeom>
          <a:noFill/>
        </p:spPr>
        <p:txBody>
          <a:bodyPr wrap="square" rtlCol="0">
            <a:spAutoFit/>
          </a:bodyPr>
          <a:lstStyle/>
          <a:p>
            <a:r>
              <a:rPr lang="en-US" sz="1618" b="1" dirty="0"/>
              <a:t>Japan</a:t>
            </a:r>
          </a:p>
        </p:txBody>
      </p:sp>
      <p:sp>
        <p:nvSpPr>
          <p:cNvPr id="14" name="TextBox 13"/>
          <p:cNvSpPr txBox="1"/>
          <p:nvPr/>
        </p:nvSpPr>
        <p:spPr>
          <a:xfrm>
            <a:off x="7577347" y="3550018"/>
            <a:ext cx="1393398" cy="341312"/>
          </a:xfrm>
          <a:prstGeom prst="rect">
            <a:avLst/>
          </a:prstGeom>
          <a:noFill/>
        </p:spPr>
        <p:txBody>
          <a:bodyPr wrap="square" rtlCol="0">
            <a:spAutoFit/>
          </a:bodyPr>
          <a:lstStyle/>
          <a:p>
            <a:r>
              <a:rPr lang="en-US" sz="1618" b="1" dirty="0"/>
              <a:t>South Korea</a:t>
            </a:r>
          </a:p>
        </p:txBody>
      </p:sp>
      <p:sp>
        <p:nvSpPr>
          <p:cNvPr id="15" name="TextBox 14"/>
          <p:cNvSpPr txBox="1"/>
          <p:nvPr/>
        </p:nvSpPr>
        <p:spPr>
          <a:xfrm>
            <a:off x="8000132" y="4614937"/>
            <a:ext cx="970614" cy="590290"/>
          </a:xfrm>
          <a:prstGeom prst="rect">
            <a:avLst/>
          </a:prstGeom>
          <a:noFill/>
        </p:spPr>
        <p:txBody>
          <a:bodyPr wrap="square" rtlCol="0">
            <a:spAutoFit/>
          </a:bodyPr>
          <a:lstStyle/>
          <a:p>
            <a:r>
              <a:rPr lang="en-US" sz="1618" b="1" dirty="0"/>
              <a:t>China &amp; Russia</a:t>
            </a:r>
          </a:p>
        </p:txBody>
      </p:sp>
    </p:spTree>
    <p:extLst>
      <p:ext uri="{BB962C8B-B14F-4D97-AF65-F5344CB8AC3E}">
        <p14:creationId xmlns:p14="http://schemas.microsoft.com/office/powerpoint/2010/main" val="1574673970"/>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47563" y="387392"/>
            <a:ext cx="8303154" cy="5580808"/>
          </a:xfrm>
          <a:prstGeom prst="rect">
            <a:avLst/>
          </a:prstGeom>
        </p:spPr>
      </p:pic>
      <p:sp>
        <p:nvSpPr>
          <p:cNvPr id="5" name="Rectangle 4"/>
          <p:cNvSpPr/>
          <p:nvPr/>
        </p:nvSpPr>
        <p:spPr>
          <a:xfrm>
            <a:off x="553310" y="5801043"/>
            <a:ext cx="8497406" cy="341312"/>
          </a:xfrm>
          <a:prstGeom prst="rect">
            <a:avLst/>
          </a:prstGeom>
        </p:spPr>
        <p:txBody>
          <a:bodyPr wrap="square">
            <a:spAutoFit/>
          </a:bodyPr>
          <a:lstStyle/>
          <a:p>
            <a:r>
              <a:rPr lang="en-US" sz="1618" dirty="0"/>
              <a:t>Source: UNCTAD secretariat </a:t>
            </a:r>
            <a:r>
              <a:rPr lang="en-US" sz="1618" dirty="0">
                <a:hlinkClick r:id="rId4"/>
              </a:rPr>
              <a:t>maritime statistics</a:t>
            </a:r>
            <a:r>
              <a:rPr lang="en-US" sz="1618" dirty="0"/>
              <a:t>, based on data provided by Clarksons Research</a:t>
            </a:r>
          </a:p>
        </p:txBody>
      </p:sp>
      <p:sp>
        <p:nvSpPr>
          <p:cNvPr id="6" name="Rectangle 5"/>
          <p:cNvSpPr/>
          <p:nvPr/>
        </p:nvSpPr>
        <p:spPr>
          <a:xfrm>
            <a:off x="9506834" y="6270336"/>
            <a:ext cx="381836" cy="246221"/>
          </a:xfrm>
          <a:prstGeom prst="rect">
            <a:avLst/>
          </a:prstGeom>
        </p:spPr>
        <p:txBody>
          <a:bodyPr wrap="none">
            <a:spAutoFit/>
          </a:bodyPr>
          <a:lstStyle/>
          <a:p>
            <a:r>
              <a:rPr lang="en-US" sz="1000" dirty="0"/>
              <a:t>191</a:t>
            </a:r>
          </a:p>
        </p:txBody>
      </p:sp>
    </p:spTree>
    <p:extLst>
      <p:ext uri="{BB962C8B-B14F-4D97-AF65-F5344CB8AC3E}">
        <p14:creationId xmlns:p14="http://schemas.microsoft.com/office/powerpoint/2010/main" val="18779519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820270" y="166193"/>
            <a:ext cx="8740589" cy="461665"/>
          </a:xfrm>
          <a:prstGeom prst="rect">
            <a:avLst/>
          </a:prstGeom>
          <a:noFill/>
        </p:spPr>
        <p:txBody>
          <a:bodyPr wrap="square" rtlCol="0">
            <a:spAutoFit/>
          </a:bodyPr>
          <a:lstStyle/>
          <a:p>
            <a:pPr algn="ctr"/>
            <a:r>
              <a:rPr lang="en-US" sz="2400" b="1" dirty="0"/>
              <a:t>Introduction</a:t>
            </a:r>
          </a:p>
        </p:txBody>
      </p:sp>
      <p:sp>
        <p:nvSpPr>
          <p:cNvPr id="3" name="Rectangle 2"/>
          <p:cNvSpPr/>
          <p:nvPr/>
        </p:nvSpPr>
        <p:spPr>
          <a:xfrm>
            <a:off x="820270" y="943659"/>
            <a:ext cx="8810113" cy="1106329"/>
          </a:xfrm>
          <a:prstGeom prst="rect">
            <a:avLst/>
          </a:prstGeom>
        </p:spPr>
        <p:txBody>
          <a:bodyPr wrap="square">
            <a:spAutoFit/>
          </a:bodyPr>
          <a:lstStyle/>
          <a:p>
            <a:endParaRPr lang="en-US" sz="989" dirty="0">
              <a:solidFill>
                <a:srgbClr val="000000"/>
              </a:solidFill>
              <a:latin typeface="Calibri" charset="0"/>
            </a:endParaRPr>
          </a:p>
          <a:p>
            <a:endParaRPr lang="en-US" sz="1400" b="1" dirty="0">
              <a:latin typeface="Calibri" charset="0"/>
            </a:endParaRPr>
          </a:p>
          <a:p>
            <a:endParaRPr lang="en-US" sz="1400" b="1" dirty="0">
              <a:latin typeface="Calibri" charset="0"/>
            </a:endParaRPr>
          </a:p>
          <a:p>
            <a:endParaRPr lang="en-US" sz="1400" b="1" dirty="0">
              <a:latin typeface="Calibri" charset="0"/>
            </a:endParaRPr>
          </a:p>
          <a:p>
            <a:endParaRPr lang="en-US" sz="1400" b="1" dirty="0">
              <a:latin typeface="Calibri" charset="0"/>
            </a:endParaRPr>
          </a:p>
        </p:txBody>
      </p:sp>
      <p:sp>
        <p:nvSpPr>
          <p:cNvPr id="6" name="Slide Number Placeholder 4"/>
          <p:cNvSpPr txBox="1">
            <a:spLocks/>
          </p:cNvSpPr>
          <p:nvPr/>
        </p:nvSpPr>
        <p:spPr>
          <a:xfrm>
            <a:off x="8722208" y="6196947"/>
            <a:ext cx="632911" cy="32812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dirty="0"/>
              <a:t>2</a:t>
            </a:r>
          </a:p>
        </p:txBody>
      </p:sp>
      <p:sp>
        <p:nvSpPr>
          <p:cNvPr id="2" name="Rectangle 1"/>
          <p:cNvSpPr/>
          <p:nvPr/>
        </p:nvSpPr>
        <p:spPr>
          <a:xfrm>
            <a:off x="963037" y="858431"/>
            <a:ext cx="8949447" cy="6124754"/>
          </a:xfrm>
          <a:prstGeom prst="rect">
            <a:avLst/>
          </a:prstGeom>
        </p:spPr>
        <p:txBody>
          <a:bodyPr wrap="square">
            <a:spAutoFit/>
          </a:bodyPr>
          <a:lstStyle/>
          <a:p>
            <a:r>
              <a:rPr lang="en-US" sz="1400" dirty="0">
                <a:ea typeface="Calibri" charset="0"/>
                <a:cs typeface="Garamond" charset="0"/>
              </a:rPr>
              <a:t>China’s actions, and its rapid emergence as a major regional military power, has led the U.S. to focus its military and strategic planning on China as one of two critical threats. Along with Russia, it has become the central focus of U.S. security planning in both the new </a:t>
            </a:r>
            <a:r>
              <a:rPr lang="en-US" sz="1400" i="1" dirty="0">
                <a:ea typeface="Calibri" charset="0"/>
                <a:cs typeface="Garamond" charset="0"/>
              </a:rPr>
              <a:t>National Security Strategy (NSS) </a:t>
            </a:r>
            <a:r>
              <a:rPr lang="en-US" sz="1400" dirty="0">
                <a:ea typeface="Calibri" charset="0"/>
                <a:cs typeface="Garamond" charset="0"/>
              </a:rPr>
              <a:t>that</a:t>
            </a:r>
            <a:r>
              <a:rPr lang="en-US" sz="1400" i="1" dirty="0">
                <a:ea typeface="Calibri" charset="0"/>
                <a:cs typeface="Garamond" charset="0"/>
              </a:rPr>
              <a:t> </a:t>
            </a:r>
            <a:r>
              <a:rPr lang="en-US" sz="1400" dirty="0">
                <a:ea typeface="Calibri" charset="0"/>
                <a:cs typeface="Garamond" charset="0"/>
              </a:rPr>
              <a:t>the President issued in December 2017,and in the new </a:t>
            </a:r>
            <a:r>
              <a:rPr lang="en-US" sz="1400" i="1" dirty="0">
                <a:ea typeface="Calibri" charset="0"/>
                <a:cs typeface="Garamond" charset="0"/>
              </a:rPr>
              <a:t>National Defense Strategy (NDS) </a:t>
            </a:r>
            <a:r>
              <a:rPr lang="en-US" sz="1400" dirty="0">
                <a:ea typeface="Calibri" charset="0"/>
                <a:cs typeface="Garamond" charset="0"/>
              </a:rPr>
              <a:t>that the Secretary of Defense issued early in 2018. </a:t>
            </a:r>
          </a:p>
          <a:p>
            <a:endParaRPr lang="en-US" sz="1400" dirty="0">
              <a:effectLst/>
              <a:ea typeface="Calibri" charset="0"/>
              <a:cs typeface="Garamond" charset="0"/>
            </a:endParaRPr>
          </a:p>
          <a:p>
            <a:r>
              <a:rPr lang="en-US" sz="1400" dirty="0">
                <a:ea typeface="Calibri" charset="0"/>
                <a:cs typeface="Garamond" charset="0"/>
              </a:rPr>
              <a:t>This analysis provides a brief summary of the new U.S. strategy, and then a survey of the metrics that help illustrate the changes in China’s overall global position, and in its military forces and power projection capabilities. It draws on official U.S. reporting by the U.S. Department of Defense and Department of Energy, reporting by the Japanese Ministry of Defense and Ministry of Defense of Taiwan, reporting by the CSIS, Congressional Research Service, IISS, SIPRI and a wide range of other think tanks, and on various media reports. </a:t>
            </a:r>
          </a:p>
          <a:p>
            <a:endParaRPr lang="en-US" sz="1400" dirty="0">
              <a:effectLst/>
              <a:ea typeface="Calibri" charset="0"/>
              <a:cs typeface="Garamond" charset="0"/>
            </a:endParaRPr>
          </a:p>
          <a:p>
            <a:r>
              <a:rPr lang="en-US" sz="1400" dirty="0">
                <a:ea typeface="Calibri" charset="0"/>
                <a:cs typeface="Garamond" charset="0"/>
              </a:rPr>
              <a:t>The fact it relies on metrics drawn from a wide range of source help illustrate the complex relationships that are shaping China’s emergence as a major global military and economic power. It draws heavily on official reporting, and particularly on the May 2018 edition of the Department of Defense’s </a:t>
            </a:r>
            <a:r>
              <a:rPr lang="en-US" altLang="en-US" sz="1400" i="1" dirty="0">
                <a:latin typeface="Arial" charset="0"/>
              </a:rPr>
              <a:t>Military and Security Developments Involving the Republic of China, Annual Report to Congress</a:t>
            </a:r>
            <a:r>
              <a:rPr lang="en-US" altLang="en-US" sz="1400" dirty="0">
                <a:latin typeface="Arial" charset="0"/>
              </a:rPr>
              <a:t>. </a:t>
            </a:r>
          </a:p>
          <a:p>
            <a:endParaRPr lang="en-US" altLang="en-US" sz="1400" dirty="0">
              <a:latin typeface="Arial" charset="0"/>
            </a:endParaRPr>
          </a:p>
          <a:p>
            <a:r>
              <a:rPr lang="en-US" altLang="en-US" sz="1400" dirty="0">
                <a:latin typeface="Arial" charset="0"/>
              </a:rPr>
              <a:t>At the same time, metrics and data</a:t>
            </a:r>
            <a:r>
              <a:rPr lang="en-US" sz="1400" dirty="0">
                <a:ea typeface="Calibri" charset="0"/>
                <a:cs typeface="Garamond" charset="0"/>
              </a:rPr>
              <a:t>   illustrates some of the many areas where there are no reliable data and/or conflicting estimates. The report is not designed to justify the conclusions drawn in the </a:t>
            </a:r>
            <a:r>
              <a:rPr lang="en-US" sz="1400" i="1" dirty="0">
                <a:ea typeface="Calibri" charset="0"/>
                <a:cs typeface="Garamond" charset="0"/>
              </a:rPr>
              <a:t>National Security Strategy (NSS) </a:t>
            </a:r>
            <a:r>
              <a:rPr lang="en-US" sz="1400" dirty="0">
                <a:ea typeface="Calibri" charset="0"/>
                <a:cs typeface="Garamond" charset="0"/>
              </a:rPr>
              <a:t>and new </a:t>
            </a:r>
            <a:r>
              <a:rPr lang="en-US" sz="1400" i="1" dirty="0">
                <a:ea typeface="Calibri" charset="0"/>
                <a:cs typeface="Garamond" charset="0"/>
              </a:rPr>
              <a:t>National Defense strategy, </a:t>
            </a:r>
            <a:r>
              <a:rPr lang="en-US" sz="1400" dirty="0">
                <a:ea typeface="Calibri" charset="0"/>
                <a:cs typeface="Garamond" charset="0"/>
              </a:rPr>
              <a:t>but rather to illustrate a range of different assessments of key trends, and to put China’s military developments in a broader context.</a:t>
            </a:r>
          </a:p>
          <a:p>
            <a:endParaRPr lang="en-US" sz="1400" dirty="0">
              <a:ea typeface="Calibri" charset="0"/>
              <a:cs typeface="Garamond" charset="0"/>
            </a:endParaRPr>
          </a:p>
          <a:p>
            <a:r>
              <a:rPr lang="en-US" sz="1400" dirty="0">
                <a:ea typeface="Calibri" charset="0"/>
                <a:cs typeface="Garamond" charset="0"/>
              </a:rPr>
              <a:t>More generally, metrics are useful indicators, but are not a substitute for detailed analysis. There are also many aspects of China’s emerging power which either cannot be portrayed using metrics or where no metrics are available. As such, this is more an aid to research and a means of quickly gaining abroad overview of g\the areas where metrics do provide useful summary indicators than anything approaching a comprehensive analysis.</a:t>
            </a:r>
          </a:p>
          <a:p>
            <a:endParaRPr lang="en-US" sz="1400" dirty="0">
              <a:ea typeface="Calibri" charset="0"/>
              <a:cs typeface="Garamond" charset="0"/>
            </a:endParaRPr>
          </a:p>
          <a:p>
            <a:r>
              <a:rPr lang="en-US" sz="1400" dirty="0">
                <a:ea typeface="Calibri" charset="0"/>
                <a:cs typeface="Garamond" charset="0"/>
              </a:rPr>
              <a:t>. </a:t>
            </a:r>
            <a:endParaRPr lang="en-US" sz="1400" dirty="0">
              <a:effectLst/>
              <a:ea typeface="Calibri" charset="0"/>
              <a:cs typeface="Garamond" charset="0"/>
            </a:endParaRPr>
          </a:p>
          <a:p>
            <a:endParaRPr lang="en-US" sz="1400" dirty="0">
              <a:effectLst/>
              <a:ea typeface="Calibri" charset="0"/>
            </a:endParaRPr>
          </a:p>
        </p:txBody>
      </p:sp>
    </p:spTree>
    <p:extLst>
      <p:ext uri="{BB962C8B-B14F-4D97-AF65-F5344CB8AC3E}">
        <p14:creationId xmlns:p14="http://schemas.microsoft.com/office/powerpoint/2010/main" val="12617553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C19F356-2F6D-534D-9867-5CCBF99D199F}"/>
              </a:ext>
            </a:extLst>
          </p:cNvPr>
          <p:cNvSpPr>
            <a:spLocks noGrp="1"/>
          </p:cNvSpPr>
          <p:nvPr>
            <p:ph type="subTitle" idx="1"/>
          </p:nvPr>
        </p:nvSpPr>
        <p:spPr>
          <a:xfrm>
            <a:off x="937948" y="388673"/>
            <a:ext cx="7909322" cy="447969"/>
          </a:xfrm>
        </p:spPr>
        <p:txBody>
          <a:bodyPr/>
          <a:lstStyle/>
          <a:p>
            <a:r>
              <a:rPr lang="en-US" b="1" dirty="0"/>
              <a:t>Chinese vs. US GDP Per Capita: 1984-2017</a:t>
            </a:r>
          </a:p>
        </p:txBody>
      </p:sp>
      <p:pic>
        <p:nvPicPr>
          <p:cNvPr id="2" name="Picture 1">
            <a:extLst>
              <a:ext uri="{FF2B5EF4-FFF2-40B4-BE49-F238E27FC236}">
                <a16:creationId xmlns:a16="http://schemas.microsoft.com/office/drawing/2014/main" id="{F4AACD68-17E3-F740-98F6-CE5712D1918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88020" y="981154"/>
            <a:ext cx="8484243" cy="4889613"/>
          </a:xfrm>
          <a:prstGeom prst="rect">
            <a:avLst/>
          </a:prstGeom>
        </p:spPr>
      </p:pic>
      <p:sp>
        <p:nvSpPr>
          <p:cNvPr id="6" name="TextBox 5">
            <a:extLst>
              <a:ext uri="{FF2B5EF4-FFF2-40B4-BE49-F238E27FC236}">
                <a16:creationId xmlns:a16="http://schemas.microsoft.com/office/drawing/2014/main" id="{A6681A8A-40B5-AB44-8F0B-1623DF72C923}"/>
              </a:ext>
            </a:extLst>
          </p:cNvPr>
          <p:cNvSpPr txBox="1"/>
          <p:nvPr/>
        </p:nvSpPr>
        <p:spPr>
          <a:xfrm>
            <a:off x="773158" y="5870767"/>
            <a:ext cx="7816365" cy="811119"/>
          </a:xfrm>
          <a:prstGeom prst="rect">
            <a:avLst/>
          </a:prstGeom>
          <a:noFill/>
        </p:spPr>
        <p:txBody>
          <a:bodyPr wrap="square" rtlCol="0">
            <a:spAutoFit/>
          </a:bodyPr>
          <a:lstStyle/>
          <a:p>
            <a:r>
              <a:rPr lang="en-US" sz="1038" dirty="0">
                <a:hlinkClick r:id="rId3"/>
              </a:rPr>
              <a:t>Malcolm Scott</a:t>
            </a:r>
            <a:r>
              <a:rPr lang="en-US" sz="1038" dirty="0"/>
              <a:t>, </a:t>
            </a:r>
            <a:r>
              <a:rPr lang="en-US" sz="1038" dirty="0">
                <a:hlinkClick r:id="rId4"/>
              </a:rPr>
              <a:t>Cedric Sam</a:t>
            </a:r>
            <a:r>
              <a:rPr lang="en-US" sz="1038" dirty="0"/>
              <a:t>: </a:t>
            </a:r>
            <a:r>
              <a:rPr lang="en-US" sz="1038" i="1" dirty="0"/>
              <a:t>Here’s How Fast China’s Economy Is Catching Up to the U.S</a:t>
            </a:r>
            <a:r>
              <a:rPr lang="en-US" sz="1038" dirty="0"/>
              <a:t>. Bloomberg May 12, 2016 | Updated: November 06, 2017, Sources:, IMF (via Bloomberg). Additional work by: Christopher Cannon, Michael Keller and Ailing Tan</a:t>
            </a:r>
          </a:p>
          <a:p>
            <a:endParaRPr lang="en-US" sz="1038" dirty="0"/>
          </a:p>
          <a:p>
            <a:endParaRPr lang="en-US" sz="1557" dirty="0"/>
          </a:p>
        </p:txBody>
      </p:sp>
      <p:sp>
        <p:nvSpPr>
          <p:cNvPr id="7" name="Slide Number Placeholder 4"/>
          <p:cNvSpPr txBox="1">
            <a:spLocks/>
          </p:cNvSpPr>
          <p:nvPr/>
        </p:nvSpPr>
        <p:spPr>
          <a:xfrm>
            <a:off x="8848667" y="6121040"/>
            <a:ext cx="632911" cy="32812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dirty="0"/>
              <a:t>20</a:t>
            </a:r>
          </a:p>
        </p:txBody>
      </p:sp>
    </p:spTree>
    <p:extLst>
      <p:ext uri="{BB962C8B-B14F-4D97-AF65-F5344CB8AC3E}">
        <p14:creationId xmlns:p14="http://schemas.microsoft.com/office/powerpoint/2010/main" val="49593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C19F356-2F6D-534D-9867-5CCBF99D199F}"/>
              </a:ext>
            </a:extLst>
          </p:cNvPr>
          <p:cNvSpPr>
            <a:spLocks noGrp="1"/>
          </p:cNvSpPr>
          <p:nvPr>
            <p:ph type="subTitle" idx="1"/>
          </p:nvPr>
        </p:nvSpPr>
        <p:spPr>
          <a:xfrm>
            <a:off x="1278229" y="576955"/>
            <a:ext cx="7909322" cy="447969"/>
          </a:xfrm>
        </p:spPr>
        <p:txBody>
          <a:bodyPr/>
          <a:lstStyle/>
          <a:p>
            <a:r>
              <a:rPr lang="en-US" b="1" dirty="0"/>
              <a:t>China vs. US Economic Power: CIA 2018</a:t>
            </a:r>
          </a:p>
          <a:p>
            <a:endParaRPr lang="en-US" b="1" dirty="0"/>
          </a:p>
        </p:txBody>
      </p:sp>
      <p:sp>
        <p:nvSpPr>
          <p:cNvPr id="4" name="TextBox 3">
            <a:extLst>
              <a:ext uri="{FF2B5EF4-FFF2-40B4-BE49-F238E27FC236}">
                <a16:creationId xmlns:a16="http://schemas.microsoft.com/office/drawing/2014/main" id="{838BA80D-B737-D344-AEC4-478549165E75}"/>
              </a:ext>
            </a:extLst>
          </p:cNvPr>
          <p:cNvSpPr txBox="1"/>
          <p:nvPr/>
        </p:nvSpPr>
        <p:spPr>
          <a:xfrm>
            <a:off x="891649" y="6155399"/>
            <a:ext cx="8682481" cy="491673"/>
          </a:xfrm>
          <a:prstGeom prst="rect">
            <a:avLst/>
          </a:prstGeom>
          <a:noFill/>
        </p:spPr>
        <p:txBody>
          <a:bodyPr wrap="square" rtlCol="0">
            <a:spAutoFit/>
          </a:bodyPr>
          <a:lstStyle/>
          <a:p>
            <a:r>
              <a:rPr lang="en-US" sz="1038" dirty="0"/>
              <a:t>CIA World Factbook, accessed 11 May 2018 </a:t>
            </a:r>
          </a:p>
          <a:p>
            <a:endParaRPr lang="en-US" sz="1557" dirty="0"/>
          </a:p>
        </p:txBody>
      </p:sp>
      <p:pic>
        <p:nvPicPr>
          <p:cNvPr id="7" name="Picture 6">
            <a:extLst>
              <a:ext uri="{FF2B5EF4-FFF2-40B4-BE49-F238E27FC236}">
                <a16:creationId xmlns:a16="http://schemas.microsoft.com/office/drawing/2014/main" id="{061A4B1C-8991-A446-976D-29ACC11407B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91649" y="1102859"/>
            <a:ext cx="4260098" cy="4896670"/>
          </a:xfrm>
          <a:prstGeom prst="rect">
            <a:avLst/>
          </a:prstGeom>
        </p:spPr>
      </p:pic>
      <p:pic>
        <p:nvPicPr>
          <p:cNvPr id="9" name="Picture 8">
            <a:extLst>
              <a:ext uri="{FF2B5EF4-FFF2-40B4-BE49-F238E27FC236}">
                <a16:creationId xmlns:a16="http://schemas.microsoft.com/office/drawing/2014/main" id="{4E38DECD-8C89-194B-9D0C-270849148F8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377037" y="1060826"/>
            <a:ext cx="4025707" cy="4980735"/>
          </a:xfrm>
          <a:prstGeom prst="rect">
            <a:avLst/>
          </a:prstGeom>
        </p:spPr>
      </p:pic>
      <p:sp>
        <p:nvSpPr>
          <p:cNvPr id="10" name="TextBox 9">
            <a:extLst>
              <a:ext uri="{FF2B5EF4-FFF2-40B4-BE49-F238E27FC236}">
                <a16:creationId xmlns:a16="http://schemas.microsoft.com/office/drawing/2014/main" id="{8A098055-33B3-3349-8A5D-8D695D3F0DF2}"/>
              </a:ext>
            </a:extLst>
          </p:cNvPr>
          <p:cNvSpPr txBox="1"/>
          <p:nvPr/>
        </p:nvSpPr>
        <p:spPr>
          <a:xfrm>
            <a:off x="8024691" y="576955"/>
            <a:ext cx="1988019" cy="4458913"/>
          </a:xfrm>
          <a:prstGeom prst="rect">
            <a:avLst/>
          </a:prstGeom>
          <a:noFill/>
        </p:spPr>
        <p:txBody>
          <a:bodyPr wrap="square" rtlCol="0">
            <a:spAutoFit/>
          </a:bodyPr>
          <a:lstStyle/>
          <a:p>
            <a:r>
              <a:rPr lang="en-US" sz="1557" b="1" dirty="0"/>
              <a:t>China vs. US: 2017</a:t>
            </a:r>
          </a:p>
          <a:p>
            <a:endParaRPr lang="en-US" sz="1557" b="1" dirty="0"/>
          </a:p>
          <a:p>
            <a:pPr marL="247174" indent="-247174">
              <a:buFont typeface="Arial" panose="020B0604020202020204" pitchFamily="34" charset="0"/>
              <a:buChar char="•"/>
            </a:pPr>
            <a:r>
              <a:rPr lang="en-US" sz="1557" b="1" dirty="0">
                <a:solidFill>
                  <a:srgbClr val="FF0000"/>
                </a:solidFill>
              </a:rPr>
              <a:t>1,379 vs. 327 million</a:t>
            </a:r>
          </a:p>
          <a:p>
            <a:pPr marL="247174" indent="-247174">
              <a:buFont typeface="Arial" panose="020B0604020202020204" pitchFamily="34" charset="0"/>
              <a:buChar char="•"/>
            </a:pPr>
            <a:endParaRPr lang="en-US" sz="1384" b="1" dirty="0">
              <a:solidFill>
                <a:srgbClr val="FF0000"/>
              </a:solidFill>
            </a:endParaRPr>
          </a:p>
          <a:p>
            <a:pPr marL="247174" indent="-247174">
              <a:buFont typeface="Arial" panose="020B0604020202020204" pitchFamily="34" charset="0"/>
              <a:buChar char="•"/>
            </a:pPr>
            <a:r>
              <a:rPr lang="en-US" sz="1384" b="1" dirty="0">
                <a:solidFill>
                  <a:srgbClr val="FF0000"/>
                </a:solidFill>
              </a:rPr>
              <a:t>GDP PPP: 1.19</a:t>
            </a:r>
          </a:p>
          <a:p>
            <a:pPr marL="247174" indent="-247174">
              <a:buFont typeface="Arial" panose="020B0604020202020204" pitchFamily="34" charset="0"/>
              <a:buChar char="•"/>
            </a:pPr>
            <a:r>
              <a:rPr lang="en-US" sz="1384" b="1" dirty="0">
                <a:solidFill>
                  <a:srgbClr val="FF0000"/>
                </a:solidFill>
              </a:rPr>
              <a:t>GDP OER: 0.62</a:t>
            </a:r>
          </a:p>
          <a:p>
            <a:endParaRPr lang="en-US" sz="1384" b="1" dirty="0">
              <a:solidFill>
                <a:srgbClr val="FF0000"/>
              </a:solidFill>
            </a:endParaRPr>
          </a:p>
          <a:p>
            <a:pPr marL="247174" indent="-247174">
              <a:buFont typeface="Arial" panose="020B0604020202020204" pitchFamily="34" charset="0"/>
              <a:buChar char="•"/>
            </a:pPr>
            <a:r>
              <a:rPr lang="en-US" sz="1384" b="1" dirty="0">
                <a:solidFill>
                  <a:srgbClr val="FF0000"/>
                </a:solidFill>
              </a:rPr>
              <a:t>GDP Per Capita:  0.27</a:t>
            </a:r>
          </a:p>
          <a:p>
            <a:pPr marL="247174" indent="-247174">
              <a:buFont typeface="Arial" panose="020B0604020202020204" pitchFamily="34" charset="0"/>
              <a:buChar char="•"/>
            </a:pPr>
            <a:endParaRPr lang="en-US" sz="1384" b="1" dirty="0">
              <a:solidFill>
                <a:srgbClr val="FF0000"/>
              </a:solidFill>
            </a:endParaRPr>
          </a:p>
          <a:p>
            <a:pPr marL="247174" indent="-247174">
              <a:buFont typeface="Arial" panose="020B0604020202020204" pitchFamily="34" charset="0"/>
              <a:buChar char="•"/>
            </a:pPr>
            <a:r>
              <a:rPr lang="en-US" sz="1384" b="1" dirty="0">
                <a:solidFill>
                  <a:srgbClr val="FF0000"/>
                </a:solidFill>
              </a:rPr>
              <a:t>Exports: 1.36</a:t>
            </a:r>
          </a:p>
          <a:p>
            <a:r>
              <a:rPr lang="en-US" sz="1384" b="1" dirty="0">
                <a:solidFill>
                  <a:srgbClr val="FF0000"/>
                </a:solidFill>
              </a:rPr>
              <a:t>      (18.2% vs. 8%)</a:t>
            </a:r>
          </a:p>
          <a:p>
            <a:endParaRPr lang="en-US" sz="1384" b="1" dirty="0">
              <a:solidFill>
                <a:srgbClr val="FF0000"/>
              </a:solidFill>
            </a:endParaRPr>
          </a:p>
          <a:p>
            <a:pPr marL="247174" indent="-247174">
              <a:buFont typeface="Arial" panose="020B0604020202020204" pitchFamily="34" charset="0"/>
              <a:buChar char="•"/>
            </a:pPr>
            <a:r>
              <a:rPr lang="en-US" sz="1384" b="1" dirty="0">
                <a:solidFill>
                  <a:srgbClr val="FF0000"/>
                </a:solidFill>
              </a:rPr>
              <a:t>Imports: 0.73</a:t>
            </a:r>
          </a:p>
          <a:p>
            <a:r>
              <a:rPr lang="en-US" sz="1384" b="1" dirty="0">
                <a:solidFill>
                  <a:srgbClr val="FF0000"/>
                </a:solidFill>
              </a:rPr>
              <a:t>      (8.5% vs. 21.1%)</a:t>
            </a:r>
          </a:p>
          <a:p>
            <a:endParaRPr lang="en-US" sz="1384" b="1" dirty="0"/>
          </a:p>
          <a:p>
            <a:endParaRPr lang="en-US" sz="1384" b="1" dirty="0"/>
          </a:p>
          <a:p>
            <a:endParaRPr lang="en-US" sz="1384" b="1" dirty="0"/>
          </a:p>
          <a:p>
            <a:pPr marL="247174" indent="-247174">
              <a:buFont typeface="Arial" panose="020B0604020202020204" pitchFamily="34" charset="0"/>
              <a:buChar char="•"/>
            </a:pPr>
            <a:endParaRPr lang="en-US" sz="1384" b="1" dirty="0"/>
          </a:p>
          <a:p>
            <a:pPr marL="247174" indent="-247174">
              <a:buFont typeface="Arial" panose="020B0604020202020204" pitchFamily="34" charset="0"/>
              <a:buChar char="•"/>
            </a:pPr>
            <a:endParaRPr lang="en-US" sz="1384" b="1" dirty="0"/>
          </a:p>
        </p:txBody>
      </p:sp>
      <p:sp>
        <p:nvSpPr>
          <p:cNvPr id="11" name="Slide Number Placeholder 4"/>
          <p:cNvSpPr txBox="1">
            <a:spLocks/>
          </p:cNvSpPr>
          <p:nvPr/>
        </p:nvSpPr>
        <p:spPr>
          <a:xfrm>
            <a:off x="8848667" y="6121040"/>
            <a:ext cx="632911" cy="32812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dirty="0"/>
              <a:t>21</a:t>
            </a:r>
          </a:p>
        </p:txBody>
      </p:sp>
    </p:spTree>
    <p:extLst>
      <p:ext uri="{BB962C8B-B14F-4D97-AF65-F5344CB8AC3E}">
        <p14:creationId xmlns:p14="http://schemas.microsoft.com/office/powerpoint/2010/main" val="574624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928FD0C-6010-438E-9567-781D191B62F7}"/>
              </a:ext>
            </a:extLst>
          </p:cNvPr>
          <p:cNvSpPr txBox="1"/>
          <p:nvPr/>
        </p:nvSpPr>
        <p:spPr>
          <a:xfrm>
            <a:off x="1165380" y="2250102"/>
            <a:ext cx="8306441" cy="700833"/>
          </a:xfrm>
          <a:prstGeom prst="rect">
            <a:avLst/>
          </a:prstGeom>
          <a:noFill/>
        </p:spPr>
        <p:txBody>
          <a:bodyPr wrap="none" rtlCol="0">
            <a:spAutoFit/>
          </a:bodyPr>
          <a:lstStyle/>
          <a:p>
            <a:pPr algn="ctr"/>
            <a:r>
              <a:rPr lang="en-US" sz="3954" b="1" dirty="0">
                <a:solidFill>
                  <a:srgbClr val="FF0000"/>
                </a:solidFill>
                <a:latin typeface="Times New Roman" panose="02020603050405020304" pitchFamily="18" charset="0"/>
                <a:cs typeface="Times New Roman" panose="02020603050405020304" pitchFamily="18" charset="0"/>
              </a:rPr>
              <a:t>China’s Growing Global Engagement</a:t>
            </a:r>
          </a:p>
        </p:txBody>
      </p:sp>
      <p:sp>
        <p:nvSpPr>
          <p:cNvPr id="3" name="Slide Number Placeholder 4"/>
          <p:cNvSpPr txBox="1">
            <a:spLocks/>
          </p:cNvSpPr>
          <p:nvPr/>
        </p:nvSpPr>
        <p:spPr>
          <a:xfrm>
            <a:off x="9578242" y="6140494"/>
            <a:ext cx="632911" cy="32812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dirty="0"/>
              <a:t>22</a:t>
            </a:r>
          </a:p>
        </p:txBody>
      </p:sp>
    </p:spTree>
    <p:extLst>
      <p:ext uri="{BB962C8B-B14F-4D97-AF65-F5344CB8AC3E}">
        <p14:creationId xmlns:p14="http://schemas.microsoft.com/office/powerpoint/2010/main" val="17728162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9" name="Slide Number Placeholder 4"/>
          <p:cNvSpPr>
            <a:spLocks noGrp="1"/>
          </p:cNvSpPr>
          <p:nvPr>
            <p:ph type="sldNum" sz="quarter" idx="12"/>
          </p:nvPr>
        </p:nvSpPr>
        <p:spPr>
          <a:xfrm>
            <a:off x="8204270" y="6059737"/>
            <a:ext cx="766477" cy="328128"/>
          </a:xfrm>
        </p:spPr>
        <p:txBody>
          <a:bodyPr/>
          <a:lstStyle/>
          <a:p>
            <a:fld id="{E95EA8F7-C19D-EF4A-A25F-B2B79527C69C}" type="slidenum">
              <a:rPr lang="en-US" smtClean="0"/>
              <a:t>23</a:t>
            </a:fld>
            <a:endParaRPr lang="en-US" dirty="0"/>
          </a:p>
        </p:txBody>
      </p:sp>
      <p:sp>
        <p:nvSpPr>
          <p:cNvPr id="12" name="Title 1"/>
          <p:cNvSpPr txBox="1">
            <a:spLocks/>
          </p:cNvSpPr>
          <p:nvPr/>
        </p:nvSpPr>
        <p:spPr bwMode="auto">
          <a:xfrm>
            <a:off x="1819897" y="50365"/>
            <a:ext cx="7078341" cy="980169"/>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75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500" dirty="0">
                <a:solidFill>
                  <a:schemeClr val="tx1"/>
                </a:solidFill>
                <a:latin typeface="+mn-lt"/>
              </a:rPr>
              <a:t>China’s Expanding Strategic Interests:</a:t>
            </a:r>
          </a:p>
          <a:p>
            <a:pPr algn="ctr"/>
            <a:r>
              <a:rPr lang="en-US" sz="2500" dirty="0">
                <a:solidFill>
                  <a:schemeClr val="tx1"/>
                </a:solidFill>
                <a:latin typeface="+mn-lt"/>
              </a:rPr>
              <a:t>One Belt, One Road (OBOR) in 2017</a:t>
            </a:r>
          </a:p>
          <a:p>
            <a:pPr algn="ctr"/>
            <a:endParaRPr lang="en-US" sz="1797" dirty="0">
              <a:solidFill>
                <a:schemeClr val="tx1"/>
              </a:solidFill>
              <a:latin typeface="Arial Black"/>
              <a:cs typeface="Arial Black"/>
            </a:endParaRPr>
          </a:p>
        </p:txBody>
      </p:sp>
      <p:sp>
        <p:nvSpPr>
          <p:cNvPr id="8" name="Rectangle 5"/>
          <p:cNvSpPr>
            <a:spLocks noChangeArrowheads="1"/>
          </p:cNvSpPr>
          <p:nvPr/>
        </p:nvSpPr>
        <p:spPr bwMode="auto">
          <a:xfrm>
            <a:off x="347241" y="6522001"/>
            <a:ext cx="9010549" cy="2488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82175" tIns="41087" rIns="82175" bIns="41087" numCol="1" anchor="ctr" anchorCtr="0" compatLnSpc="1">
            <a:prstTxWarp prst="textNoShape">
              <a:avLst/>
            </a:prstTxWarp>
            <a:spAutoFit/>
          </a:bodyPr>
          <a:lstStyle/>
          <a:p>
            <a:pPr eaLnBrk="0" fontAlgn="base" hangingPunct="0">
              <a:spcBef>
                <a:spcPct val="0"/>
              </a:spcBef>
              <a:spcAft>
                <a:spcPct val="0"/>
              </a:spcAft>
            </a:pPr>
            <a:r>
              <a:rPr lang="en-US" altLang="en-US" sz="1078" dirty="0">
                <a:latin typeface="Arial" charset="0"/>
              </a:rPr>
              <a:t>Brian Wang,  MERICS China Monitor, January 20, 2017, https://www.nextbigfuture.com/2017/01/philippines-will-attend-chinas-one-belt.html</a:t>
            </a:r>
          </a:p>
        </p:txBody>
      </p:sp>
      <p:pic>
        <p:nvPicPr>
          <p:cNvPr id="1025" name="Picture 1" descr="https://www.nextbigfuture.com/wp-content/uploads/2017/01/Onebeltprojects-1-730x430.png?x71037"/>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94903" y="812142"/>
            <a:ext cx="9555956" cy="5628850"/>
          </a:xfrm>
          <a:prstGeom prst="rect">
            <a:avLst/>
          </a:prstGeom>
          <a:noFill/>
          <a:extLst>
            <a:ext uri="{909E8E84-426E-40DD-AFC4-6F175D3DCCD1}">
              <a14:hiddenFill xmlns:a14="http://schemas.microsoft.com/office/drawing/2010/main">
                <a:solidFill>
                  <a:srgbClr val="FFFFFF"/>
                </a:solidFill>
              </a14:hiddenFill>
            </a:ext>
          </a:extLst>
        </p:spPr>
      </p:pic>
      <p:sp>
        <p:nvSpPr>
          <p:cNvPr id="10" name="Slide Number Placeholder 4"/>
          <p:cNvSpPr txBox="1">
            <a:spLocks/>
          </p:cNvSpPr>
          <p:nvPr/>
        </p:nvSpPr>
        <p:spPr>
          <a:xfrm>
            <a:off x="9417948" y="6329259"/>
            <a:ext cx="632911" cy="22346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dirty="0"/>
              <a:t>23</a:t>
            </a:r>
          </a:p>
        </p:txBody>
      </p:sp>
    </p:spTree>
    <p:extLst>
      <p:ext uri="{BB962C8B-B14F-4D97-AF65-F5344CB8AC3E}">
        <p14:creationId xmlns:p14="http://schemas.microsoft.com/office/powerpoint/2010/main" val="16405053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C19F356-2F6D-534D-9867-5CCBF99D199F}"/>
              </a:ext>
            </a:extLst>
          </p:cNvPr>
          <p:cNvSpPr>
            <a:spLocks noGrp="1"/>
          </p:cNvSpPr>
          <p:nvPr>
            <p:ph type="subTitle" idx="1"/>
          </p:nvPr>
        </p:nvSpPr>
        <p:spPr>
          <a:xfrm>
            <a:off x="891649" y="654891"/>
            <a:ext cx="7909322" cy="447969"/>
          </a:xfrm>
        </p:spPr>
        <p:txBody>
          <a:bodyPr/>
          <a:lstStyle/>
          <a:p>
            <a:r>
              <a:rPr lang="en-US" b="1" dirty="0"/>
              <a:t>Chinese vs. US Percent of Global Economy: 1984-2040</a:t>
            </a:r>
          </a:p>
        </p:txBody>
      </p:sp>
      <p:sp>
        <p:nvSpPr>
          <p:cNvPr id="4" name="TextBox 3">
            <a:extLst>
              <a:ext uri="{FF2B5EF4-FFF2-40B4-BE49-F238E27FC236}">
                <a16:creationId xmlns:a16="http://schemas.microsoft.com/office/drawing/2014/main" id="{838BA80D-B737-D344-AEC4-478549165E75}"/>
              </a:ext>
            </a:extLst>
          </p:cNvPr>
          <p:cNvSpPr txBox="1"/>
          <p:nvPr/>
        </p:nvSpPr>
        <p:spPr>
          <a:xfrm>
            <a:off x="773158" y="5771803"/>
            <a:ext cx="8682481" cy="811119"/>
          </a:xfrm>
          <a:prstGeom prst="rect">
            <a:avLst/>
          </a:prstGeom>
          <a:noFill/>
        </p:spPr>
        <p:txBody>
          <a:bodyPr wrap="square" rtlCol="0">
            <a:spAutoFit/>
          </a:bodyPr>
          <a:lstStyle/>
          <a:p>
            <a:r>
              <a:rPr lang="en-US" sz="1038" dirty="0">
                <a:hlinkClick r:id="rId2"/>
              </a:rPr>
              <a:t>Malcolm Scott</a:t>
            </a:r>
            <a:r>
              <a:rPr lang="en-US" sz="1038" dirty="0"/>
              <a:t>, </a:t>
            </a:r>
            <a:r>
              <a:rPr lang="en-US" sz="1038" dirty="0">
                <a:hlinkClick r:id="rId3"/>
              </a:rPr>
              <a:t>Cedric Sam</a:t>
            </a:r>
            <a:r>
              <a:rPr lang="en-US" sz="1038" dirty="0"/>
              <a:t>: </a:t>
            </a:r>
            <a:r>
              <a:rPr lang="en-US" sz="1038" i="1" dirty="0"/>
              <a:t>Here’s How Fast China’s Economy Is Catching Up to the U.S</a:t>
            </a:r>
            <a:r>
              <a:rPr lang="en-US" sz="1038" dirty="0"/>
              <a:t>. Bloomberg May 12, 2016 | Updated: November 06, 2017, Sources:, IMF (via Bloomberg). Additional work by: Christopher Cannon, Michael Keller and Ailing Tan</a:t>
            </a:r>
          </a:p>
          <a:p>
            <a:endParaRPr lang="en-US" sz="1038" dirty="0"/>
          </a:p>
          <a:p>
            <a:endParaRPr lang="en-US" sz="1557" dirty="0"/>
          </a:p>
        </p:txBody>
      </p:sp>
      <p:pic>
        <p:nvPicPr>
          <p:cNvPr id="7" name="Picture 6">
            <a:extLst>
              <a:ext uri="{FF2B5EF4-FFF2-40B4-BE49-F238E27FC236}">
                <a16:creationId xmlns:a16="http://schemas.microsoft.com/office/drawing/2014/main" id="{D6409D49-228F-2B4E-A57B-ADB8BEED0B0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73159" y="1102860"/>
            <a:ext cx="9312644" cy="4586710"/>
          </a:xfrm>
          <a:prstGeom prst="rect">
            <a:avLst/>
          </a:prstGeom>
        </p:spPr>
      </p:pic>
      <p:sp>
        <p:nvSpPr>
          <p:cNvPr id="8" name="Slide Number Placeholder 4"/>
          <p:cNvSpPr txBox="1">
            <a:spLocks/>
          </p:cNvSpPr>
          <p:nvPr/>
        </p:nvSpPr>
        <p:spPr>
          <a:xfrm>
            <a:off x="8848667" y="6121040"/>
            <a:ext cx="632911" cy="32812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dirty="0"/>
              <a:t>24</a:t>
            </a:r>
          </a:p>
        </p:txBody>
      </p:sp>
    </p:spTree>
    <p:extLst>
      <p:ext uri="{BB962C8B-B14F-4D97-AF65-F5344CB8AC3E}">
        <p14:creationId xmlns:p14="http://schemas.microsoft.com/office/powerpoint/2010/main" val="17475008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3" name="TextBox 12"/>
          <p:cNvSpPr txBox="1"/>
          <p:nvPr/>
        </p:nvSpPr>
        <p:spPr>
          <a:xfrm>
            <a:off x="439839" y="6055764"/>
            <a:ext cx="7780034" cy="714939"/>
          </a:xfrm>
          <a:prstGeom prst="rect">
            <a:avLst/>
          </a:prstGeom>
          <a:noFill/>
        </p:spPr>
        <p:txBody>
          <a:bodyPr wrap="square" rtlCol="0">
            <a:spAutoFit/>
          </a:bodyPr>
          <a:lstStyle/>
          <a:p>
            <a:r>
              <a:rPr lang="en-US" sz="809" dirty="0"/>
              <a:t>Source: </a:t>
            </a:r>
            <a:r>
              <a:rPr lang="en-US" sz="809" b="1" i="1" dirty="0"/>
              <a:t>https://www.google.com/search?q=Map+of+China%27s+trade&amp;client=firefox-b-1&amp;tbm=isch&amp;tbs=rimg:CT3yazFJlNebIjh9xjxu5BRSEAHh7C08FjXLTbKfehX0zxUcqsJjtx-kWGtxPaVfoIg-7FW5HMe1N73CuG5eSM6m6ioSCX3GPG7kFFIQEfQK6GOS6bDxKhIJAeHsLTwWNcsRZpQw1SAjcXoqEglNsp96FfTPFRGe3Lp1h9UgeioSCRyqwmO3H6RYEboRDrAr7AzzKhIJa3E9pV-giD4RymVnNl2Wrb0qEgnsVbkcx7U3vRFLrJgRcRMtYCoSCcK4bl5IzqbqESEYozKSJeh_1&amp;tbo=u&amp;sa=X&amp;ved=2ahUKEwjF2Pyo34XbAhXvV98KHdpsD88Q9C96BAgBEBs&amp;biw=1057&amp;bih=721&amp;dpr=1.2#imgrc=fcY8buQUUhD2rM: </a:t>
            </a:r>
            <a:r>
              <a:rPr lang="en-US" sz="809" dirty="0"/>
              <a:t>/.</a:t>
            </a:r>
          </a:p>
        </p:txBody>
      </p:sp>
      <p:sp>
        <p:nvSpPr>
          <p:cNvPr id="9" name="Slide Number Placeholder 4"/>
          <p:cNvSpPr>
            <a:spLocks noGrp="1"/>
          </p:cNvSpPr>
          <p:nvPr>
            <p:ph type="sldNum" sz="quarter" idx="12"/>
          </p:nvPr>
        </p:nvSpPr>
        <p:spPr>
          <a:xfrm>
            <a:off x="8850499" y="6055764"/>
            <a:ext cx="766477" cy="328128"/>
          </a:xfrm>
        </p:spPr>
        <p:txBody>
          <a:bodyPr/>
          <a:lstStyle/>
          <a:p>
            <a:fld id="{E95EA8F7-C19D-EF4A-A25F-B2B79527C69C}" type="slidenum">
              <a:rPr lang="en-US" b="1" smtClean="0"/>
              <a:t>25</a:t>
            </a:fld>
            <a:endParaRPr lang="en-US" b="1" dirty="0"/>
          </a:p>
        </p:txBody>
      </p:sp>
      <p:sp>
        <p:nvSpPr>
          <p:cNvPr id="12" name="Title 1"/>
          <p:cNvSpPr txBox="1">
            <a:spLocks/>
          </p:cNvSpPr>
          <p:nvPr/>
        </p:nvSpPr>
        <p:spPr bwMode="auto">
          <a:xfrm>
            <a:off x="1644273" y="137148"/>
            <a:ext cx="7257213" cy="64199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75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400" dirty="0">
                <a:solidFill>
                  <a:schemeClr val="tx1"/>
                </a:solidFill>
                <a:latin typeface="+mn-lt"/>
                <a:cs typeface="Arial Black"/>
              </a:rPr>
              <a:t>China vs. U.S. Trade Flows</a:t>
            </a:r>
          </a:p>
        </p:txBody>
      </p:sp>
      <p:pic>
        <p:nvPicPr>
          <p:cNvPr id="2050" name="Picture 2" descr="mage result for Map of China's trade">
            <a:hlinkClick r:id="rId2"/>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312019" y="688255"/>
            <a:ext cx="7921719" cy="50914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84486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5712" y="617996"/>
            <a:ext cx="8217477" cy="411501"/>
          </a:xfrm>
        </p:spPr>
        <p:txBody>
          <a:bodyPr>
            <a:normAutofit lnSpcReduction="10000"/>
          </a:bodyPr>
          <a:lstStyle/>
          <a:p>
            <a:r>
              <a:rPr lang="en-US" b="1" dirty="0"/>
              <a:t>Regional Shares of World Exports: 1948-2015</a:t>
            </a:r>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39573" y="1103454"/>
            <a:ext cx="9507621" cy="4922269"/>
          </a:xfrm>
          <a:prstGeom prst="rect">
            <a:avLst/>
          </a:prstGeom>
        </p:spPr>
      </p:pic>
      <p:sp>
        <p:nvSpPr>
          <p:cNvPr id="6" name="Slide Number Placeholder 4"/>
          <p:cNvSpPr txBox="1">
            <a:spLocks/>
          </p:cNvSpPr>
          <p:nvPr/>
        </p:nvSpPr>
        <p:spPr>
          <a:xfrm>
            <a:off x="8848667" y="6121040"/>
            <a:ext cx="632911" cy="32812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dirty="0"/>
              <a:t>26</a:t>
            </a:r>
          </a:p>
        </p:txBody>
      </p:sp>
    </p:spTree>
    <p:extLst>
      <p:ext uri="{BB962C8B-B14F-4D97-AF65-F5344CB8AC3E}">
        <p14:creationId xmlns:p14="http://schemas.microsoft.com/office/powerpoint/2010/main" val="7410590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C19F356-2F6D-534D-9867-5CCBF99D199F}"/>
              </a:ext>
            </a:extLst>
          </p:cNvPr>
          <p:cNvSpPr>
            <a:spLocks noGrp="1"/>
          </p:cNvSpPr>
          <p:nvPr>
            <p:ph type="subTitle" idx="1"/>
          </p:nvPr>
        </p:nvSpPr>
        <p:spPr>
          <a:xfrm>
            <a:off x="891649" y="654891"/>
            <a:ext cx="7909322" cy="447969"/>
          </a:xfrm>
        </p:spPr>
        <p:txBody>
          <a:bodyPr/>
          <a:lstStyle/>
          <a:p>
            <a:r>
              <a:rPr lang="en-US" b="1" dirty="0"/>
              <a:t>Chinese vs. US Volume of World Trade: 1996-2005</a:t>
            </a:r>
          </a:p>
        </p:txBody>
      </p:sp>
      <p:pic>
        <p:nvPicPr>
          <p:cNvPr id="5" name="Picture 4">
            <a:extLst>
              <a:ext uri="{FF2B5EF4-FFF2-40B4-BE49-F238E27FC236}">
                <a16:creationId xmlns:a16="http://schemas.microsoft.com/office/drawing/2014/main" id="{ED15BDFA-BE37-5349-8819-996FC0906A0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474982" y="1011766"/>
            <a:ext cx="7980658" cy="4810624"/>
          </a:xfrm>
          <a:prstGeom prst="rect">
            <a:avLst/>
          </a:prstGeom>
        </p:spPr>
      </p:pic>
      <p:sp>
        <p:nvSpPr>
          <p:cNvPr id="6" name="TextBox 5">
            <a:extLst>
              <a:ext uri="{FF2B5EF4-FFF2-40B4-BE49-F238E27FC236}">
                <a16:creationId xmlns:a16="http://schemas.microsoft.com/office/drawing/2014/main" id="{291AF274-3D40-9E44-BAE7-51C8327A2240}"/>
              </a:ext>
            </a:extLst>
          </p:cNvPr>
          <p:cNvSpPr txBox="1"/>
          <p:nvPr/>
        </p:nvSpPr>
        <p:spPr>
          <a:xfrm>
            <a:off x="773160" y="5896219"/>
            <a:ext cx="8027812" cy="811119"/>
          </a:xfrm>
          <a:prstGeom prst="rect">
            <a:avLst/>
          </a:prstGeom>
          <a:noFill/>
        </p:spPr>
        <p:txBody>
          <a:bodyPr wrap="square" rtlCol="0">
            <a:spAutoFit/>
          </a:bodyPr>
          <a:lstStyle/>
          <a:p>
            <a:r>
              <a:rPr lang="en-US" sz="1038" dirty="0">
                <a:hlinkClick r:id="rId3"/>
              </a:rPr>
              <a:t>Malcolm Scott</a:t>
            </a:r>
            <a:r>
              <a:rPr lang="en-US" sz="1038" dirty="0"/>
              <a:t>, </a:t>
            </a:r>
            <a:r>
              <a:rPr lang="en-US" sz="1038" dirty="0">
                <a:hlinkClick r:id="rId4"/>
              </a:rPr>
              <a:t>Cedric Sam</a:t>
            </a:r>
            <a:r>
              <a:rPr lang="en-US" sz="1038" dirty="0"/>
              <a:t>: </a:t>
            </a:r>
            <a:r>
              <a:rPr lang="en-US" sz="1038" i="1" dirty="0"/>
              <a:t>Here’s How Fast China’s Economy Is Catching Up to the U.S</a:t>
            </a:r>
            <a:r>
              <a:rPr lang="en-US" sz="1038" dirty="0"/>
              <a:t>. Bloomberg May 12, 2016 | Updated: November 06, 2017, Sources:, IMF (via Bloomberg). Additional work by: Christopher Cannon, Michael Keller and Ailing Tan</a:t>
            </a:r>
          </a:p>
          <a:p>
            <a:endParaRPr lang="en-US" sz="1038" dirty="0"/>
          </a:p>
          <a:p>
            <a:endParaRPr lang="en-US" sz="1557" dirty="0"/>
          </a:p>
        </p:txBody>
      </p:sp>
      <p:sp>
        <p:nvSpPr>
          <p:cNvPr id="7" name="Slide Number Placeholder 4"/>
          <p:cNvSpPr txBox="1">
            <a:spLocks/>
          </p:cNvSpPr>
          <p:nvPr/>
        </p:nvSpPr>
        <p:spPr>
          <a:xfrm>
            <a:off x="8848667" y="6121040"/>
            <a:ext cx="632911" cy="32812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dirty="0"/>
              <a:t>27</a:t>
            </a:r>
          </a:p>
        </p:txBody>
      </p:sp>
    </p:spTree>
    <p:extLst>
      <p:ext uri="{BB962C8B-B14F-4D97-AF65-F5344CB8AC3E}">
        <p14:creationId xmlns:p14="http://schemas.microsoft.com/office/powerpoint/2010/main" val="49603546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C19F356-2F6D-534D-9867-5CCBF99D199F}"/>
              </a:ext>
            </a:extLst>
          </p:cNvPr>
          <p:cNvSpPr>
            <a:spLocks noGrp="1"/>
          </p:cNvSpPr>
          <p:nvPr>
            <p:ph type="subTitle" idx="1"/>
          </p:nvPr>
        </p:nvSpPr>
        <p:spPr>
          <a:xfrm>
            <a:off x="951939" y="72935"/>
            <a:ext cx="7909322" cy="447969"/>
          </a:xfrm>
        </p:spPr>
        <p:txBody>
          <a:bodyPr/>
          <a:lstStyle/>
          <a:p>
            <a:r>
              <a:rPr lang="en-US" b="1" dirty="0"/>
              <a:t>China’s Energy Import Transit Routes</a:t>
            </a:r>
          </a:p>
        </p:txBody>
      </p:sp>
      <p:sp>
        <p:nvSpPr>
          <p:cNvPr id="4" name="TextBox 3">
            <a:extLst>
              <a:ext uri="{FF2B5EF4-FFF2-40B4-BE49-F238E27FC236}">
                <a16:creationId xmlns:a16="http://schemas.microsoft.com/office/drawing/2014/main" id="{838BA80D-B737-D344-AEC4-478549165E75}"/>
              </a:ext>
            </a:extLst>
          </p:cNvPr>
          <p:cNvSpPr txBox="1"/>
          <p:nvPr/>
        </p:nvSpPr>
        <p:spPr>
          <a:xfrm>
            <a:off x="1119109" y="6236633"/>
            <a:ext cx="8682481" cy="751103"/>
          </a:xfrm>
          <a:prstGeom prst="rect">
            <a:avLst/>
          </a:prstGeom>
          <a:noFill/>
        </p:spPr>
        <p:txBody>
          <a:bodyPr wrap="square" rtlCol="0">
            <a:spAutoFit/>
          </a:bodyPr>
          <a:lstStyle/>
          <a:p>
            <a:r>
              <a:rPr lang="en-US" sz="908" dirty="0"/>
              <a:t>Office of the Secretary of Defense, </a:t>
            </a:r>
            <a:r>
              <a:rPr lang="en-US" sz="908" i="1" dirty="0"/>
              <a:t>ANNUAL REPORT TO CONGRESS Military and Security Developments Involving the People’s Republic of China 2017</a:t>
            </a:r>
            <a:r>
              <a:rPr lang="en-US" sz="908" dirty="0"/>
              <a:t>, May 15, 2018, </a:t>
            </a:r>
            <a:r>
              <a:rPr lang="en-US" sz="908" dirty="0">
                <a:hlinkClick r:id="rId2"/>
              </a:rPr>
              <a:t>https://www.defense.gov/Portals/1/Documents/pubs/2017_China_Military_Power_Report.PDF</a:t>
            </a:r>
            <a:r>
              <a:rPr lang="en-US" sz="908" dirty="0"/>
              <a:t>, p. 44 </a:t>
            </a:r>
          </a:p>
          <a:p>
            <a:endParaRPr lang="en-US" sz="908" dirty="0"/>
          </a:p>
          <a:p>
            <a:endParaRPr lang="en-US" sz="1557" dirty="0"/>
          </a:p>
        </p:txBody>
      </p:sp>
      <p:pic>
        <p:nvPicPr>
          <p:cNvPr id="6" name="Picture 5">
            <a:extLst>
              <a:ext uri="{FF2B5EF4-FFF2-40B4-BE49-F238E27FC236}">
                <a16:creationId xmlns:a16="http://schemas.microsoft.com/office/drawing/2014/main" id="{ED27E72C-00DE-DB40-B235-F05F76A43FF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6200000">
            <a:off x="2292844" y="-768144"/>
            <a:ext cx="5756962" cy="8252591"/>
          </a:xfrm>
          <a:prstGeom prst="rect">
            <a:avLst/>
          </a:prstGeom>
        </p:spPr>
      </p:pic>
      <p:sp>
        <p:nvSpPr>
          <p:cNvPr id="7" name="TextBox 6">
            <a:extLst>
              <a:ext uri="{FF2B5EF4-FFF2-40B4-BE49-F238E27FC236}">
                <a16:creationId xmlns:a16="http://schemas.microsoft.com/office/drawing/2014/main" id="{C4F4BEB2-CD14-7B44-8FCB-06688968014F}"/>
              </a:ext>
            </a:extLst>
          </p:cNvPr>
          <p:cNvSpPr txBox="1"/>
          <p:nvPr/>
        </p:nvSpPr>
        <p:spPr>
          <a:xfrm>
            <a:off x="951939" y="490575"/>
            <a:ext cx="3163727" cy="811761"/>
          </a:xfrm>
          <a:prstGeom prst="rect">
            <a:avLst/>
          </a:prstGeom>
          <a:noFill/>
        </p:spPr>
        <p:txBody>
          <a:bodyPr wrap="square" rtlCol="0">
            <a:spAutoFit/>
          </a:bodyPr>
          <a:lstStyle/>
          <a:p>
            <a:r>
              <a:rPr lang="en-US" sz="779" b="1" dirty="0"/>
              <a:t>In 2016, approximately  80 percent of China’s oil imports and 11 percent of natural gas imports transited the South China Sea and Strait of Malacca. Despite China’s efforts, the sheer volume of oil and liquefied natural gas that is imported to China from the Middle East and Africa will continue to make strategic SLOCs important to China.</a:t>
            </a:r>
          </a:p>
          <a:p>
            <a:endParaRPr lang="en-US" sz="779" dirty="0"/>
          </a:p>
        </p:txBody>
      </p:sp>
      <p:sp>
        <p:nvSpPr>
          <p:cNvPr id="8" name="Slide Number Placeholder 4"/>
          <p:cNvSpPr txBox="1">
            <a:spLocks/>
          </p:cNvSpPr>
          <p:nvPr/>
        </p:nvSpPr>
        <p:spPr>
          <a:xfrm>
            <a:off x="9390711" y="6236633"/>
            <a:ext cx="632911" cy="32812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dirty="0"/>
              <a:t>28</a:t>
            </a:r>
          </a:p>
        </p:txBody>
      </p:sp>
    </p:spTree>
    <p:extLst>
      <p:ext uri="{BB962C8B-B14F-4D97-AF65-F5344CB8AC3E}">
        <p14:creationId xmlns:p14="http://schemas.microsoft.com/office/powerpoint/2010/main" val="183190172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C19F356-2F6D-534D-9867-5CCBF99D199F}"/>
              </a:ext>
            </a:extLst>
          </p:cNvPr>
          <p:cNvSpPr>
            <a:spLocks noGrp="1"/>
          </p:cNvSpPr>
          <p:nvPr>
            <p:ph type="subTitle" idx="1"/>
          </p:nvPr>
        </p:nvSpPr>
        <p:spPr>
          <a:xfrm>
            <a:off x="951939" y="72935"/>
            <a:ext cx="7909322" cy="447969"/>
          </a:xfrm>
        </p:spPr>
        <p:txBody>
          <a:bodyPr/>
          <a:lstStyle/>
          <a:p>
            <a:r>
              <a:rPr lang="en-US" b="1" dirty="0"/>
              <a:t>China’s Indian Ocean Trade Routes</a:t>
            </a:r>
          </a:p>
        </p:txBody>
      </p:sp>
      <p:sp>
        <p:nvSpPr>
          <p:cNvPr id="4" name="TextBox 3">
            <a:extLst>
              <a:ext uri="{FF2B5EF4-FFF2-40B4-BE49-F238E27FC236}">
                <a16:creationId xmlns:a16="http://schemas.microsoft.com/office/drawing/2014/main" id="{838BA80D-B737-D344-AEC4-478549165E75}"/>
              </a:ext>
            </a:extLst>
          </p:cNvPr>
          <p:cNvSpPr txBox="1"/>
          <p:nvPr/>
        </p:nvSpPr>
        <p:spPr>
          <a:xfrm>
            <a:off x="1119109" y="6236633"/>
            <a:ext cx="8682481" cy="779444"/>
          </a:xfrm>
          <a:prstGeom prst="rect">
            <a:avLst/>
          </a:prstGeom>
          <a:noFill/>
        </p:spPr>
        <p:txBody>
          <a:bodyPr wrap="square" rtlCol="0">
            <a:spAutoFit/>
          </a:bodyPr>
          <a:lstStyle/>
          <a:p>
            <a:endParaRPr lang="en-US" sz="1000" dirty="0"/>
          </a:p>
          <a:p>
            <a:r>
              <a:rPr lang="en-US" sz="1000" dirty="0"/>
              <a:t> (name redacted) , China-India Great Power Competition in the Indian Ocean Region: Issues for Congress, CRS R45194, </a:t>
            </a:r>
            <a:r>
              <a:rPr lang="it-IT" sz="1000" dirty="0"/>
              <a:t>April 20, 2018</a:t>
            </a:r>
            <a:r>
              <a:rPr lang="en-US" sz="908" dirty="0"/>
              <a:t>, p. 19 </a:t>
            </a:r>
          </a:p>
          <a:p>
            <a:endParaRPr lang="en-US" sz="908" dirty="0"/>
          </a:p>
          <a:p>
            <a:endParaRPr lang="en-US" sz="1557" dirty="0"/>
          </a:p>
        </p:txBody>
      </p:sp>
      <p:sp>
        <p:nvSpPr>
          <p:cNvPr id="8" name="Slide Number Placeholder 4"/>
          <p:cNvSpPr txBox="1">
            <a:spLocks/>
          </p:cNvSpPr>
          <p:nvPr/>
        </p:nvSpPr>
        <p:spPr>
          <a:xfrm>
            <a:off x="9390711" y="6236633"/>
            <a:ext cx="632911" cy="32812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dirty="0"/>
              <a:t>29</a:t>
            </a:r>
          </a:p>
        </p:txBody>
      </p:sp>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272033" y="516751"/>
            <a:ext cx="7473134" cy="5723643"/>
          </a:xfrm>
          <a:prstGeom prst="rect">
            <a:avLst/>
          </a:prstGeom>
        </p:spPr>
      </p:pic>
    </p:spTree>
    <p:extLst>
      <p:ext uri="{BB962C8B-B14F-4D97-AF65-F5344CB8AC3E}">
        <p14:creationId xmlns:p14="http://schemas.microsoft.com/office/powerpoint/2010/main" val="8739603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820270" y="166193"/>
            <a:ext cx="8740589" cy="461665"/>
          </a:xfrm>
          <a:prstGeom prst="rect">
            <a:avLst/>
          </a:prstGeom>
          <a:noFill/>
        </p:spPr>
        <p:txBody>
          <a:bodyPr wrap="square" rtlCol="0">
            <a:spAutoFit/>
          </a:bodyPr>
          <a:lstStyle/>
          <a:p>
            <a:pPr algn="ctr"/>
            <a:r>
              <a:rPr lang="en-US" sz="2400" b="1" dirty="0"/>
              <a:t>Table of Contents</a:t>
            </a:r>
          </a:p>
        </p:txBody>
      </p:sp>
      <p:sp>
        <p:nvSpPr>
          <p:cNvPr id="3" name="Rectangle 2"/>
          <p:cNvSpPr/>
          <p:nvPr/>
        </p:nvSpPr>
        <p:spPr>
          <a:xfrm>
            <a:off x="820270" y="943659"/>
            <a:ext cx="8810113" cy="1106329"/>
          </a:xfrm>
          <a:prstGeom prst="rect">
            <a:avLst/>
          </a:prstGeom>
        </p:spPr>
        <p:txBody>
          <a:bodyPr wrap="square">
            <a:spAutoFit/>
          </a:bodyPr>
          <a:lstStyle/>
          <a:p>
            <a:endParaRPr lang="en-US" sz="989" dirty="0">
              <a:solidFill>
                <a:srgbClr val="000000"/>
              </a:solidFill>
              <a:latin typeface="Calibri" charset="0"/>
            </a:endParaRPr>
          </a:p>
          <a:p>
            <a:endParaRPr lang="en-US" sz="1400" b="1" dirty="0">
              <a:latin typeface="Calibri" charset="0"/>
            </a:endParaRPr>
          </a:p>
          <a:p>
            <a:endParaRPr lang="en-US" sz="1400" b="1" dirty="0">
              <a:latin typeface="Calibri" charset="0"/>
            </a:endParaRPr>
          </a:p>
          <a:p>
            <a:endParaRPr lang="en-US" sz="1400" b="1" dirty="0">
              <a:latin typeface="Calibri" charset="0"/>
            </a:endParaRPr>
          </a:p>
          <a:p>
            <a:endParaRPr lang="en-US" sz="1400" b="1" dirty="0">
              <a:latin typeface="Calibri" charset="0"/>
            </a:endParaRPr>
          </a:p>
        </p:txBody>
      </p:sp>
      <p:sp>
        <p:nvSpPr>
          <p:cNvPr id="6" name="Slide Number Placeholder 4"/>
          <p:cNvSpPr txBox="1">
            <a:spLocks/>
          </p:cNvSpPr>
          <p:nvPr/>
        </p:nvSpPr>
        <p:spPr>
          <a:xfrm>
            <a:off x="9313927" y="6187219"/>
            <a:ext cx="632911" cy="32812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dirty="0"/>
              <a:t>3</a:t>
            </a:r>
          </a:p>
        </p:txBody>
      </p:sp>
      <p:sp>
        <p:nvSpPr>
          <p:cNvPr id="2" name="Rectangle 1"/>
          <p:cNvSpPr/>
          <p:nvPr/>
        </p:nvSpPr>
        <p:spPr>
          <a:xfrm>
            <a:off x="963037" y="858431"/>
            <a:ext cx="8949447" cy="8217634"/>
          </a:xfrm>
          <a:prstGeom prst="rect">
            <a:avLst/>
          </a:prstGeom>
        </p:spPr>
        <p:txBody>
          <a:bodyPr wrap="square">
            <a:spAutoFit/>
          </a:bodyPr>
          <a:lstStyle/>
          <a:p>
            <a:pPr algn="just">
              <a:spcBef>
                <a:spcPts val="600"/>
              </a:spcBef>
            </a:pPr>
            <a:r>
              <a:rPr lang="en-US" sz="1400" b="1" dirty="0">
                <a:latin typeface="Times New Roman" panose="02020603050405020304" pitchFamily="18" charset="0"/>
                <a:cs typeface="Times New Roman" panose="02020603050405020304" pitchFamily="18" charset="0"/>
              </a:rPr>
              <a:t>The New U.S Strategic View of China                                                                                                                      4</a:t>
            </a:r>
          </a:p>
          <a:p>
            <a:pPr algn="just">
              <a:spcBef>
                <a:spcPts val="600"/>
              </a:spcBef>
            </a:pPr>
            <a:r>
              <a:rPr lang="en-US" sz="1400" b="1" dirty="0">
                <a:latin typeface="Times New Roman" panose="02020603050405020304" pitchFamily="18" charset="0"/>
                <a:cs typeface="Times New Roman" panose="02020603050405020304" pitchFamily="18" charset="0"/>
              </a:rPr>
              <a:t>China’s Steadily Emerging  Role as a Global and  Pacific Economic Power                                                      12</a:t>
            </a:r>
          </a:p>
          <a:p>
            <a:pPr algn="just">
              <a:spcBef>
                <a:spcPts val="600"/>
              </a:spcBef>
            </a:pPr>
            <a:r>
              <a:rPr lang="en-US" sz="1400" b="1" dirty="0">
                <a:latin typeface="Times New Roman" panose="02020603050405020304" pitchFamily="18" charset="0"/>
                <a:cs typeface="Times New Roman" panose="02020603050405020304" pitchFamily="18" charset="0"/>
              </a:rPr>
              <a:t>China’s Growing Global Engagement                                                                                                                     22</a:t>
            </a:r>
          </a:p>
          <a:p>
            <a:pPr algn="just">
              <a:spcBef>
                <a:spcPts val="600"/>
              </a:spcBef>
            </a:pPr>
            <a:r>
              <a:rPr lang="en-US" sz="1400" b="1" dirty="0">
                <a:latin typeface="Times New Roman" panose="02020603050405020304" pitchFamily="18" charset="0"/>
                <a:cs typeface="Times New Roman" panose="02020603050405020304" pitchFamily="18" charset="0"/>
              </a:rPr>
              <a:t>China’s Emergence  as a Global Military Power                                                                                                    32</a:t>
            </a:r>
          </a:p>
          <a:p>
            <a:pPr algn="just">
              <a:spcBef>
                <a:spcPts val="600"/>
              </a:spcBef>
            </a:pPr>
            <a:r>
              <a:rPr lang="en-US" sz="1400" b="1" dirty="0">
                <a:latin typeface="Times New Roman" panose="02020603050405020304" pitchFamily="18" charset="0"/>
                <a:cs typeface="Times New Roman" panose="02020603050405020304" pitchFamily="18" charset="0"/>
              </a:rPr>
              <a:t>Broader Structure of Competing Claims in Asia and the Pacific                                                                          41</a:t>
            </a:r>
          </a:p>
          <a:p>
            <a:pPr algn="just">
              <a:spcBef>
                <a:spcPts val="600"/>
              </a:spcBef>
            </a:pPr>
            <a:r>
              <a:rPr lang="en-US" sz="1400" b="1" dirty="0">
                <a:latin typeface="Times New Roman" panose="02020603050405020304" pitchFamily="18" charset="0"/>
                <a:cs typeface="Times New Roman" panose="02020603050405020304" pitchFamily="18" charset="0"/>
              </a:rPr>
              <a:t>U.S. Military Forces Affecting  (and Affected By) China                                                                                       52</a:t>
            </a:r>
          </a:p>
          <a:p>
            <a:pPr algn="just">
              <a:spcBef>
                <a:spcPts val="600"/>
              </a:spcBef>
            </a:pPr>
            <a:r>
              <a:rPr lang="en-US" sz="1400" b="1" dirty="0">
                <a:latin typeface="Times New Roman" panose="02020603050405020304" pitchFamily="18" charset="0"/>
                <a:cs typeface="Times New Roman" panose="02020603050405020304" pitchFamily="18" charset="0"/>
              </a:rPr>
              <a:t>Cooperation, Competition, Or Conflict?  Chinese and US Strategic Postures  in the Pacific                            60</a:t>
            </a:r>
          </a:p>
          <a:p>
            <a:pPr algn="just">
              <a:spcBef>
                <a:spcPts val="600"/>
              </a:spcBef>
            </a:pPr>
            <a:r>
              <a:rPr lang="en-US" sz="1400" b="1" dirty="0">
                <a:latin typeface="Times New Roman" panose="02020603050405020304" pitchFamily="18" charset="0"/>
                <a:cs typeface="Times New Roman" panose="02020603050405020304" pitchFamily="18" charset="0"/>
              </a:rPr>
              <a:t>The Shifting Regional Balance and China’s Overall Force Development                                                            71</a:t>
            </a:r>
          </a:p>
          <a:p>
            <a:pPr algn="just">
              <a:spcBef>
                <a:spcPts val="600"/>
              </a:spcBef>
            </a:pPr>
            <a:r>
              <a:rPr lang="en-US" sz="1400" b="1" dirty="0">
                <a:latin typeface="Times New Roman" panose="02020603050405020304" pitchFamily="18" charset="0"/>
                <a:cs typeface="Times New Roman" panose="02020603050405020304" pitchFamily="18" charset="0"/>
              </a:rPr>
              <a:t>China’s Changing Land Power                                                                                                                                 81</a:t>
            </a:r>
          </a:p>
          <a:p>
            <a:pPr algn="just">
              <a:spcBef>
                <a:spcPts val="600"/>
              </a:spcBef>
            </a:pPr>
            <a:r>
              <a:rPr lang="en-US" sz="1400" b="1" dirty="0">
                <a:latin typeface="Times New Roman" panose="02020603050405020304" pitchFamily="18" charset="0"/>
                <a:cs typeface="Times New Roman" panose="02020603050405020304" pitchFamily="18" charset="0"/>
              </a:rPr>
              <a:t>China’s Changing  Naval Power                                                                                                                               87</a:t>
            </a:r>
          </a:p>
          <a:p>
            <a:pPr algn="just">
              <a:spcBef>
                <a:spcPts val="600"/>
              </a:spcBef>
            </a:pPr>
            <a:r>
              <a:rPr lang="en-US" sz="1400" b="1" dirty="0">
                <a:latin typeface="Times New Roman" panose="02020603050405020304" pitchFamily="18" charset="0"/>
                <a:cs typeface="Times New Roman" panose="02020603050405020304" pitchFamily="18" charset="0"/>
              </a:rPr>
              <a:t>China’s Changing  Air Power                                                                                                                                  102</a:t>
            </a:r>
          </a:p>
          <a:p>
            <a:pPr algn="just">
              <a:spcBef>
                <a:spcPts val="600"/>
              </a:spcBef>
            </a:pPr>
            <a:r>
              <a:rPr lang="en-US" sz="1400" b="1" dirty="0">
                <a:latin typeface="Times New Roman" panose="02020603050405020304" pitchFamily="18" charset="0"/>
                <a:cs typeface="Times New Roman" panose="02020603050405020304" pitchFamily="18" charset="0"/>
              </a:rPr>
              <a:t>The Changing Strategic Nuclear  and Conventional Reach of  Chinese Missiles and Aircraft                        113</a:t>
            </a:r>
          </a:p>
          <a:p>
            <a:pPr algn="just">
              <a:spcBef>
                <a:spcPts val="600"/>
              </a:spcBef>
            </a:pPr>
            <a:r>
              <a:rPr lang="en-US" sz="1400" b="1" dirty="0">
                <a:latin typeface="Times New Roman" panose="02020603050405020304" pitchFamily="18" charset="0"/>
                <a:cs typeface="Times New Roman" panose="02020603050405020304" pitchFamily="18" charset="0"/>
              </a:rPr>
              <a:t>China’s Changing Technology Base and Search for Parity and Leadership                                                      127</a:t>
            </a:r>
          </a:p>
          <a:p>
            <a:pPr algn="just">
              <a:spcBef>
                <a:spcPts val="600"/>
              </a:spcBef>
            </a:pPr>
            <a:r>
              <a:rPr lang="en-US" sz="1400" b="1" dirty="0">
                <a:latin typeface="Times New Roman" charset="0"/>
                <a:ea typeface="Times New Roman" charset="0"/>
                <a:cs typeface="Times New Roman" charset="0"/>
              </a:rPr>
              <a:t>Illustrative Areas of Advance: Modernization, Space, Anti-Space, and Cyber                                                  139</a:t>
            </a:r>
          </a:p>
          <a:p>
            <a:pPr algn="just">
              <a:spcBef>
                <a:spcPts val="600"/>
              </a:spcBef>
            </a:pPr>
            <a:r>
              <a:rPr lang="en-US" sz="1400" b="1" dirty="0">
                <a:latin typeface="Times New Roman" panose="02020603050405020304" pitchFamily="18" charset="0"/>
                <a:cs typeface="Times New Roman" panose="02020603050405020304" pitchFamily="18" charset="0"/>
              </a:rPr>
              <a:t>Build Up in South China Sea as Part of Overall Change in China’s Strategic Posture                                     145</a:t>
            </a:r>
          </a:p>
          <a:p>
            <a:pPr algn="just">
              <a:spcBef>
                <a:spcPts val="600"/>
              </a:spcBef>
            </a:pPr>
            <a:r>
              <a:rPr lang="en-US" sz="1400" b="1" dirty="0">
                <a:latin typeface="Times New Roman" panose="02020603050405020304" pitchFamily="18" charset="0"/>
                <a:cs typeface="Times New Roman" panose="02020603050405020304" pitchFamily="18" charset="0"/>
              </a:rPr>
              <a:t>Critical Role of Chinese Trade in the South China Sea                                                                                         160</a:t>
            </a:r>
          </a:p>
          <a:p>
            <a:pPr algn="just">
              <a:spcBef>
                <a:spcPts val="600"/>
              </a:spcBef>
            </a:pPr>
            <a:r>
              <a:rPr lang="en-US" sz="1400" b="1" dirty="0">
                <a:latin typeface="Times New Roman" panose="02020603050405020304" pitchFamily="18" charset="0"/>
                <a:cs typeface="Times New Roman" panose="02020603050405020304" pitchFamily="18" charset="0"/>
              </a:rPr>
              <a:t>Chinese Energy Transit and  Resource Potential in the South China Sea                                                           169</a:t>
            </a:r>
          </a:p>
          <a:p>
            <a:pPr algn="just"/>
            <a:endParaRPr lang="en-US" sz="1400" b="1" dirty="0">
              <a:solidFill>
                <a:srgbClr val="FF0000"/>
              </a:solidFill>
              <a:latin typeface="Times New Roman" panose="02020603050405020304" pitchFamily="18" charset="0"/>
              <a:cs typeface="Times New Roman" panose="02020603050405020304" pitchFamily="18" charset="0"/>
            </a:endParaRPr>
          </a:p>
          <a:p>
            <a:pPr algn="just"/>
            <a:endParaRPr lang="en-US" sz="1400" b="1" dirty="0">
              <a:solidFill>
                <a:srgbClr val="FF0000"/>
              </a:solidFill>
              <a:latin typeface="Times New Roman" panose="02020603050405020304" pitchFamily="18" charset="0"/>
              <a:cs typeface="Times New Roman" panose="02020603050405020304" pitchFamily="18" charset="0"/>
            </a:endParaRPr>
          </a:p>
          <a:p>
            <a:pPr algn="just"/>
            <a:endParaRPr lang="en-US" sz="1400" b="1" dirty="0">
              <a:solidFill>
                <a:srgbClr val="FF0000"/>
              </a:solidFill>
              <a:latin typeface="Times New Roman" panose="02020603050405020304" pitchFamily="18" charset="0"/>
              <a:cs typeface="Times New Roman" panose="02020603050405020304" pitchFamily="18" charset="0"/>
            </a:endParaRPr>
          </a:p>
          <a:p>
            <a:pPr algn="just"/>
            <a:endParaRPr lang="en-US" sz="1400" b="1" dirty="0">
              <a:solidFill>
                <a:srgbClr val="FF0000"/>
              </a:solidFill>
              <a:latin typeface="Times New Roman" panose="02020603050405020304" pitchFamily="18" charset="0"/>
              <a:cs typeface="Times New Roman" panose="02020603050405020304" pitchFamily="18" charset="0"/>
            </a:endParaRPr>
          </a:p>
          <a:p>
            <a:pPr algn="just"/>
            <a:endParaRPr lang="en-US" sz="1400" b="1" dirty="0">
              <a:solidFill>
                <a:srgbClr val="FF0000"/>
              </a:solidFill>
              <a:latin typeface="Times New Roman" panose="02020603050405020304" pitchFamily="18" charset="0"/>
              <a:cs typeface="Times New Roman" panose="02020603050405020304" pitchFamily="18" charset="0"/>
            </a:endParaRPr>
          </a:p>
          <a:p>
            <a:pPr algn="just"/>
            <a:endParaRPr lang="en-US" sz="1400" b="1" dirty="0">
              <a:solidFill>
                <a:srgbClr val="FF0000"/>
              </a:solidFill>
              <a:latin typeface="Times New Roman" panose="02020603050405020304" pitchFamily="18" charset="0"/>
              <a:cs typeface="Times New Roman" panose="02020603050405020304" pitchFamily="18" charset="0"/>
            </a:endParaRPr>
          </a:p>
          <a:p>
            <a:pPr algn="just"/>
            <a:endParaRPr lang="en-US" sz="1400" b="1" dirty="0">
              <a:solidFill>
                <a:srgbClr val="FF0000"/>
              </a:solidFill>
              <a:latin typeface="Times New Roman" panose="02020603050405020304" pitchFamily="18" charset="0"/>
              <a:cs typeface="Times New Roman" panose="02020603050405020304" pitchFamily="18" charset="0"/>
            </a:endParaRPr>
          </a:p>
          <a:p>
            <a:pPr algn="just"/>
            <a:endParaRPr lang="en-US" sz="1400" b="1" dirty="0">
              <a:solidFill>
                <a:srgbClr val="FF0000"/>
              </a:solidFill>
              <a:latin typeface="Times New Roman" panose="02020603050405020304" pitchFamily="18" charset="0"/>
              <a:cs typeface="Times New Roman" panose="02020603050405020304" pitchFamily="18" charset="0"/>
            </a:endParaRPr>
          </a:p>
          <a:p>
            <a:pPr algn="just"/>
            <a:endParaRPr lang="en-US" sz="1400" b="1" dirty="0">
              <a:solidFill>
                <a:srgbClr val="FF0000"/>
              </a:solidFill>
              <a:latin typeface="Times New Roman" panose="02020603050405020304" pitchFamily="18" charset="0"/>
              <a:cs typeface="Times New Roman" panose="02020603050405020304" pitchFamily="18" charset="0"/>
            </a:endParaRPr>
          </a:p>
          <a:p>
            <a:pPr algn="just"/>
            <a:endParaRPr lang="en-US" sz="1400" b="1" dirty="0">
              <a:solidFill>
                <a:srgbClr val="FF0000"/>
              </a:solidFill>
              <a:latin typeface="Times New Roman" panose="02020603050405020304" pitchFamily="18" charset="0"/>
              <a:cs typeface="Times New Roman" panose="02020603050405020304" pitchFamily="18" charset="0"/>
            </a:endParaRPr>
          </a:p>
          <a:p>
            <a:pPr algn="just"/>
            <a:endParaRPr lang="en-US" sz="1400" b="1" dirty="0">
              <a:solidFill>
                <a:srgbClr val="FF0000"/>
              </a:solidFill>
              <a:latin typeface="Times New Roman" panose="02020603050405020304" pitchFamily="18" charset="0"/>
              <a:cs typeface="Times New Roman" panose="02020603050405020304" pitchFamily="18" charset="0"/>
            </a:endParaRPr>
          </a:p>
          <a:p>
            <a:pPr algn="just"/>
            <a:endParaRPr lang="en-US" sz="1400" b="1" dirty="0">
              <a:solidFill>
                <a:srgbClr val="FF0000"/>
              </a:solidFill>
              <a:latin typeface="Times New Roman" panose="02020603050405020304" pitchFamily="18" charset="0"/>
              <a:cs typeface="Times New Roman" panose="02020603050405020304" pitchFamily="18" charset="0"/>
            </a:endParaRPr>
          </a:p>
          <a:p>
            <a:endParaRPr lang="en-US" sz="1400" dirty="0">
              <a:ea typeface="Calibri" charset="0"/>
              <a:cs typeface="Garamond" charset="0"/>
            </a:endParaRPr>
          </a:p>
          <a:p>
            <a:r>
              <a:rPr lang="en-US" sz="1400" dirty="0">
                <a:ea typeface="Calibri" charset="0"/>
                <a:cs typeface="Garamond" charset="0"/>
              </a:rPr>
              <a:t>. </a:t>
            </a:r>
            <a:endParaRPr lang="en-US" sz="1400" dirty="0">
              <a:effectLst/>
              <a:ea typeface="Calibri" charset="0"/>
              <a:cs typeface="Garamond" charset="0"/>
            </a:endParaRPr>
          </a:p>
          <a:p>
            <a:endParaRPr lang="en-US" sz="1400" dirty="0">
              <a:effectLst/>
              <a:ea typeface="Calibri" charset="0"/>
            </a:endParaRPr>
          </a:p>
        </p:txBody>
      </p:sp>
    </p:spTree>
    <p:extLst>
      <p:ext uri="{BB962C8B-B14F-4D97-AF65-F5344CB8AC3E}">
        <p14:creationId xmlns:p14="http://schemas.microsoft.com/office/powerpoint/2010/main" val="122692358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C19F356-2F6D-534D-9867-5CCBF99D199F}"/>
              </a:ext>
            </a:extLst>
          </p:cNvPr>
          <p:cNvSpPr>
            <a:spLocks noGrp="1"/>
          </p:cNvSpPr>
          <p:nvPr>
            <p:ph type="subTitle" idx="1"/>
          </p:nvPr>
        </p:nvSpPr>
        <p:spPr>
          <a:xfrm>
            <a:off x="475284" y="851148"/>
            <a:ext cx="1295150" cy="2242248"/>
          </a:xfrm>
        </p:spPr>
        <p:txBody>
          <a:bodyPr>
            <a:normAutofit/>
          </a:bodyPr>
          <a:lstStyle/>
          <a:p>
            <a:r>
              <a:rPr lang="en-US" b="1" dirty="0"/>
              <a:t>China-India Border Region</a:t>
            </a:r>
          </a:p>
        </p:txBody>
      </p:sp>
      <p:sp>
        <p:nvSpPr>
          <p:cNvPr id="4" name="TextBox 3">
            <a:extLst>
              <a:ext uri="{FF2B5EF4-FFF2-40B4-BE49-F238E27FC236}">
                <a16:creationId xmlns:a16="http://schemas.microsoft.com/office/drawing/2014/main" id="{838BA80D-B737-D344-AEC4-478549165E75}"/>
              </a:ext>
            </a:extLst>
          </p:cNvPr>
          <p:cNvSpPr txBox="1"/>
          <p:nvPr/>
        </p:nvSpPr>
        <p:spPr>
          <a:xfrm>
            <a:off x="584088" y="4907544"/>
            <a:ext cx="1186346" cy="1856662"/>
          </a:xfrm>
          <a:prstGeom prst="rect">
            <a:avLst/>
          </a:prstGeom>
          <a:noFill/>
        </p:spPr>
        <p:txBody>
          <a:bodyPr wrap="square" rtlCol="0">
            <a:spAutoFit/>
          </a:bodyPr>
          <a:lstStyle/>
          <a:p>
            <a:endParaRPr lang="en-US" sz="1000" dirty="0"/>
          </a:p>
          <a:p>
            <a:r>
              <a:rPr lang="en-US" sz="1000" dirty="0"/>
              <a:t> (name redacted) , China-India Great Power Competition in the Indian Ocean Region: Issues for Congress, CRS R45194, </a:t>
            </a:r>
            <a:r>
              <a:rPr lang="it-IT" sz="1000" dirty="0"/>
              <a:t>April 20, 2018</a:t>
            </a:r>
            <a:r>
              <a:rPr lang="en-US" sz="908" dirty="0"/>
              <a:t>, p. 19 </a:t>
            </a:r>
          </a:p>
          <a:p>
            <a:endParaRPr lang="en-US" sz="908" dirty="0"/>
          </a:p>
          <a:p>
            <a:endParaRPr lang="en-US" sz="1557" dirty="0"/>
          </a:p>
        </p:txBody>
      </p:sp>
      <p:sp>
        <p:nvSpPr>
          <p:cNvPr id="8" name="Slide Number Placeholder 4"/>
          <p:cNvSpPr txBox="1">
            <a:spLocks/>
          </p:cNvSpPr>
          <p:nvPr/>
        </p:nvSpPr>
        <p:spPr>
          <a:xfrm>
            <a:off x="9390711" y="6236633"/>
            <a:ext cx="632911" cy="32812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dirty="0"/>
              <a:t>30</a:t>
            </a:r>
          </a:p>
        </p:txBody>
      </p:sp>
      <p:pic>
        <p:nvPicPr>
          <p:cNvPr id="5" name="Picture 4"/>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120630" y="306184"/>
            <a:ext cx="7130374" cy="5978305"/>
          </a:xfrm>
          <a:prstGeom prst="rect">
            <a:avLst/>
          </a:prstGeom>
        </p:spPr>
      </p:pic>
    </p:spTree>
    <p:extLst>
      <p:ext uri="{BB962C8B-B14F-4D97-AF65-F5344CB8AC3E}">
        <p14:creationId xmlns:p14="http://schemas.microsoft.com/office/powerpoint/2010/main" val="61999860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C19F356-2F6D-534D-9867-5CCBF99D199F}"/>
              </a:ext>
            </a:extLst>
          </p:cNvPr>
          <p:cNvSpPr>
            <a:spLocks noGrp="1"/>
          </p:cNvSpPr>
          <p:nvPr>
            <p:ph type="subTitle" idx="1"/>
          </p:nvPr>
        </p:nvSpPr>
        <p:spPr>
          <a:xfrm>
            <a:off x="2265173" y="150756"/>
            <a:ext cx="5779602" cy="2242248"/>
          </a:xfrm>
        </p:spPr>
        <p:txBody>
          <a:bodyPr>
            <a:normAutofit/>
          </a:bodyPr>
          <a:lstStyle/>
          <a:p>
            <a:r>
              <a:rPr lang="en-US" b="1" dirty="0"/>
              <a:t>China-Pakistan Economic Corridor</a:t>
            </a:r>
          </a:p>
        </p:txBody>
      </p:sp>
      <p:sp>
        <p:nvSpPr>
          <p:cNvPr id="4" name="TextBox 3">
            <a:extLst>
              <a:ext uri="{FF2B5EF4-FFF2-40B4-BE49-F238E27FC236}">
                <a16:creationId xmlns:a16="http://schemas.microsoft.com/office/drawing/2014/main" id="{838BA80D-B737-D344-AEC4-478549165E75}"/>
              </a:ext>
            </a:extLst>
          </p:cNvPr>
          <p:cNvSpPr txBox="1"/>
          <p:nvPr/>
        </p:nvSpPr>
        <p:spPr>
          <a:xfrm>
            <a:off x="1128836" y="6098095"/>
            <a:ext cx="5738891" cy="933332"/>
          </a:xfrm>
          <a:prstGeom prst="rect">
            <a:avLst/>
          </a:prstGeom>
          <a:noFill/>
        </p:spPr>
        <p:txBody>
          <a:bodyPr wrap="square" rtlCol="0">
            <a:spAutoFit/>
          </a:bodyPr>
          <a:lstStyle/>
          <a:p>
            <a:endParaRPr lang="en-US" sz="1000" dirty="0"/>
          </a:p>
          <a:p>
            <a:r>
              <a:rPr lang="en-US" sz="1000" dirty="0"/>
              <a:t> (name redacted) , China-India Great Power Competition in the Indian Ocean Region: Issues for Congress, CRS R45194, </a:t>
            </a:r>
            <a:r>
              <a:rPr lang="it-IT" sz="1000" dirty="0"/>
              <a:t>April 20, 2018</a:t>
            </a:r>
            <a:r>
              <a:rPr lang="en-US" sz="908" dirty="0"/>
              <a:t>, p. 37 </a:t>
            </a:r>
          </a:p>
          <a:p>
            <a:endParaRPr lang="en-US" sz="908" dirty="0"/>
          </a:p>
          <a:p>
            <a:endParaRPr lang="en-US" sz="1557" dirty="0"/>
          </a:p>
        </p:txBody>
      </p:sp>
      <p:sp>
        <p:nvSpPr>
          <p:cNvPr id="8" name="Slide Number Placeholder 4"/>
          <p:cNvSpPr txBox="1">
            <a:spLocks/>
          </p:cNvSpPr>
          <p:nvPr/>
        </p:nvSpPr>
        <p:spPr>
          <a:xfrm>
            <a:off x="9390711" y="6236633"/>
            <a:ext cx="632911" cy="32812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dirty="0"/>
              <a:t>31</a:t>
            </a:r>
          </a:p>
        </p:txBody>
      </p:sp>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770434" y="731274"/>
            <a:ext cx="7237379" cy="5538168"/>
          </a:xfrm>
          <a:prstGeom prst="rect">
            <a:avLst/>
          </a:prstGeom>
        </p:spPr>
      </p:pic>
    </p:spTree>
    <p:extLst>
      <p:ext uri="{BB962C8B-B14F-4D97-AF65-F5344CB8AC3E}">
        <p14:creationId xmlns:p14="http://schemas.microsoft.com/office/powerpoint/2010/main" val="51016333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928FD0C-6010-438E-9567-781D191B62F7}"/>
              </a:ext>
            </a:extLst>
          </p:cNvPr>
          <p:cNvSpPr txBox="1"/>
          <p:nvPr/>
        </p:nvSpPr>
        <p:spPr>
          <a:xfrm>
            <a:off x="1717871" y="2250102"/>
            <a:ext cx="7201459" cy="1309333"/>
          </a:xfrm>
          <a:prstGeom prst="rect">
            <a:avLst/>
          </a:prstGeom>
          <a:noFill/>
        </p:spPr>
        <p:txBody>
          <a:bodyPr wrap="none" rtlCol="0">
            <a:spAutoFit/>
          </a:bodyPr>
          <a:lstStyle/>
          <a:p>
            <a:pPr algn="ctr"/>
            <a:r>
              <a:rPr lang="en-US" sz="3954" b="1" dirty="0">
                <a:solidFill>
                  <a:srgbClr val="FF0000"/>
                </a:solidFill>
                <a:latin typeface="Times New Roman" panose="02020603050405020304" pitchFamily="18" charset="0"/>
                <a:cs typeface="Times New Roman" panose="02020603050405020304" pitchFamily="18" charset="0"/>
              </a:rPr>
              <a:t>China’s Emergence  as a Global </a:t>
            </a:r>
          </a:p>
          <a:p>
            <a:pPr algn="ctr"/>
            <a:r>
              <a:rPr lang="en-US" sz="3954" b="1" dirty="0">
                <a:solidFill>
                  <a:srgbClr val="FF0000"/>
                </a:solidFill>
                <a:latin typeface="Times New Roman" panose="02020603050405020304" pitchFamily="18" charset="0"/>
                <a:cs typeface="Times New Roman" panose="02020603050405020304" pitchFamily="18" charset="0"/>
              </a:rPr>
              <a:t>Military Power</a:t>
            </a:r>
          </a:p>
        </p:txBody>
      </p:sp>
      <p:sp>
        <p:nvSpPr>
          <p:cNvPr id="3" name="Slide Number Placeholder 4"/>
          <p:cNvSpPr txBox="1">
            <a:spLocks/>
          </p:cNvSpPr>
          <p:nvPr/>
        </p:nvSpPr>
        <p:spPr>
          <a:xfrm>
            <a:off x="8919330" y="5887575"/>
            <a:ext cx="632911" cy="32812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dirty="0"/>
              <a:t>32</a:t>
            </a:r>
          </a:p>
        </p:txBody>
      </p:sp>
    </p:spTree>
    <p:extLst>
      <p:ext uri="{BB962C8B-B14F-4D97-AF65-F5344CB8AC3E}">
        <p14:creationId xmlns:p14="http://schemas.microsoft.com/office/powerpoint/2010/main" val="3709960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3" name="TextBox 12"/>
          <p:cNvSpPr txBox="1"/>
          <p:nvPr/>
        </p:nvSpPr>
        <p:spPr>
          <a:xfrm>
            <a:off x="1790649" y="6167308"/>
            <a:ext cx="6773913" cy="465897"/>
          </a:xfrm>
          <a:prstGeom prst="rect">
            <a:avLst/>
          </a:prstGeom>
          <a:noFill/>
        </p:spPr>
        <p:txBody>
          <a:bodyPr wrap="square" rtlCol="0">
            <a:spAutoFit/>
          </a:bodyPr>
          <a:lstStyle/>
          <a:p>
            <a:r>
              <a:rPr lang="en-US" sz="809" dirty="0"/>
              <a:t>Source: SIPRI, </a:t>
            </a:r>
            <a:r>
              <a:rPr lang="en-US" sz="809" i="1" dirty="0"/>
              <a:t>Military Expenditure Data 1988-2015</a:t>
            </a:r>
            <a:r>
              <a:rPr lang="en-US" sz="809" dirty="0"/>
              <a:t>, </a:t>
            </a:r>
            <a:r>
              <a:rPr lang="en-US" sz="809" u="sng" dirty="0">
                <a:hlinkClick r:id="rId2"/>
              </a:rPr>
              <a:t>https://www.sipri.org/databases/milex</a:t>
            </a:r>
            <a:r>
              <a:rPr lang="en-US" sz="809" dirty="0"/>
              <a:t>. Adapted by Anthony H. Cordesman and Joseph Kendall at the Center for Strategic and International Studies, September 2016.</a:t>
            </a:r>
          </a:p>
          <a:p>
            <a:r>
              <a:rPr lang="en-US" sz="809" dirty="0"/>
              <a:t>.</a:t>
            </a:r>
          </a:p>
        </p:txBody>
      </p:sp>
      <p:sp>
        <p:nvSpPr>
          <p:cNvPr id="9" name="Slide Number Placeholder 4"/>
          <p:cNvSpPr>
            <a:spLocks noGrp="1"/>
          </p:cNvSpPr>
          <p:nvPr>
            <p:ph type="sldNum" sz="quarter" idx="12"/>
          </p:nvPr>
        </p:nvSpPr>
        <p:spPr>
          <a:xfrm>
            <a:off x="8839798" y="6072128"/>
            <a:ext cx="766477" cy="328128"/>
          </a:xfrm>
        </p:spPr>
        <p:txBody>
          <a:bodyPr/>
          <a:lstStyle/>
          <a:p>
            <a:fld id="{E95EA8F7-C19D-EF4A-A25F-B2B79527C69C}" type="slidenum">
              <a:rPr lang="en-US" b="1" smtClean="0"/>
              <a:t>33</a:t>
            </a:fld>
            <a:endParaRPr lang="en-US" b="1" dirty="0"/>
          </a:p>
        </p:txBody>
      </p:sp>
      <p:sp>
        <p:nvSpPr>
          <p:cNvPr id="12" name="Title 1"/>
          <p:cNvSpPr txBox="1">
            <a:spLocks/>
          </p:cNvSpPr>
          <p:nvPr/>
        </p:nvSpPr>
        <p:spPr bwMode="auto">
          <a:xfrm>
            <a:off x="1548998" y="284852"/>
            <a:ext cx="7257213" cy="818043"/>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52500" lnSpcReduction="200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4600" dirty="0">
                <a:solidFill>
                  <a:schemeClr val="tx1"/>
                </a:solidFill>
                <a:latin typeface="+mn-lt"/>
              </a:rPr>
              <a:t>Military Expenditures by UNSC Country: </a:t>
            </a:r>
          </a:p>
          <a:p>
            <a:pPr algn="ctr"/>
            <a:r>
              <a:rPr lang="en-US" sz="4600" dirty="0">
                <a:solidFill>
                  <a:schemeClr val="tx1"/>
                </a:solidFill>
                <a:latin typeface="+mn-lt"/>
              </a:rPr>
              <a:t>SIPRI 1990-2015</a:t>
            </a:r>
          </a:p>
          <a:p>
            <a:pPr algn="ctr"/>
            <a:r>
              <a:rPr lang="en-US" sz="1708" dirty="0">
                <a:solidFill>
                  <a:schemeClr val="tx1"/>
                </a:solidFill>
                <a:latin typeface="+mn-lt"/>
                <a:cs typeface="Arial Black"/>
              </a:rPr>
              <a:t>(Current $US Billions)</a:t>
            </a:r>
          </a:p>
        </p:txBody>
      </p:sp>
      <p:graphicFrame>
        <p:nvGraphicFramePr>
          <p:cNvPr id="8" name="Chart 7"/>
          <p:cNvGraphicFramePr/>
          <p:nvPr>
            <p:extLst>
              <p:ext uri="{D42A27DB-BD31-4B8C-83A1-F6EECF244321}">
                <p14:modId xmlns:p14="http://schemas.microsoft.com/office/powerpoint/2010/main" val="1575940405"/>
              </p:ext>
            </p:extLst>
          </p:nvPr>
        </p:nvGraphicFramePr>
        <p:xfrm>
          <a:off x="1546988" y="1168292"/>
          <a:ext cx="7421749" cy="4360521"/>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p:cNvSpPr txBox="1"/>
          <p:nvPr/>
        </p:nvSpPr>
        <p:spPr>
          <a:xfrm>
            <a:off x="8389380" y="1878232"/>
            <a:ext cx="833657" cy="341312"/>
          </a:xfrm>
          <a:prstGeom prst="rect">
            <a:avLst/>
          </a:prstGeom>
          <a:noFill/>
        </p:spPr>
        <p:txBody>
          <a:bodyPr wrap="square" rtlCol="0">
            <a:spAutoFit/>
          </a:bodyPr>
          <a:lstStyle/>
          <a:p>
            <a:r>
              <a:rPr lang="en-US" sz="1618" b="1" dirty="0"/>
              <a:t>U.S.</a:t>
            </a:r>
          </a:p>
        </p:txBody>
      </p:sp>
      <p:sp>
        <p:nvSpPr>
          <p:cNvPr id="10" name="TextBox 9"/>
          <p:cNvSpPr txBox="1"/>
          <p:nvPr/>
        </p:nvSpPr>
        <p:spPr>
          <a:xfrm>
            <a:off x="8389381" y="3024288"/>
            <a:ext cx="833657" cy="341312"/>
          </a:xfrm>
          <a:prstGeom prst="rect">
            <a:avLst/>
          </a:prstGeom>
          <a:noFill/>
        </p:spPr>
        <p:txBody>
          <a:bodyPr wrap="square" rtlCol="0">
            <a:spAutoFit/>
          </a:bodyPr>
          <a:lstStyle/>
          <a:p>
            <a:r>
              <a:rPr lang="en-US" sz="1618" b="1" dirty="0"/>
              <a:t>China</a:t>
            </a:r>
          </a:p>
        </p:txBody>
      </p:sp>
      <p:sp>
        <p:nvSpPr>
          <p:cNvPr id="11" name="TextBox 10"/>
          <p:cNvSpPr txBox="1"/>
          <p:nvPr/>
        </p:nvSpPr>
        <p:spPr>
          <a:xfrm>
            <a:off x="8389382" y="3526611"/>
            <a:ext cx="833657" cy="341312"/>
          </a:xfrm>
          <a:prstGeom prst="rect">
            <a:avLst/>
          </a:prstGeom>
          <a:solidFill>
            <a:schemeClr val="bg1"/>
          </a:solidFill>
        </p:spPr>
        <p:txBody>
          <a:bodyPr wrap="square" rtlCol="0">
            <a:spAutoFit/>
          </a:bodyPr>
          <a:lstStyle/>
          <a:p>
            <a:r>
              <a:rPr lang="en-US" sz="1618" b="1" dirty="0"/>
              <a:t>Russia</a:t>
            </a:r>
          </a:p>
        </p:txBody>
      </p:sp>
    </p:spTree>
    <p:extLst>
      <p:ext uri="{BB962C8B-B14F-4D97-AF65-F5344CB8AC3E}">
        <p14:creationId xmlns:p14="http://schemas.microsoft.com/office/powerpoint/2010/main" val="97491910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3" name="TextBox 12"/>
          <p:cNvSpPr txBox="1"/>
          <p:nvPr/>
        </p:nvSpPr>
        <p:spPr>
          <a:xfrm>
            <a:off x="809614" y="6507965"/>
            <a:ext cx="7906369" cy="369332"/>
          </a:xfrm>
          <a:prstGeom prst="rect">
            <a:avLst/>
          </a:prstGeom>
          <a:noFill/>
        </p:spPr>
        <p:txBody>
          <a:bodyPr wrap="square" rtlCol="0">
            <a:spAutoFit/>
          </a:bodyPr>
          <a:lstStyle/>
          <a:p>
            <a:r>
              <a:rPr lang="en-US" sz="809" dirty="0"/>
              <a:t> Source: </a:t>
            </a:r>
            <a:r>
              <a:rPr lang="en-US" sz="809" i="1" dirty="0"/>
              <a:t>IISS Military Balance 2013 </a:t>
            </a:r>
            <a:r>
              <a:rPr lang="en-US" sz="809" dirty="0"/>
              <a:t>p. 256, OSD, </a:t>
            </a:r>
            <a:r>
              <a:rPr lang="en-US" sz="809" i="1" dirty="0"/>
              <a:t>China Military Power 2017</a:t>
            </a:r>
            <a:r>
              <a:rPr lang="en-US" sz="809" dirty="0"/>
              <a:t>, p  66, and 2016, p. ii,  SIPIRI, </a:t>
            </a:r>
            <a:r>
              <a:rPr lang="en-US" sz="900" i="1" dirty="0">
                <a:hlinkClick r:id="rId2"/>
              </a:rPr>
              <a:t>https://www.sipri.org/sites/default/files/Trends-world-military-expenditure-2016.pdf</a:t>
            </a:r>
            <a:r>
              <a:rPr lang="en-US" sz="900" dirty="0"/>
              <a:t>. Apr 24, 2017</a:t>
            </a:r>
            <a:r>
              <a:rPr lang="en-US" sz="809" dirty="0"/>
              <a:t>.</a:t>
            </a:r>
          </a:p>
        </p:txBody>
      </p:sp>
      <p:sp>
        <p:nvSpPr>
          <p:cNvPr id="9" name="Slide Number Placeholder 4"/>
          <p:cNvSpPr>
            <a:spLocks noGrp="1"/>
          </p:cNvSpPr>
          <p:nvPr>
            <p:ph type="sldNum" sz="quarter" idx="12"/>
          </p:nvPr>
        </p:nvSpPr>
        <p:spPr>
          <a:xfrm>
            <a:off x="8204270" y="6059737"/>
            <a:ext cx="766477" cy="328128"/>
          </a:xfrm>
        </p:spPr>
        <p:txBody>
          <a:bodyPr/>
          <a:lstStyle/>
          <a:p>
            <a:fld id="{E95EA8F7-C19D-EF4A-A25F-B2B79527C69C}" type="slidenum">
              <a:rPr lang="en-US" smtClean="0"/>
              <a:t>34</a:t>
            </a:fld>
            <a:endParaRPr lang="en-US" dirty="0"/>
          </a:p>
        </p:txBody>
      </p:sp>
      <p:sp>
        <p:nvSpPr>
          <p:cNvPr id="12" name="Title 1"/>
          <p:cNvSpPr txBox="1">
            <a:spLocks/>
          </p:cNvSpPr>
          <p:nvPr/>
        </p:nvSpPr>
        <p:spPr bwMode="auto">
          <a:xfrm>
            <a:off x="1330295" y="236719"/>
            <a:ext cx="7257213" cy="64199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82500" lnSpcReduction="100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500" dirty="0">
                <a:solidFill>
                  <a:schemeClr val="tx1"/>
                </a:solidFill>
                <a:latin typeface="+mn-lt"/>
              </a:rPr>
              <a:t>China’s Official Spending Estimate </a:t>
            </a:r>
            <a:r>
              <a:rPr lang="mr-IN" sz="2500" dirty="0">
                <a:solidFill>
                  <a:schemeClr val="tx1"/>
                </a:solidFill>
                <a:latin typeface="+mn-lt"/>
              </a:rPr>
              <a:t>–</a:t>
            </a:r>
            <a:r>
              <a:rPr lang="en-US" sz="2500" dirty="0">
                <a:solidFill>
                  <a:schemeClr val="tx1"/>
                </a:solidFill>
                <a:latin typeface="+mn-lt"/>
              </a:rPr>
              <a:t> Military vs. GDP: 2007-2016</a:t>
            </a:r>
          </a:p>
          <a:p>
            <a:pPr algn="ctr"/>
            <a:r>
              <a:rPr lang="en-US" sz="1438" dirty="0">
                <a:latin typeface="+mj-lt"/>
                <a:cs typeface="Arial Black"/>
              </a:rPr>
              <a:t>(In constant 2016 $US Billions)</a:t>
            </a:r>
          </a:p>
        </p:txBody>
      </p:sp>
      <p:sp>
        <p:nvSpPr>
          <p:cNvPr id="6" name="Rectangle 5"/>
          <p:cNvSpPr/>
          <p:nvPr/>
        </p:nvSpPr>
        <p:spPr>
          <a:xfrm>
            <a:off x="521046" y="4349547"/>
            <a:ext cx="2505236" cy="2141805"/>
          </a:xfrm>
          <a:prstGeom prst="rect">
            <a:avLst/>
          </a:prstGeom>
        </p:spPr>
        <p:txBody>
          <a:bodyPr wrap="square">
            <a:spAutoFit/>
          </a:bodyPr>
          <a:lstStyle/>
          <a:p>
            <a:r>
              <a:rPr lang="en-US" sz="1300" b="1" dirty="0">
                <a:solidFill>
                  <a:srgbClr val="FF0000"/>
                </a:solidFill>
              </a:rPr>
              <a:t>IISS: China’s officially-disclosed military budget of $144.3 billion  in 2016 had grown at an average of 9.8 percent per year in inflation-adjusted terms from 2006 through 2015, and 8.5 percent per year in inflation-adjusted terms from 2007 through 2016</a:t>
            </a:r>
            <a:r>
              <a:rPr lang="en-US" sz="1300" dirty="0"/>
              <a:t> </a:t>
            </a:r>
          </a:p>
          <a:p>
            <a:endParaRPr lang="en-US" sz="1618" dirty="0">
              <a:latin typeface="Garamond" charset="0"/>
            </a:endParaRPr>
          </a:p>
        </p:txBody>
      </p:sp>
      <p:pic>
        <p:nvPicPr>
          <p:cNvPr id="7" name="Picture 6"/>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164144" y="945682"/>
            <a:ext cx="7806603" cy="3430301"/>
          </a:xfrm>
          <a:prstGeom prst="rect">
            <a:avLst/>
          </a:prstGeom>
        </p:spPr>
      </p:pic>
      <p:sp>
        <p:nvSpPr>
          <p:cNvPr id="10" name="TextBox 9">
            <a:extLst>
              <a:ext uri="{FF2B5EF4-FFF2-40B4-BE49-F238E27FC236}">
                <a16:creationId xmlns:a16="http://schemas.microsoft.com/office/drawing/2014/main" id="{BD0F95F3-8AC2-0644-A155-4B1A057DE990}"/>
              </a:ext>
            </a:extLst>
          </p:cNvPr>
          <p:cNvSpPr txBox="1"/>
          <p:nvPr/>
        </p:nvSpPr>
        <p:spPr>
          <a:xfrm>
            <a:off x="3120253" y="4346266"/>
            <a:ext cx="2546728" cy="2391104"/>
          </a:xfrm>
          <a:prstGeom prst="rect">
            <a:avLst/>
          </a:prstGeom>
          <a:noFill/>
        </p:spPr>
        <p:txBody>
          <a:bodyPr wrap="square" rtlCol="0">
            <a:spAutoFit/>
          </a:bodyPr>
          <a:lstStyle/>
          <a:p>
            <a:r>
              <a:rPr lang="en-US" sz="1300" b="1" dirty="0">
                <a:solidFill>
                  <a:srgbClr val="FF0000"/>
                </a:solidFill>
              </a:rPr>
              <a:t>OSD: </a:t>
            </a:r>
            <a:r>
              <a:rPr lang="en-US" sz="1400" b="1" dirty="0">
                <a:solidFill>
                  <a:srgbClr val="FF0000"/>
                </a:solidFill>
              </a:rPr>
              <a:t>China's military-related spending for 2016 exceeded $180 billion" and its defense budget is expected to increase yearly by an average of 7 percent, growing to $260 billion by 2020, according to the US Defense Department's 2017 China Military Power </a:t>
            </a:r>
          </a:p>
          <a:p>
            <a:endParaRPr lang="en-US" sz="1300" b="1" dirty="0">
              <a:solidFill>
                <a:srgbClr val="FF0000"/>
              </a:solidFill>
            </a:endParaRPr>
          </a:p>
          <a:p>
            <a:pPr marL="148304" indent="-148304">
              <a:buFont typeface="Arial" panose="020B0604020202020204" pitchFamily="34" charset="0"/>
              <a:buChar char="•"/>
            </a:pPr>
            <a:endParaRPr lang="en-US" sz="1038" b="1" dirty="0"/>
          </a:p>
        </p:txBody>
      </p:sp>
      <p:sp>
        <p:nvSpPr>
          <p:cNvPr id="3" name="Rectangle 2"/>
          <p:cNvSpPr/>
          <p:nvPr/>
        </p:nvSpPr>
        <p:spPr>
          <a:xfrm>
            <a:off x="5760952" y="4346266"/>
            <a:ext cx="4545712" cy="2246769"/>
          </a:xfrm>
          <a:prstGeom prst="rect">
            <a:avLst/>
          </a:prstGeom>
        </p:spPr>
        <p:txBody>
          <a:bodyPr wrap="square">
            <a:spAutoFit/>
          </a:bodyPr>
          <a:lstStyle/>
          <a:p>
            <a:r>
              <a:rPr lang="en-US" sz="1400" b="1" dirty="0">
                <a:solidFill>
                  <a:srgbClr val="FF0000"/>
                </a:solidFill>
              </a:rPr>
              <a:t>SIPRI: Between 2007 and 2016, China saw the biggest growth in military spending, with an increase of 118 per cent, followed by Russia (87 per cent) and India (54 per cent). In the same period, Italy (–16 per cent), the United Kingdom (–12 per cent) and the United States (–4.8 per cent) were the only countries in the top 15 to see their military expenditure fall. In 2016, China  spent an estimated $215  billion, and accounted for 13% of world  military spending.</a:t>
            </a:r>
          </a:p>
          <a:p>
            <a:endParaRPr lang="en-US" sz="1400" b="1" dirty="0"/>
          </a:p>
        </p:txBody>
      </p:sp>
      <p:sp>
        <p:nvSpPr>
          <p:cNvPr id="8" name="TextBox 7"/>
          <p:cNvSpPr txBox="1"/>
          <p:nvPr/>
        </p:nvSpPr>
        <p:spPr>
          <a:xfrm>
            <a:off x="2587557" y="878709"/>
            <a:ext cx="5999951" cy="923330"/>
          </a:xfrm>
          <a:prstGeom prst="rect">
            <a:avLst/>
          </a:prstGeom>
          <a:noFill/>
        </p:spPr>
        <p:txBody>
          <a:bodyPr wrap="square" rtlCol="0">
            <a:spAutoFit/>
          </a:bodyPr>
          <a:lstStyle/>
          <a:p>
            <a:r>
              <a:rPr lang="en-US" b="1" dirty="0">
                <a:solidFill>
                  <a:srgbClr val="FF0000"/>
                </a:solidFill>
              </a:rPr>
              <a:t>Official total in current dollars was 954.35 billion yuan or US$147 billion in 2016, 1.044 trillion yuan  or $151.4 billion) in 2017, and will be 1.1trillion Yuan or $173.4 billion in 2018</a:t>
            </a:r>
          </a:p>
        </p:txBody>
      </p:sp>
    </p:spTree>
    <p:extLst>
      <p:ext uri="{BB962C8B-B14F-4D97-AF65-F5344CB8AC3E}">
        <p14:creationId xmlns:p14="http://schemas.microsoft.com/office/powerpoint/2010/main" val="210443180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2" name="Title 1"/>
          <p:cNvSpPr txBox="1">
            <a:spLocks/>
          </p:cNvSpPr>
          <p:nvPr/>
        </p:nvSpPr>
        <p:spPr bwMode="auto">
          <a:xfrm>
            <a:off x="783905" y="40179"/>
            <a:ext cx="8692676" cy="1253141"/>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75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500" dirty="0">
                <a:solidFill>
                  <a:schemeClr val="tx1"/>
                </a:solidFill>
                <a:latin typeface="+mn-lt"/>
              </a:rPr>
              <a:t>China’s Official Defense Budget 2008-2017 </a:t>
            </a:r>
            <a:endParaRPr lang="en-US" sz="1797" dirty="0">
              <a:solidFill>
                <a:schemeClr val="tx1"/>
              </a:solidFill>
              <a:latin typeface="Arial Black"/>
              <a:cs typeface="Arial Black"/>
            </a:endParaRPr>
          </a:p>
        </p:txBody>
      </p:sp>
      <p:sp>
        <p:nvSpPr>
          <p:cNvPr id="8" name="Rectangle 5"/>
          <p:cNvSpPr>
            <a:spLocks noChangeArrowheads="1"/>
          </p:cNvSpPr>
          <p:nvPr/>
        </p:nvSpPr>
        <p:spPr bwMode="auto">
          <a:xfrm>
            <a:off x="379268" y="6270336"/>
            <a:ext cx="8696460" cy="390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82175" tIns="41087" rIns="82175" bIns="41087" numCol="1" anchor="ctr" anchorCtr="0" compatLnSpc="1">
            <a:prstTxWarp prst="textNoShape">
              <a:avLst/>
            </a:prstTxWarp>
            <a:spAutoFit/>
          </a:bodyPr>
          <a:lstStyle/>
          <a:p>
            <a:pPr eaLnBrk="0" fontAlgn="base" hangingPunct="0">
              <a:spcBef>
                <a:spcPct val="0"/>
              </a:spcBef>
              <a:spcAft>
                <a:spcPct val="0"/>
              </a:spcAft>
            </a:pPr>
            <a:r>
              <a:rPr lang="en-US" altLang="en-US" sz="1000" dirty="0">
                <a:latin typeface="Arial" charset="0"/>
              </a:rPr>
              <a:t>Office of the Secretary of Defense, </a:t>
            </a:r>
            <a:r>
              <a:rPr lang="en-US" altLang="en-US" sz="1000" i="1" dirty="0">
                <a:latin typeface="Arial" charset="0"/>
              </a:rPr>
              <a:t>Military and Security Developments Involving the Republic of China, Annual Report to Congress</a:t>
            </a:r>
            <a:r>
              <a:rPr lang="en-US" altLang="en-US" sz="1000" dirty="0">
                <a:latin typeface="Arial" charset="0"/>
              </a:rPr>
              <a:t>, May 16, 2018, Department of Defense., p. 82-83.</a:t>
            </a:r>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90664" y="405115"/>
            <a:ext cx="5951797" cy="3934674"/>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918221" y="1473245"/>
            <a:ext cx="3132638" cy="2702668"/>
          </a:xfrm>
          <a:prstGeom prst="rect">
            <a:avLst/>
          </a:prstGeom>
        </p:spPr>
      </p:pic>
      <p:sp>
        <p:nvSpPr>
          <p:cNvPr id="9" name="TextBox 8"/>
          <p:cNvSpPr txBox="1"/>
          <p:nvPr/>
        </p:nvSpPr>
        <p:spPr>
          <a:xfrm>
            <a:off x="7227693" y="556920"/>
            <a:ext cx="2506710" cy="830997"/>
          </a:xfrm>
          <a:prstGeom prst="rect">
            <a:avLst/>
          </a:prstGeom>
          <a:noFill/>
        </p:spPr>
        <p:txBody>
          <a:bodyPr wrap="square" rtlCol="0">
            <a:spAutoFit/>
          </a:bodyPr>
          <a:lstStyle/>
          <a:p>
            <a:r>
              <a:rPr lang="en-US" sz="1600" b="1" dirty="0"/>
              <a:t>2017 Defense Budget Comparison – adjusted for inflation to 2017 $USD</a:t>
            </a:r>
          </a:p>
        </p:txBody>
      </p:sp>
      <p:pic>
        <p:nvPicPr>
          <p:cNvPr id="11" name="Picture 10"/>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935547" y="4417240"/>
            <a:ext cx="6576155" cy="1853828"/>
          </a:xfrm>
          <a:prstGeom prst="rect">
            <a:avLst/>
          </a:prstGeom>
        </p:spPr>
      </p:pic>
      <p:sp>
        <p:nvSpPr>
          <p:cNvPr id="3" name="Slide Number Placeholder 2"/>
          <p:cNvSpPr>
            <a:spLocks noGrp="1"/>
          </p:cNvSpPr>
          <p:nvPr>
            <p:ph type="sldNum" sz="quarter" idx="12"/>
          </p:nvPr>
        </p:nvSpPr>
        <p:spPr/>
        <p:txBody>
          <a:bodyPr/>
          <a:lstStyle/>
          <a:p>
            <a:fld id="{D2993C88-2160-6A4C-9421-69F7E702B687}" type="slidenum">
              <a:rPr lang="en-US" b="1" smtClean="0"/>
              <a:t>35</a:t>
            </a:fld>
            <a:endParaRPr lang="en-US" b="1" dirty="0"/>
          </a:p>
        </p:txBody>
      </p:sp>
    </p:spTree>
    <p:extLst>
      <p:ext uri="{BB962C8B-B14F-4D97-AF65-F5344CB8AC3E}">
        <p14:creationId xmlns:p14="http://schemas.microsoft.com/office/powerpoint/2010/main" val="102060306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2" name="Title 1"/>
          <p:cNvSpPr txBox="1">
            <a:spLocks/>
          </p:cNvSpPr>
          <p:nvPr/>
        </p:nvSpPr>
        <p:spPr bwMode="auto">
          <a:xfrm>
            <a:off x="783905" y="40179"/>
            <a:ext cx="8692676" cy="1253141"/>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75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500" dirty="0">
                <a:solidFill>
                  <a:schemeClr val="tx1"/>
                </a:solidFill>
                <a:latin typeface="+mn-lt"/>
              </a:rPr>
              <a:t>Japanese Estimate of China’s Announced </a:t>
            </a:r>
          </a:p>
          <a:p>
            <a:pPr algn="ctr"/>
            <a:r>
              <a:rPr lang="en-US" sz="2500" dirty="0">
                <a:solidFill>
                  <a:schemeClr val="tx1"/>
                </a:solidFill>
                <a:latin typeface="+mn-lt"/>
              </a:rPr>
              <a:t>Defense Budget 1989-2018 </a:t>
            </a:r>
            <a:endParaRPr lang="en-US" sz="1797" dirty="0">
              <a:solidFill>
                <a:schemeClr val="tx1"/>
              </a:solidFill>
              <a:latin typeface="Arial Black"/>
              <a:cs typeface="Arial Black"/>
            </a:endParaRPr>
          </a:p>
        </p:txBody>
      </p:sp>
      <p:sp>
        <p:nvSpPr>
          <p:cNvPr id="8" name="Rectangle 5"/>
          <p:cNvSpPr>
            <a:spLocks noChangeArrowheads="1"/>
          </p:cNvSpPr>
          <p:nvPr/>
        </p:nvSpPr>
        <p:spPr bwMode="auto">
          <a:xfrm>
            <a:off x="379268" y="6347280"/>
            <a:ext cx="8696460" cy="236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82175" tIns="41087" rIns="82175" bIns="41087" numCol="1" anchor="ctr" anchorCtr="0" compatLnSpc="1">
            <a:prstTxWarp prst="textNoShape">
              <a:avLst/>
            </a:prstTxWarp>
            <a:spAutoFit/>
          </a:bodyPr>
          <a:lstStyle/>
          <a:p>
            <a:pPr eaLnBrk="0" fontAlgn="base" hangingPunct="0">
              <a:spcBef>
                <a:spcPct val="0"/>
              </a:spcBef>
              <a:spcAft>
                <a:spcPct val="0"/>
              </a:spcAft>
            </a:pPr>
            <a:r>
              <a:rPr lang="en-US" altLang="en-US" sz="1000" dirty="0">
                <a:latin typeface="Arial" charset="0"/>
              </a:rPr>
              <a:t>Defense of Japan 2018 (Annual White Paper) Digest, </a:t>
            </a:r>
            <a:r>
              <a:rPr lang="en-US" altLang="en-US" sz="1000" dirty="0">
                <a:latin typeface="Arial" charset="0"/>
                <a:hlinkClick r:id="rId2"/>
              </a:rPr>
              <a:t>http://www.mod.go.jp/e/publ/w_paper/</a:t>
            </a:r>
            <a:r>
              <a:rPr lang="en-US" altLang="en-US" sz="1000" dirty="0">
                <a:latin typeface="Arial" charset="0"/>
              </a:rPr>
              <a:t> </a:t>
            </a:r>
          </a:p>
        </p:txBody>
      </p:sp>
      <p:sp>
        <p:nvSpPr>
          <p:cNvPr id="3" name="Slide Number Placeholder 2"/>
          <p:cNvSpPr>
            <a:spLocks noGrp="1"/>
          </p:cNvSpPr>
          <p:nvPr>
            <p:ph type="sldNum" sz="quarter" idx="12"/>
          </p:nvPr>
        </p:nvSpPr>
        <p:spPr/>
        <p:txBody>
          <a:bodyPr/>
          <a:lstStyle/>
          <a:p>
            <a:fld id="{D2993C88-2160-6A4C-9421-69F7E702B687}" type="slidenum">
              <a:rPr lang="en-US" b="1" smtClean="0"/>
              <a:t>36</a:t>
            </a:fld>
            <a:endParaRPr lang="en-US" b="1" dirty="0"/>
          </a:p>
        </p:txBody>
      </p:sp>
      <p:pic>
        <p:nvPicPr>
          <p:cNvPr id="10" name="Picture 9"/>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18381" y="819150"/>
            <a:ext cx="8509000" cy="5219700"/>
          </a:xfrm>
          <a:prstGeom prst="rect">
            <a:avLst/>
          </a:prstGeom>
        </p:spPr>
      </p:pic>
    </p:spTree>
    <p:extLst>
      <p:ext uri="{BB962C8B-B14F-4D97-AF65-F5344CB8AC3E}">
        <p14:creationId xmlns:p14="http://schemas.microsoft.com/office/powerpoint/2010/main" val="139657637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3" name="TextBox 12"/>
          <p:cNvSpPr txBox="1"/>
          <p:nvPr/>
        </p:nvSpPr>
        <p:spPr>
          <a:xfrm>
            <a:off x="1848932" y="6011760"/>
            <a:ext cx="6773913" cy="216854"/>
          </a:xfrm>
          <a:prstGeom prst="rect">
            <a:avLst/>
          </a:prstGeom>
          <a:noFill/>
        </p:spPr>
        <p:txBody>
          <a:bodyPr wrap="square" rtlCol="0">
            <a:spAutoFit/>
          </a:bodyPr>
          <a:lstStyle/>
          <a:p>
            <a:r>
              <a:rPr lang="en-US" sz="809" dirty="0"/>
              <a:t>Source: IISS, Military Balance, 2017, p. 21</a:t>
            </a:r>
          </a:p>
        </p:txBody>
      </p:sp>
      <p:sp>
        <p:nvSpPr>
          <p:cNvPr id="9" name="Slide Number Placeholder 4"/>
          <p:cNvSpPr>
            <a:spLocks noGrp="1"/>
          </p:cNvSpPr>
          <p:nvPr>
            <p:ph type="sldNum" sz="quarter" idx="12"/>
          </p:nvPr>
        </p:nvSpPr>
        <p:spPr>
          <a:xfrm>
            <a:off x="8846559" y="6099680"/>
            <a:ext cx="766477" cy="376105"/>
          </a:xfrm>
        </p:spPr>
        <p:txBody>
          <a:bodyPr/>
          <a:lstStyle/>
          <a:p>
            <a:fld id="{E95EA8F7-C19D-EF4A-A25F-B2B79527C69C}" type="slidenum">
              <a:rPr lang="en-US" b="1" smtClean="0"/>
              <a:t>37</a:t>
            </a:fld>
            <a:endParaRPr lang="en-US" b="1" dirty="0"/>
          </a:p>
        </p:txBody>
      </p:sp>
      <p:sp>
        <p:nvSpPr>
          <p:cNvPr id="12" name="Title 1"/>
          <p:cNvSpPr txBox="1">
            <a:spLocks/>
          </p:cNvSpPr>
          <p:nvPr/>
        </p:nvSpPr>
        <p:spPr bwMode="auto">
          <a:xfrm>
            <a:off x="1576575" y="494726"/>
            <a:ext cx="7257213" cy="64199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75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400" dirty="0">
                <a:latin typeface="+mn-lt"/>
              </a:rPr>
              <a:t>China versus Asia: IISS</a:t>
            </a:r>
            <a:endParaRPr lang="en-US" sz="2400" dirty="0">
              <a:solidFill>
                <a:schemeClr val="tx1"/>
              </a:solidFill>
              <a:latin typeface="+mn-lt"/>
              <a:cs typeface="Arial Black"/>
            </a:endParaRPr>
          </a:p>
        </p:txBody>
      </p:sp>
      <p:pic>
        <p:nvPicPr>
          <p:cNvPr id="8" name="Picture 7"/>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278274" y="1038192"/>
            <a:ext cx="7989214" cy="4804910"/>
          </a:xfrm>
          <a:prstGeom prst="rect">
            <a:avLst/>
          </a:prstGeom>
        </p:spPr>
      </p:pic>
    </p:spTree>
    <p:extLst>
      <p:ext uri="{BB962C8B-B14F-4D97-AF65-F5344CB8AC3E}">
        <p14:creationId xmlns:p14="http://schemas.microsoft.com/office/powerpoint/2010/main" val="176470120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3" name="TextBox 12"/>
          <p:cNvSpPr txBox="1"/>
          <p:nvPr/>
        </p:nvSpPr>
        <p:spPr>
          <a:xfrm>
            <a:off x="500971" y="6358689"/>
            <a:ext cx="6773913" cy="341376"/>
          </a:xfrm>
          <a:prstGeom prst="rect">
            <a:avLst/>
          </a:prstGeom>
          <a:noFill/>
        </p:spPr>
        <p:txBody>
          <a:bodyPr wrap="square" rtlCol="0">
            <a:spAutoFit/>
          </a:bodyPr>
          <a:lstStyle/>
          <a:p>
            <a:r>
              <a:rPr lang="en-US" sz="809" dirty="0"/>
              <a:t>Source: IISS, </a:t>
            </a:r>
            <a:r>
              <a:rPr lang="en-US" sz="809" i="1" dirty="0"/>
              <a:t>Military Balance, 2018</a:t>
            </a:r>
            <a:r>
              <a:rPr lang="en-US" sz="809" dirty="0"/>
              <a:t>, pp. 19-208; SIPRI. May 2, 2018, </a:t>
            </a:r>
            <a:r>
              <a:rPr lang="en-US" sz="809" dirty="0">
                <a:hlinkClick r:id="rId2"/>
              </a:rPr>
              <a:t>https://www.google.com/search?q=SIPRI%3A+Chinese+militaryspending+2017&amp;ie=utf-8&amp;oe=utf-8&amp;client=firefox-b-1</a:t>
            </a:r>
            <a:r>
              <a:rPr lang="en-US" sz="809" dirty="0"/>
              <a:t>. </a:t>
            </a:r>
          </a:p>
        </p:txBody>
      </p:sp>
      <p:sp>
        <p:nvSpPr>
          <p:cNvPr id="9" name="Slide Number Placeholder 4"/>
          <p:cNvSpPr>
            <a:spLocks noGrp="1"/>
          </p:cNvSpPr>
          <p:nvPr>
            <p:ph type="sldNum" sz="quarter" idx="12"/>
          </p:nvPr>
        </p:nvSpPr>
        <p:spPr>
          <a:xfrm>
            <a:off x="8204270" y="6059737"/>
            <a:ext cx="766477" cy="328128"/>
          </a:xfrm>
        </p:spPr>
        <p:txBody>
          <a:bodyPr/>
          <a:lstStyle/>
          <a:p>
            <a:fld id="{E95EA8F7-C19D-EF4A-A25F-B2B79527C69C}" type="slidenum">
              <a:rPr lang="en-US" b="1" smtClean="0"/>
              <a:t>38</a:t>
            </a:fld>
            <a:endParaRPr lang="en-US" b="1" dirty="0"/>
          </a:p>
        </p:txBody>
      </p:sp>
      <p:sp>
        <p:nvSpPr>
          <p:cNvPr id="12" name="Title 1"/>
          <p:cNvSpPr txBox="1">
            <a:spLocks/>
          </p:cNvSpPr>
          <p:nvPr/>
        </p:nvSpPr>
        <p:spPr bwMode="auto">
          <a:xfrm>
            <a:off x="1484964" y="209178"/>
            <a:ext cx="7717402" cy="64199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75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400" dirty="0">
                <a:solidFill>
                  <a:schemeClr val="tx1"/>
                </a:solidFill>
                <a:latin typeface="+mn-lt"/>
              </a:rPr>
              <a:t>IISS/SIPRI Guesstimate of Comparative Military Budgets: 2017 </a:t>
            </a:r>
            <a:endParaRPr lang="en-US" sz="2400" dirty="0">
              <a:solidFill>
                <a:schemeClr val="tx1"/>
              </a:solidFill>
              <a:latin typeface="+mn-lt"/>
              <a:cs typeface="Arial Black"/>
            </a:endParaRPr>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0971" y="851168"/>
            <a:ext cx="4814231" cy="3158744"/>
          </a:xfrm>
          <a:prstGeom prst="rect">
            <a:avLst/>
          </a:prstGeom>
        </p:spPr>
      </p:pic>
      <p:pic>
        <p:nvPicPr>
          <p:cNvPr id="4" name="Picture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278209" y="851168"/>
            <a:ext cx="3339522" cy="2968464"/>
          </a:xfrm>
          <a:prstGeom prst="rect">
            <a:avLst/>
          </a:prstGeom>
        </p:spPr>
      </p:pic>
      <p:cxnSp>
        <p:nvCxnSpPr>
          <p:cNvPr id="7" name="Straight Arrow Connector 6"/>
          <p:cNvCxnSpPr/>
          <p:nvPr/>
        </p:nvCxnSpPr>
        <p:spPr>
          <a:xfrm flipH="1">
            <a:off x="9011214" y="1702340"/>
            <a:ext cx="796051" cy="509266"/>
          </a:xfrm>
          <a:prstGeom prst="straightConnector1">
            <a:avLst/>
          </a:prstGeom>
          <a:ln w="1016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V="1">
            <a:off x="6934290" y="3412860"/>
            <a:ext cx="468761" cy="430760"/>
          </a:xfrm>
          <a:prstGeom prst="straightConnector1">
            <a:avLst/>
          </a:prstGeom>
          <a:ln w="1016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5535038" y="4182340"/>
            <a:ext cx="4272227" cy="2031325"/>
          </a:xfrm>
          <a:prstGeom prst="rect">
            <a:avLst/>
          </a:prstGeom>
          <a:noFill/>
        </p:spPr>
        <p:txBody>
          <a:bodyPr wrap="square" rtlCol="0">
            <a:spAutoFit/>
          </a:bodyPr>
          <a:lstStyle/>
          <a:p>
            <a:r>
              <a:rPr lang="en-US" sz="1400" b="1" dirty="0">
                <a:solidFill>
                  <a:srgbClr val="FF0000"/>
                </a:solidFill>
              </a:rPr>
              <a:t>SIPRI: </a:t>
            </a:r>
            <a:r>
              <a:rPr lang="en-GB" sz="1400" b="1" dirty="0">
                <a:solidFill>
                  <a:srgbClr val="FF0000"/>
                </a:solidFill>
              </a:rPr>
              <a:t>China, the second largest spender globally, increased its military spending by 5.6 per cent to $228 billion in 2017. China’s spending as a share of world military expenditure has risen from 5.8 per cent in 2008 to 13 per cent in 2017. India spent $63.9 billion on its military in 2017, an increase of 5.5 per cent compared with 2016, while South Korea's spending, at $39.2 billion, rose by 1.7 per cent between 2016 and 2017. </a:t>
            </a:r>
            <a:endParaRPr lang="en-US" sz="1400" b="1" dirty="0">
              <a:solidFill>
                <a:srgbClr val="FF0000"/>
              </a:solidFill>
            </a:endParaRPr>
          </a:p>
        </p:txBody>
      </p:sp>
      <p:sp>
        <p:nvSpPr>
          <p:cNvPr id="14" name="Rectangle 13"/>
          <p:cNvSpPr/>
          <p:nvPr/>
        </p:nvSpPr>
        <p:spPr>
          <a:xfrm>
            <a:off x="500971" y="4182340"/>
            <a:ext cx="4612600" cy="1815882"/>
          </a:xfrm>
          <a:prstGeom prst="rect">
            <a:avLst/>
          </a:prstGeom>
        </p:spPr>
        <p:txBody>
          <a:bodyPr wrap="square">
            <a:spAutoFit/>
          </a:bodyPr>
          <a:lstStyle/>
          <a:p>
            <a:r>
              <a:rPr lang="en-US" sz="1400" b="1" dirty="0">
                <a:solidFill>
                  <a:srgbClr val="FF0000"/>
                </a:solidFill>
              </a:rPr>
              <a:t>IISS: China officially earmarked RMB1.02 trillion(US$150 billion) in 2017 for defence, although this number is considered to exclude key expenses such as research and development (R&amp;D) and arms imports. This represents a nominal increase of 7.1%compared to 2016, when China allocated RMB955bn (US$144bn) to defence. The next-largest defence spenders in Asia were India (R3.6trn, or US $52.5bn) and Japan (¥5.13trn, or US$46bn).</a:t>
            </a:r>
            <a:endParaRPr lang="en-US" sz="1618" dirty="0">
              <a:latin typeface="Garamond" charset="0"/>
            </a:endParaRPr>
          </a:p>
        </p:txBody>
      </p:sp>
    </p:spTree>
    <p:extLst>
      <p:ext uri="{BB962C8B-B14F-4D97-AF65-F5344CB8AC3E}">
        <p14:creationId xmlns:p14="http://schemas.microsoft.com/office/powerpoint/2010/main" val="12974777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3" name="TextBox 12"/>
          <p:cNvSpPr txBox="1"/>
          <p:nvPr/>
        </p:nvSpPr>
        <p:spPr>
          <a:xfrm>
            <a:off x="1813593" y="5762567"/>
            <a:ext cx="6773913" cy="465897"/>
          </a:xfrm>
          <a:prstGeom prst="rect">
            <a:avLst/>
          </a:prstGeom>
          <a:noFill/>
        </p:spPr>
        <p:txBody>
          <a:bodyPr wrap="square" rtlCol="0">
            <a:spAutoFit/>
          </a:bodyPr>
          <a:lstStyle/>
          <a:p>
            <a:r>
              <a:rPr lang="en-US" sz="809" dirty="0"/>
              <a:t>Source: Source: </a:t>
            </a:r>
            <a:r>
              <a:rPr lang="en-US" sz="809" i="1" dirty="0"/>
              <a:t>IISS Military Balance 2013 </a:t>
            </a:r>
            <a:r>
              <a:rPr lang="en-US" sz="809" dirty="0"/>
              <a:t>p. 256, China Military Power 2017., 66.</a:t>
            </a:r>
          </a:p>
          <a:p>
            <a:r>
              <a:rPr lang="en-US" sz="809" dirty="0"/>
              <a:t>.</a:t>
            </a:r>
          </a:p>
          <a:p>
            <a:r>
              <a:rPr lang="en-US" sz="809" dirty="0"/>
              <a:t>.</a:t>
            </a:r>
          </a:p>
        </p:txBody>
      </p:sp>
      <p:sp>
        <p:nvSpPr>
          <p:cNvPr id="9" name="Slide Number Placeholder 4"/>
          <p:cNvSpPr>
            <a:spLocks noGrp="1"/>
          </p:cNvSpPr>
          <p:nvPr>
            <p:ph type="sldNum" sz="quarter" idx="12"/>
          </p:nvPr>
        </p:nvSpPr>
        <p:spPr>
          <a:xfrm>
            <a:off x="8204270" y="6059737"/>
            <a:ext cx="766477" cy="328128"/>
          </a:xfrm>
        </p:spPr>
        <p:txBody>
          <a:bodyPr/>
          <a:lstStyle/>
          <a:p>
            <a:fld id="{E95EA8F7-C19D-EF4A-A25F-B2B79527C69C}" type="slidenum">
              <a:rPr lang="en-US" b="1" smtClean="0"/>
              <a:t>39</a:t>
            </a:fld>
            <a:endParaRPr lang="en-US" b="1" dirty="0"/>
          </a:p>
        </p:txBody>
      </p:sp>
      <p:sp>
        <p:nvSpPr>
          <p:cNvPr id="12" name="Title 1"/>
          <p:cNvSpPr txBox="1">
            <a:spLocks/>
          </p:cNvSpPr>
          <p:nvPr/>
        </p:nvSpPr>
        <p:spPr bwMode="auto">
          <a:xfrm>
            <a:off x="1330293" y="226943"/>
            <a:ext cx="7257213" cy="64199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Autofit/>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400" dirty="0">
                <a:solidFill>
                  <a:schemeClr val="tx1"/>
                </a:solidFill>
                <a:latin typeface="+mn-lt"/>
              </a:rPr>
              <a:t>China versus U.S. Convergence in Military Spending: </a:t>
            </a:r>
          </a:p>
          <a:p>
            <a:pPr algn="ctr"/>
            <a:r>
              <a:rPr lang="en-US" sz="2400" dirty="0">
                <a:solidFill>
                  <a:schemeClr val="tx1"/>
                </a:solidFill>
                <a:latin typeface="+mn-lt"/>
              </a:rPr>
              <a:t>IISS vs. OSD Guesstimate</a:t>
            </a:r>
            <a:endParaRPr lang="en-US" sz="2400" dirty="0">
              <a:solidFill>
                <a:schemeClr val="tx1"/>
              </a:solidFill>
              <a:latin typeface="+mn-lt"/>
              <a:cs typeface="Arial Black"/>
            </a:endParaRPr>
          </a:p>
        </p:txBody>
      </p:sp>
      <p:pic>
        <p:nvPicPr>
          <p:cNvPr id="8" name="Picture 7" descr="C:\Users\JKendall\Desktop\IISS 2013 US-China Defense Spending Covergence.PNG"/>
          <p:cNvPicPr/>
          <p:nvPr/>
        </p:nvPicPr>
        <p:blipFill>
          <a:blip r:embed="rId2" cstate="email">
            <a:extLst>
              <a:ext uri="{28A0092B-C50C-407E-A947-70E740481C1C}">
                <a14:useLocalDpi xmlns:a14="http://schemas.microsoft.com/office/drawing/2010/main"/>
              </a:ext>
            </a:extLst>
          </a:blip>
          <a:srcRect/>
          <a:stretch>
            <a:fillRect/>
          </a:stretch>
        </p:blipFill>
        <p:spPr bwMode="auto">
          <a:xfrm>
            <a:off x="1365635" y="1060455"/>
            <a:ext cx="5896116" cy="4501881"/>
          </a:xfrm>
          <a:prstGeom prst="rect">
            <a:avLst/>
          </a:prstGeom>
          <a:noFill/>
          <a:ln>
            <a:noFill/>
          </a:ln>
        </p:spPr>
      </p:pic>
      <p:sp>
        <p:nvSpPr>
          <p:cNvPr id="3" name="TextBox 2"/>
          <p:cNvSpPr txBox="1"/>
          <p:nvPr/>
        </p:nvSpPr>
        <p:spPr>
          <a:xfrm>
            <a:off x="7261750" y="1095225"/>
            <a:ext cx="1708996" cy="4157485"/>
          </a:xfrm>
          <a:prstGeom prst="rect">
            <a:avLst/>
          </a:prstGeom>
          <a:noFill/>
        </p:spPr>
        <p:txBody>
          <a:bodyPr wrap="square" rtlCol="0">
            <a:spAutoFit/>
          </a:bodyPr>
          <a:lstStyle/>
          <a:p>
            <a:r>
              <a:rPr lang="en-US" sz="1258" b="1" dirty="0"/>
              <a:t>OSD expects China’s defense budget to increase by an annual average of 7 percent</a:t>
            </a:r>
            <a:r>
              <a:rPr lang="is-IS" sz="1258" b="1"/>
              <a:t>…</a:t>
            </a:r>
            <a:endParaRPr lang="en-US" sz="1258" b="1" dirty="0"/>
          </a:p>
          <a:p>
            <a:r>
              <a:rPr lang="en-US" sz="1258" b="1" dirty="0"/>
              <a:t>Growing to $260 billion by 2020 for a force that, although expanding, is expected over the near-term to remain primarily regional. </a:t>
            </a:r>
          </a:p>
          <a:p>
            <a:endParaRPr lang="en-US" sz="1258" b="1" dirty="0"/>
          </a:p>
          <a:p>
            <a:r>
              <a:rPr lang="en-US" sz="1258" b="1" dirty="0"/>
              <a:t>As of March 2016, the DoD Comptroller forecasted that U.S. defense budget outlays will reach $606 billion in current dollars over the same period for a force with a global footprint. </a:t>
            </a:r>
          </a:p>
        </p:txBody>
      </p:sp>
    </p:spTree>
    <p:extLst>
      <p:ext uri="{BB962C8B-B14F-4D97-AF65-F5344CB8AC3E}">
        <p14:creationId xmlns:p14="http://schemas.microsoft.com/office/powerpoint/2010/main" val="4364196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928FD0C-6010-438E-9567-781D191B62F7}"/>
              </a:ext>
            </a:extLst>
          </p:cNvPr>
          <p:cNvSpPr txBox="1"/>
          <p:nvPr/>
        </p:nvSpPr>
        <p:spPr>
          <a:xfrm>
            <a:off x="1752410" y="2882400"/>
            <a:ext cx="7190751" cy="700833"/>
          </a:xfrm>
          <a:prstGeom prst="rect">
            <a:avLst/>
          </a:prstGeom>
          <a:noFill/>
        </p:spPr>
        <p:txBody>
          <a:bodyPr wrap="none" rtlCol="0">
            <a:spAutoFit/>
          </a:bodyPr>
          <a:lstStyle/>
          <a:p>
            <a:pPr algn="ctr"/>
            <a:r>
              <a:rPr lang="en-US" sz="3954" b="1" dirty="0">
                <a:solidFill>
                  <a:srgbClr val="FF0000"/>
                </a:solidFill>
                <a:latin typeface="Times New Roman" panose="02020603050405020304" pitchFamily="18" charset="0"/>
                <a:cs typeface="Times New Roman" panose="02020603050405020304" pitchFamily="18" charset="0"/>
              </a:rPr>
              <a:t>The U.S Strategic View of China</a:t>
            </a:r>
          </a:p>
        </p:txBody>
      </p:sp>
      <p:sp>
        <p:nvSpPr>
          <p:cNvPr id="4" name="Slide Number Placeholder 4"/>
          <p:cNvSpPr txBox="1">
            <a:spLocks/>
          </p:cNvSpPr>
          <p:nvPr/>
        </p:nvSpPr>
        <p:spPr>
          <a:xfrm>
            <a:off x="8848667" y="6121040"/>
            <a:ext cx="632911" cy="32812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dirty="0"/>
              <a:t>4</a:t>
            </a:r>
          </a:p>
        </p:txBody>
      </p:sp>
    </p:spTree>
    <p:extLst>
      <p:ext uri="{BB962C8B-B14F-4D97-AF65-F5344CB8AC3E}">
        <p14:creationId xmlns:p14="http://schemas.microsoft.com/office/powerpoint/2010/main" val="135250470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3" name="TextBox 12"/>
          <p:cNvSpPr txBox="1"/>
          <p:nvPr/>
        </p:nvSpPr>
        <p:spPr>
          <a:xfrm>
            <a:off x="1741087" y="5973210"/>
            <a:ext cx="6773913" cy="465897"/>
          </a:xfrm>
          <a:prstGeom prst="rect">
            <a:avLst/>
          </a:prstGeom>
          <a:noFill/>
        </p:spPr>
        <p:txBody>
          <a:bodyPr wrap="square" rtlCol="0">
            <a:spAutoFit/>
          </a:bodyPr>
          <a:lstStyle/>
          <a:p>
            <a:r>
              <a:rPr lang="en-US" sz="809" dirty="0"/>
              <a:t>Source: SIPRI, </a:t>
            </a:r>
            <a:r>
              <a:rPr lang="en-US" sz="809" i="1" dirty="0"/>
              <a:t>Military Expenditure Data 1988-2015</a:t>
            </a:r>
            <a:r>
              <a:rPr lang="en-US" sz="809" dirty="0"/>
              <a:t>, </a:t>
            </a:r>
            <a:r>
              <a:rPr lang="en-US" sz="809" u="sng" dirty="0">
                <a:hlinkClick r:id="rId2"/>
              </a:rPr>
              <a:t>https://www.sipri.org/databases/milex</a:t>
            </a:r>
            <a:r>
              <a:rPr lang="en-US" sz="809" dirty="0"/>
              <a:t>. Adapted by Anthony H. Cordesman and Joseph Kendall at the Center for Strategic and International Studies, September 2016.</a:t>
            </a:r>
          </a:p>
          <a:p>
            <a:r>
              <a:rPr lang="en-US" sz="809" dirty="0"/>
              <a:t>.</a:t>
            </a:r>
          </a:p>
        </p:txBody>
      </p:sp>
      <p:sp>
        <p:nvSpPr>
          <p:cNvPr id="9" name="Slide Number Placeholder 4"/>
          <p:cNvSpPr>
            <a:spLocks noGrp="1"/>
          </p:cNvSpPr>
          <p:nvPr>
            <p:ph type="sldNum" sz="quarter" idx="12"/>
          </p:nvPr>
        </p:nvSpPr>
        <p:spPr>
          <a:xfrm>
            <a:off x="8204270" y="6059737"/>
            <a:ext cx="766477" cy="328128"/>
          </a:xfrm>
        </p:spPr>
        <p:txBody>
          <a:bodyPr/>
          <a:lstStyle/>
          <a:p>
            <a:fld id="{E95EA8F7-C19D-EF4A-A25F-B2B79527C69C}" type="slidenum">
              <a:rPr lang="en-US" b="1" smtClean="0"/>
              <a:t>40</a:t>
            </a:fld>
            <a:endParaRPr lang="en-US" b="1" dirty="0"/>
          </a:p>
        </p:txBody>
      </p:sp>
      <p:sp>
        <p:nvSpPr>
          <p:cNvPr id="12" name="Title 1"/>
          <p:cNvSpPr txBox="1">
            <a:spLocks/>
          </p:cNvSpPr>
          <p:nvPr/>
        </p:nvSpPr>
        <p:spPr bwMode="auto">
          <a:xfrm>
            <a:off x="1576574" y="516610"/>
            <a:ext cx="7257213" cy="689635"/>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Autofit/>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157" dirty="0">
                <a:latin typeface="+mn-lt"/>
              </a:rPr>
              <a:t>Military Expenditures as Percent of GDP by </a:t>
            </a:r>
          </a:p>
          <a:p>
            <a:pPr algn="ctr"/>
            <a:r>
              <a:rPr lang="en-US" sz="2157" dirty="0">
                <a:latin typeface="+mn-lt"/>
              </a:rPr>
              <a:t>UNSC Country: SIPRI 1990-2015</a:t>
            </a:r>
          </a:p>
        </p:txBody>
      </p:sp>
      <p:graphicFrame>
        <p:nvGraphicFramePr>
          <p:cNvPr id="11" name="Chart 10"/>
          <p:cNvGraphicFramePr/>
          <p:nvPr>
            <p:extLst/>
          </p:nvPr>
        </p:nvGraphicFramePr>
        <p:xfrm>
          <a:off x="1741087" y="1289613"/>
          <a:ext cx="7092700" cy="444828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7370611" y="1441562"/>
            <a:ext cx="833657" cy="341312"/>
          </a:xfrm>
          <a:prstGeom prst="rect">
            <a:avLst/>
          </a:prstGeom>
          <a:noFill/>
        </p:spPr>
        <p:txBody>
          <a:bodyPr wrap="square" rtlCol="0">
            <a:spAutoFit/>
          </a:bodyPr>
          <a:lstStyle/>
          <a:p>
            <a:r>
              <a:rPr lang="en-US" sz="1618" b="1" dirty="0"/>
              <a:t>Russia</a:t>
            </a:r>
          </a:p>
        </p:txBody>
      </p:sp>
      <p:sp>
        <p:nvSpPr>
          <p:cNvPr id="10" name="TextBox 9"/>
          <p:cNvSpPr txBox="1"/>
          <p:nvPr/>
        </p:nvSpPr>
        <p:spPr>
          <a:xfrm>
            <a:off x="8204268" y="2202160"/>
            <a:ext cx="833657" cy="341312"/>
          </a:xfrm>
          <a:prstGeom prst="rect">
            <a:avLst/>
          </a:prstGeom>
          <a:noFill/>
        </p:spPr>
        <p:txBody>
          <a:bodyPr wrap="square" rtlCol="0">
            <a:spAutoFit/>
          </a:bodyPr>
          <a:lstStyle/>
          <a:p>
            <a:r>
              <a:rPr lang="en-US" sz="1618" b="1" dirty="0"/>
              <a:t>U.S.</a:t>
            </a:r>
          </a:p>
        </p:txBody>
      </p:sp>
    </p:spTree>
    <p:extLst>
      <p:ext uri="{BB962C8B-B14F-4D97-AF65-F5344CB8AC3E}">
        <p14:creationId xmlns:p14="http://schemas.microsoft.com/office/powerpoint/2010/main" val="16518793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928FD0C-6010-438E-9567-781D191B62F7}"/>
              </a:ext>
            </a:extLst>
          </p:cNvPr>
          <p:cNvSpPr txBox="1"/>
          <p:nvPr/>
        </p:nvSpPr>
        <p:spPr>
          <a:xfrm>
            <a:off x="2341172" y="2250102"/>
            <a:ext cx="5954835" cy="1917833"/>
          </a:xfrm>
          <a:prstGeom prst="rect">
            <a:avLst/>
          </a:prstGeom>
          <a:noFill/>
        </p:spPr>
        <p:txBody>
          <a:bodyPr wrap="none" rtlCol="0">
            <a:spAutoFit/>
          </a:bodyPr>
          <a:lstStyle/>
          <a:p>
            <a:pPr algn="ctr"/>
            <a:r>
              <a:rPr lang="en-US" sz="3954" b="1" dirty="0">
                <a:solidFill>
                  <a:srgbClr val="FF0000"/>
                </a:solidFill>
                <a:latin typeface="Times New Roman" panose="02020603050405020304" pitchFamily="18" charset="0"/>
                <a:cs typeface="Times New Roman" panose="02020603050405020304" pitchFamily="18" charset="0"/>
              </a:rPr>
              <a:t>Broader Structure of </a:t>
            </a:r>
          </a:p>
          <a:p>
            <a:pPr algn="ctr"/>
            <a:r>
              <a:rPr lang="en-US" sz="3954" b="1" dirty="0">
                <a:solidFill>
                  <a:srgbClr val="FF0000"/>
                </a:solidFill>
                <a:latin typeface="Times New Roman" panose="02020603050405020304" pitchFamily="18" charset="0"/>
                <a:cs typeface="Times New Roman" panose="02020603050405020304" pitchFamily="18" charset="0"/>
              </a:rPr>
              <a:t>Competing Claims in Asia </a:t>
            </a:r>
          </a:p>
          <a:p>
            <a:pPr algn="ctr"/>
            <a:r>
              <a:rPr lang="en-US" sz="3954" b="1" dirty="0">
                <a:solidFill>
                  <a:srgbClr val="FF0000"/>
                </a:solidFill>
                <a:latin typeface="Times New Roman" panose="02020603050405020304" pitchFamily="18" charset="0"/>
                <a:cs typeface="Times New Roman" panose="02020603050405020304" pitchFamily="18" charset="0"/>
              </a:rPr>
              <a:t>and the Pacific </a:t>
            </a:r>
          </a:p>
        </p:txBody>
      </p:sp>
      <p:sp>
        <p:nvSpPr>
          <p:cNvPr id="3" name="Slide Number Placeholder 4"/>
          <p:cNvSpPr txBox="1">
            <a:spLocks/>
          </p:cNvSpPr>
          <p:nvPr/>
        </p:nvSpPr>
        <p:spPr>
          <a:xfrm>
            <a:off x="8945944" y="5887575"/>
            <a:ext cx="632911" cy="32812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dirty="0"/>
              <a:t>41</a:t>
            </a:r>
          </a:p>
        </p:txBody>
      </p:sp>
    </p:spTree>
    <p:extLst>
      <p:ext uri="{BB962C8B-B14F-4D97-AF65-F5344CB8AC3E}">
        <p14:creationId xmlns:p14="http://schemas.microsoft.com/office/powerpoint/2010/main" val="71507079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9" name="Slide Number Placeholder 4"/>
          <p:cNvSpPr>
            <a:spLocks noGrp="1"/>
          </p:cNvSpPr>
          <p:nvPr>
            <p:ph type="sldNum" sz="quarter" idx="12"/>
          </p:nvPr>
        </p:nvSpPr>
        <p:spPr>
          <a:xfrm>
            <a:off x="8204270" y="6059737"/>
            <a:ext cx="766477" cy="328128"/>
          </a:xfrm>
        </p:spPr>
        <p:txBody>
          <a:bodyPr/>
          <a:lstStyle/>
          <a:p>
            <a:fld id="{E95EA8F7-C19D-EF4A-A25F-B2B79527C69C}" type="slidenum">
              <a:rPr lang="en-US" b="1" smtClean="0"/>
              <a:t>42</a:t>
            </a:fld>
            <a:endParaRPr lang="en-US" b="1" dirty="0"/>
          </a:p>
        </p:txBody>
      </p:sp>
      <p:sp>
        <p:nvSpPr>
          <p:cNvPr id="12" name="Title 1"/>
          <p:cNvSpPr txBox="1">
            <a:spLocks/>
          </p:cNvSpPr>
          <p:nvPr/>
        </p:nvSpPr>
        <p:spPr bwMode="auto">
          <a:xfrm>
            <a:off x="1819897" y="50365"/>
            <a:ext cx="7078341" cy="980169"/>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75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500" dirty="0">
                <a:solidFill>
                  <a:schemeClr val="tx1"/>
                </a:solidFill>
                <a:latin typeface="+mn-lt"/>
              </a:rPr>
              <a:t>Territorial Disputes in Context</a:t>
            </a:r>
          </a:p>
          <a:p>
            <a:pPr algn="ctr"/>
            <a:endParaRPr lang="en-US" sz="1797" dirty="0">
              <a:solidFill>
                <a:schemeClr val="tx1"/>
              </a:solidFill>
              <a:latin typeface="Arial Black"/>
              <a:cs typeface="Arial Black"/>
            </a:endParaRPr>
          </a:p>
        </p:txBody>
      </p:sp>
      <p:sp>
        <p:nvSpPr>
          <p:cNvPr id="8" name="Rectangle 5"/>
          <p:cNvSpPr>
            <a:spLocks noChangeArrowheads="1"/>
          </p:cNvSpPr>
          <p:nvPr/>
        </p:nvSpPr>
        <p:spPr bwMode="auto">
          <a:xfrm>
            <a:off x="318059" y="6180498"/>
            <a:ext cx="7502980" cy="4147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82175" tIns="41087" rIns="82175" bIns="41087" numCol="1" anchor="ctr" anchorCtr="0" compatLnSpc="1">
            <a:prstTxWarp prst="textNoShape">
              <a:avLst/>
            </a:prstTxWarp>
            <a:spAutoFit/>
          </a:bodyPr>
          <a:lstStyle/>
          <a:p>
            <a:pPr eaLnBrk="0" fontAlgn="base" hangingPunct="0">
              <a:spcBef>
                <a:spcPct val="0"/>
              </a:spcBef>
              <a:spcAft>
                <a:spcPct val="0"/>
              </a:spcAft>
            </a:pPr>
            <a:r>
              <a:rPr lang="en-US" altLang="en-US" sz="1078" dirty="0">
                <a:latin typeface="Arial" charset="0"/>
              </a:rPr>
              <a:t>Office of the Secretary of Defense, Military and Security Developments Involving the Republic of China, Annual Report to Congress, May 16, 2018, Department of Defense. China Military Power 2018, p.11.</a:t>
            </a:r>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16480" y="715915"/>
            <a:ext cx="4706932" cy="5178328"/>
          </a:xfrm>
          <a:prstGeom prst="rect">
            <a:avLst/>
          </a:prstGeom>
        </p:spPr>
      </p:pic>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442688" y="761464"/>
            <a:ext cx="4608171" cy="1635764"/>
          </a:xfrm>
          <a:prstGeom prst="rect">
            <a:avLst/>
          </a:prstGeom>
        </p:spPr>
      </p:pic>
      <p:pic>
        <p:nvPicPr>
          <p:cNvPr id="11" name="Picture 10"/>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442688" y="2341840"/>
            <a:ext cx="4586342" cy="1419222"/>
          </a:xfrm>
          <a:prstGeom prst="rect">
            <a:avLst/>
          </a:prstGeom>
        </p:spPr>
      </p:pic>
    </p:spTree>
    <p:extLst>
      <p:ext uri="{BB962C8B-B14F-4D97-AF65-F5344CB8AC3E}">
        <p14:creationId xmlns:p14="http://schemas.microsoft.com/office/powerpoint/2010/main" val="198356293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9" name="Slide Number Placeholder 4"/>
          <p:cNvSpPr>
            <a:spLocks noGrp="1"/>
          </p:cNvSpPr>
          <p:nvPr>
            <p:ph type="sldNum" sz="quarter" idx="12"/>
          </p:nvPr>
        </p:nvSpPr>
        <p:spPr>
          <a:xfrm>
            <a:off x="8204270" y="6059737"/>
            <a:ext cx="766477" cy="328128"/>
          </a:xfrm>
        </p:spPr>
        <p:txBody>
          <a:bodyPr/>
          <a:lstStyle/>
          <a:p>
            <a:fld id="{E95EA8F7-C19D-EF4A-A25F-B2B79527C69C}" type="slidenum">
              <a:rPr lang="en-US" smtClean="0"/>
              <a:t>43</a:t>
            </a:fld>
            <a:endParaRPr lang="en-US" dirty="0"/>
          </a:p>
        </p:txBody>
      </p:sp>
      <p:sp>
        <p:nvSpPr>
          <p:cNvPr id="12" name="Title 1"/>
          <p:cNvSpPr txBox="1">
            <a:spLocks/>
          </p:cNvSpPr>
          <p:nvPr/>
        </p:nvSpPr>
        <p:spPr bwMode="auto">
          <a:xfrm>
            <a:off x="1819897" y="50365"/>
            <a:ext cx="7078341" cy="980169"/>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75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500" dirty="0">
                <a:solidFill>
                  <a:schemeClr val="tx1"/>
                </a:solidFill>
                <a:latin typeface="+mn-lt"/>
              </a:rPr>
              <a:t>The Range of Chinese Territorial Claims</a:t>
            </a:r>
          </a:p>
          <a:p>
            <a:pPr algn="ctr"/>
            <a:endParaRPr lang="en-US" sz="1797" dirty="0">
              <a:solidFill>
                <a:schemeClr val="tx1"/>
              </a:solidFill>
              <a:latin typeface="Arial Black"/>
              <a:cs typeface="Arial Black"/>
            </a:endParaRPr>
          </a:p>
        </p:txBody>
      </p:sp>
      <p:sp>
        <p:nvSpPr>
          <p:cNvPr id="8" name="Rectangle 5"/>
          <p:cNvSpPr>
            <a:spLocks noChangeArrowheads="1"/>
          </p:cNvSpPr>
          <p:nvPr/>
        </p:nvSpPr>
        <p:spPr bwMode="auto">
          <a:xfrm>
            <a:off x="347241" y="6439062"/>
            <a:ext cx="9010549" cy="4147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82175" tIns="41087" rIns="82175" bIns="41087" numCol="1" anchor="ctr" anchorCtr="0" compatLnSpc="1">
            <a:prstTxWarp prst="textNoShape">
              <a:avLst/>
            </a:prstTxWarp>
            <a:spAutoFit/>
          </a:bodyPr>
          <a:lstStyle/>
          <a:p>
            <a:pPr eaLnBrk="0" fontAlgn="base" hangingPunct="0">
              <a:spcBef>
                <a:spcPct val="0"/>
              </a:spcBef>
              <a:spcAft>
                <a:spcPct val="0"/>
              </a:spcAft>
            </a:pPr>
            <a:r>
              <a:rPr lang="en-US" altLang="en-US" sz="1078" dirty="0">
                <a:latin typeface="Arial" charset="0"/>
              </a:rPr>
              <a:t>Office of the Secretary of Defense, Military and Security Developments Involving the Republic of China, Annual Report to Congress, May 16, 2018, Department of Defense. China Military Power 2018, p.11.</a:t>
            </a:r>
          </a:p>
        </p:txBody>
      </p:sp>
      <p:sp>
        <p:nvSpPr>
          <p:cNvPr id="10" name="Slide Number Placeholder 4"/>
          <p:cNvSpPr txBox="1">
            <a:spLocks/>
          </p:cNvSpPr>
          <p:nvPr/>
        </p:nvSpPr>
        <p:spPr>
          <a:xfrm>
            <a:off x="9417948" y="6329259"/>
            <a:ext cx="632911" cy="22346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dirty="0"/>
              <a:t>43</a:t>
            </a:r>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64331" y="457200"/>
            <a:ext cx="9817100" cy="5943600"/>
          </a:xfrm>
          <a:prstGeom prst="rect">
            <a:avLst/>
          </a:prstGeom>
        </p:spPr>
      </p:pic>
    </p:spTree>
    <p:extLst>
      <p:ext uri="{BB962C8B-B14F-4D97-AF65-F5344CB8AC3E}">
        <p14:creationId xmlns:p14="http://schemas.microsoft.com/office/powerpoint/2010/main" val="185150095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C19F356-2F6D-534D-9867-5CCBF99D199F}"/>
              </a:ext>
            </a:extLst>
          </p:cNvPr>
          <p:cNvSpPr>
            <a:spLocks noGrp="1"/>
          </p:cNvSpPr>
          <p:nvPr>
            <p:ph type="subTitle" idx="1"/>
          </p:nvPr>
        </p:nvSpPr>
        <p:spPr>
          <a:xfrm>
            <a:off x="856925" y="250359"/>
            <a:ext cx="7909322" cy="447969"/>
          </a:xfrm>
        </p:spPr>
        <p:txBody>
          <a:bodyPr/>
          <a:lstStyle/>
          <a:p>
            <a:r>
              <a:rPr lang="en-US" b="1" dirty="0"/>
              <a:t>China’s Territorial Claims</a:t>
            </a:r>
          </a:p>
        </p:txBody>
      </p:sp>
      <p:sp>
        <p:nvSpPr>
          <p:cNvPr id="4" name="TextBox 3">
            <a:extLst>
              <a:ext uri="{FF2B5EF4-FFF2-40B4-BE49-F238E27FC236}">
                <a16:creationId xmlns:a16="http://schemas.microsoft.com/office/drawing/2014/main" id="{838BA80D-B737-D344-AEC4-478549165E75}"/>
              </a:ext>
            </a:extLst>
          </p:cNvPr>
          <p:cNvSpPr txBox="1"/>
          <p:nvPr/>
        </p:nvSpPr>
        <p:spPr>
          <a:xfrm>
            <a:off x="1078916" y="6025617"/>
            <a:ext cx="8682481" cy="751103"/>
          </a:xfrm>
          <a:prstGeom prst="rect">
            <a:avLst/>
          </a:prstGeom>
          <a:noFill/>
        </p:spPr>
        <p:txBody>
          <a:bodyPr wrap="square" rtlCol="0">
            <a:spAutoFit/>
          </a:bodyPr>
          <a:lstStyle/>
          <a:p>
            <a:r>
              <a:rPr lang="en-US" sz="908" dirty="0"/>
              <a:t>Office of the Secretary of Defense, </a:t>
            </a:r>
            <a:r>
              <a:rPr lang="en-US" sz="908" i="1" dirty="0"/>
              <a:t>ANNUAL REPORT TO CONGRESS Military and Security Developments Involving the People’s Republic of China 2017</a:t>
            </a:r>
            <a:r>
              <a:rPr lang="en-US" sz="908" dirty="0"/>
              <a:t>, May 15, 2017, </a:t>
            </a:r>
            <a:r>
              <a:rPr lang="en-US" sz="908" dirty="0">
                <a:hlinkClick r:id="rId2"/>
              </a:rPr>
              <a:t>https://www.defense.gov/Portals/1/Documents/pubs/2017_China_Military_Power_Report.PDF</a:t>
            </a:r>
            <a:r>
              <a:rPr lang="en-US" sz="908" dirty="0"/>
              <a:t>, p. 7 </a:t>
            </a:r>
          </a:p>
          <a:p>
            <a:endParaRPr lang="en-US" sz="908" dirty="0"/>
          </a:p>
          <a:p>
            <a:endParaRPr lang="en-US" sz="1557" dirty="0"/>
          </a:p>
        </p:txBody>
      </p:sp>
      <p:pic>
        <p:nvPicPr>
          <p:cNvPr id="2" name="Picture 1">
            <a:extLst>
              <a:ext uri="{FF2B5EF4-FFF2-40B4-BE49-F238E27FC236}">
                <a16:creationId xmlns:a16="http://schemas.microsoft.com/office/drawing/2014/main" id="{EE035144-6F85-3649-968E-ED3FBA85C00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5400000">
            <a:off x="2547883" y="36857"/>
            <a:ext cx="5024155" cy="6953365"/>
          </a:xfrm>
          <a:prstGeom prst="rect">
            <a:avLst/>
          </a:prstGeom>
        </p:spPr>
      </p:pic>
      <p:sp>
        <p:nvSpPr>
          <p:cNvPr id="7" name="Slide Number Placeholder 4"/>
          <p:cNvSpPr txBox="1">
            <a:spLocks/>
          </p:cNvSpPr>
          <p:nvPr/>
        </p:nvSpPr>
        <p:spPr>
          <a:xfrm>
            <a:off x="9128486" y="6237104"/>
            <a:ext cx="632911" cy="32812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dirty="0"/>
              <a:t>44</a:t>
            </a:r>
          </a:p>
        </p:txBody>
      </p:sp>
    </p:spTree>
    <p:extLst>
      <p:ext uri="{BB962C8B-B14F-4D97-AF65-F5344CB8AC3E}">
        <p14:creationId xmlns:p14="http://schemas.microsoft.com/office/powerpoint/2010/main" val="45323011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501266" y="6085732"/>
            <a:ext cx="4281306" cy="244554"/>
          </a:xfrm>
          <a:prstGeom prst="rect">
            <a:avLst/>
          </a:prstGeom>
          <a:noFill/>
        </p:spPr>
        <p:txBody>
          <a:bodyPr wrap="square" rtlCol="0">
            <a:spAutoFit/>
          </a:bodyPr>
          <a:lstStyle/>
          <a:p>
            <a:r>
              <a:rPr lang="en-US" sz="989" dirty="0"/>
              <a:t>Source: CSIS AMTI Project, https://amti.csis.org/chinese-power-projection/</a:t>
            </a:r>
          </a:p>
        </p:txBody>
      </p:sp>
      <p:sp>
        <p:nvSpPr>
          <p:cNvPr id="8" name="TextBox 7"/>
          <p:cNvSpPr txBox="1"/>
          <p:nvPr/>
        </p:nvSpPr>
        <p:spPr>
          <a:xfrm>
            <a:off x="1539434" y="298525"/>
            <a:ext cx="7425466" cy="461665"/>
          </a:xfrm>
          <a:prstGeom prst="rect">
            <a:avLst/>
          </a:prstGeom>
          <a:noFill/>
        </p:spPr>
        <p:txBody>
          <a:bodyPr wrap="square" rtlCol="0">
            <a:spAutoFit/>
          </a:bodyPr>
          <a:lstStyle/>
          <a:p>
            <a:r>
              <a:rPr lang="en-US" sz="2400" b="1" dirty="0"/>
              <a:t>Competing  Claims in the Pacific and Indian Ocean</a:t>
            </a:r>
          </a:p>
        </p:txBody>
      </p:sp>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189272" y="1486227"/>
            <a:ext cx="7464209" cy="4599505"/>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72375" y="957380"/>
            <a:ext cx="1848256" cy="2797497"/>
          </a:xfrm>
          <a:prstGeom prst="rect">
            <a:avLst/>
          </a:prstGeom>
        </p:spPr>
      </p:pic>
      <p:sp>
        <p:nvSpPr>
          <p:cNvPr id="10" name="Slide Number Placeholder 4"/>
          <p:cNvSpPr txBox="1">
            <a:spLocks/>
          </p:cNvSpPr>
          <p:nvPr/>
        </p:nvSpPr>
        <p:spPr>
          <a:xfrm>
            <a:off x="8848667" y="6121040"/>
            <a:ext cx="632911" cy="32812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dirty="0"/>
              <a:t>45</a:t>
            </a:r>
          </a:p>
        </p:txBody>
      </p:sp>
    </p:spTree>
    <p:extLst>
      <p:ext uri="{BB962C8B-B14F-4D97-AF65-F5344CB8AC3E}">
        <p14:creationId xmlns:p14="http://schemas.microsoft.com/office/powerpoint/2010/main" val="83788114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295945" y="725846"/>
            <a:ext cx="1693701" cy="2053832"/>
          </a:xfrm>
          <a:prstGeom prst="rect">
            <a:avLst/>
          </a:prstGeom>
          <a:noFill/>
        </p:spPr>
        <p:txBody>
          <a:bodyPr wrap="square" rtlCol="0">
            <a:spAutoFit/>
          </a:bodyPr>
          <a:lstStyle/>
          <a:p>
            <a:pPr algn="ctr"/>
            <a:r>
              <a:rPr lang="en-US" sz="2400" b="1" dirty="0"/>
              <a:t>Disputed</a:t>
            </a:r>
          </a:p>
          <a:p>
            <a:pPr algn="ctr"/>
            <a:r>
              <a:rPr lang="en-US" sz="2400" b="1" dirty="0"/>
              <a:t>Claims in East China Sea</a:t>
            </a:r>
          </a:p>
          <a:p>
            <a:pPr algn="ctr"/>
            <a:endParaRPr lang="en-US" sz="2157" b="1" dirty="0"/>
          </a:p>
          <a:p>
            <a:pPr algn="ctr"/>
            <a:endParaRPr lang="en-US" sz="989" b="1" dirty="0"/>
          </a:p>
        </p:txBody>
      </p:sp>
      <p:sp>
        <p:nvSpPr>
          <p:cNvPr id="9" name="TextBox 8"/>
          <p:cNvSpPr txBox="1"/>
          <p:nvPr/>
        </p:nvSpPr>
        <p:spPr>
          <a:xfrm>
            <a:off x="1452005" y="5272860"/>
            <a:ext cx="1381582" cy="853439"/>
          </a:xfrm>
          <a:prstGeom prst="rect">
            <a:avLst/>
          </a:prstGeom>
          <a:noFill/>
        </p:spPr>
        <p:txBody>
          <a:bodyPr wrap="square" rtlCol="0">
            <a:spAutoFit/>
          </a:bodyPr>
          <a:lstStyle/>
          <a:p>
            <a:r>
              <a:rPr lang="en-US" sz="989" b="1" dirty="0"/>
              <a:t>Source: RAND, </a:t>
            </a:r>
            <a:r>
              <a:rPr lang="en-US" sz="989" b="1" i="1" dirty="0"/>
              <a:t>US Military Forces and Capabilities for a Dangerous World</a:t>
            </a:r>
            <a:r>
              <a:rPr lang="en-US" sz="989" b="1" dirty="0"/>
              <a:t>,  RR1782, 2017, p. 20</a:t>
            </a:r>
          </a:p>
        </p:txBody>
      </p:sp>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989648" y="613186"/>
            <a:ext cx="5963508" cy="5897369"/>
          </a:xfrm>
          <a:prstGeom prst="rect">
            <a:avLst/>
          </a:prstGeom>
        </p:spPr>
      </p:pic>
      <p:sp>
        <p:nvSpPr>
          <p:cNvPr id="7" name="Slide Number Placeholder 4"/>
          <p:cNvSpPr txBox="1">
            <a:spLocks/>
          </p:cNvSpPr>
          <p:nvPr/>
        </p:nvSpPr>
        <p:spPr>
          <a:xfrm>
            <a:off x="9208591" y="6143628"/>
            <a:ext cx="632911" cy="32812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dirty="0"/>
              <a:t>46</a:t>
            </a:r>
          </a:p>
        </p:txBody>
      </p:sp>
    </p:spTree>
    <p:extLst>
      <p:ext uri="{BB962C8B-B14F-4D97-AF65-F5344CB8AC3E}">
        <p14:creationId xmlns:p14="http://schemas.microsoft.com/office/powerpoint/2010/main" val="171855136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12" name="Title 1"/>
          <p:cNvSpPr txBox="1">
            <a:spLocks/>
          </p:cNvSpPr>
          <p:nvPr/>
        </p:nvSpPr>
        <p:spPr bwMode="auto">
          <a:xfrm>
            <a:off x="783905" y="40179"/>
            <a:ext cx="8692676" cy="1253141"/>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75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500" dirty="0">
                <a:solidFill>
                  <a:schemeClr val="tx1"/>
                </a:solidFill>
                <a:latin typeface="+mn-lt"/>
              </a:rPr>
              <a:t>Japanese Estimate of Security Situation Surrounding Japan: 2018 </a:t>
            </a:r>
            <a:endParaRPr lang="en-US" sz="1797" dirty="0">
              <a:solidFill>
                <a:schemeClr val="tx1"/>
              </a:solidFill>
              <a:latin typeface="Arial Black"/>
              <a:cs typeface="Arial Black"/>
            </a:endParaRPr>
          </a:p>
        </p:txBody>
      </p:sp>
      <p:sp>
        <p:nvSpPr>
          <p:cNvPr id="8" name="Rectangle 5"/>
          <p:cNvSpPr>
            <a:spLocks noChangeArrowheads="1"/>
          </p:cNvSpPr>
          <p:nvPr/>
        </p:nvSpPr>
        <p:spPr bwMode="auto">
          <a:xfrm>
            <a:off x="379268" y="6347280"/>
            <a:ext cx="8696460" cy="236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82175" tIns="41087" rIns="82175" bIns="41087" numCol="1" anchor="ctr" anchorCtr="0" compatLnSpc="1">
            <a:prstTxWarp prst="textNoShape">
              <a:avLst/>
            </a:prstTxWarp>
            <a:spAutoFit/>
          </a:bodyPr>
          <a:lstStyle/>
          <a:p>
            <a:pPr eaLnBrk="0" fontAlgn="base" hangingPunct="0">
              <a:spcBef>
                <a:spcPct val="0"/>
              </a:spcBef>
              <a:spcAft>
                <a:spcPct val="0"/>
              </a:spcAft>
            </a:pPr>
            <a:r>
              <a:rPr lang="en-US" altLang="en-US" sz="1000" dirty="0">
                <a:latin typeface="Arial" charset="0"/>
              </a:rPr>
              <a:t>Adapted from Defense of Japan 2018 (Annual White Paper) Digest, </a:t>
            </a:r>
            <a:r>
              <a:rPr lang="en-US" altLang="en-US" sz="1000" dirty="0">
                <a:latin typeface="Arial" charset="0"/>
                <a:hlinkClick r:id="rId2"/>
              </a:rPr>
              <a:t>http://www.mod.go.jp/e/publ/w_paper/</a:t>
            </a:r>
            <a:r>
              <a:rPr lang="en-US" altLang="en-US" sz="1000" dirty="0">
                <a:latin typeface="Arial" charset="0"/>
              </a:rPr>
              <a:t>,  </a:t>
            </a:r>
          </a:p>
        </p:txBody>
      </p:sp>
      <p:sp>
        <p:nvSpPr>
          <p:cNvPr id="3" name="Slide Number Placeholder 2"/>
          <p:cNvSpPr>
            <a:spLocks noGrp="1"/>
          </p:cNvSpPr>
          <p:nvPr>
            <p:ph type="sldNum" sz="quarter" idx="12"/>
          </p:nvPr>
        </p:nvSpPr>
        <p:spPr/>
        <p:txBody>
          <a:bodyPr/>
          <a:lstStyle/>
          <a:p>
            <a:fld id="{D2993C88-2160-6A4C-9421-69F7E702B687}" type="slidenum">
              <a:rPr lang="en-US" b="1" smtClean="0"/>
              <a:t>47</a:t>
            </a:fld>
            <a:endParaRPr lang="en-US" b="1" dirty="0"/>
          </a:p>
        </p:txBody>
      </p:sp>
      <p:pic>
        <p:nvPicPr>
          <p:cNvPr id="4" name="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52826" y="543380"/>
            <a:ext cx="5943600" cy="5803900"/>
          </a:xfrm>
          <a:prstGeom prst="rect">
            <a:avLst/>
          </a:prstGeom>
        </p:spPr>
      </p:pic>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957672" y="2161910"/>
            <a:ext cx="4275826" cy="2468456"/>
          </a:xfrm>
          <a:prstGeom prst="rect">
            <a:avLst/>
          </a:prstGeom>
        </p:spPr>
      </p:pic>
    </p:spTree>
    <p:extLst>
      <p:ext uri="{BB962C8B-B14F-4D97-AF65-F5344CB8AC3E}">
        <p14:creationId xmlns:p14="http://schemas.microsoft.com/office/powerpoint/2010/main" val="63441030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12" name="Title 1"/>
          <p:cNvSpPr txBox="1">
            <a:spLocks/>
          </p:cNvSpPr>
          <p:nvPr/>
        </p:nvSpPr>
        <p:spPr bwMode="auto">
          <a:xfrm>
            <a:off x="783905" y="40179"/>
            <a:ext cx="8692676" cy="1253141"/>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75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500" dirty="0">
                <a:solidFill>
                  <a:schemeClr val="tx1"/>
                </a:solidFill>
                <a:latin typeface="+mn-lt"/>
              </a:rPr>
              <a:t>Japanese Estimate of Chinese Recent Naval Activity Near Japan</a:t>
            </a:r>
            <a:endParaRPr lang="en-US" sz="1797" dirty="0">
              <a:solidFill>
                <a:schemeClr val="tx1"/>
              </a:solidFill>
              <a:latin typeface="Arial Black"/>
              <a:cs typeface="Arial Black"/>
            </a:endParaRPr>
          </a:p>
        </p:txBody>
      </p:sp>
      <p:sp>
        <p:nvSpPr>
          <p:cNvPr id="3" name="Slide Number Placeholder 2"/>
          <p:cNvSpPr>
            <a:spLocks noGrp="1"/>
          </p:cNvSpPr>
          <p:nvPr>
            <p:ph type="sldNum" sz="quarter" idx="12"/>
          </p:nvPr>
        </p:nvSpPr>
        <p:spPr/>
        <p:txBody>
          <a:bodyPr/>
          <a:lstStyle/>
          <a:p>
            <a:fld id="{D2993C88-2160-6A4C-9421-69F7E702B687}" type="slidenum">
              <a:rPr lang="en-US" b="1" smtClean="0"/>
              <a:t>48</a:t>
            </a:fld>
            <a:endParaRPr lang="en-US" b="1" dirty="0"/>
          </a:p>
        </p:txBody>
      </p:sp>
      <p:pic>
        <p:nvPicPr>
          <p:cNvPr id="7" name="Picture 6"/>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43583" y="421115"/>
            <a:ext cx="8542681" cy="5935236"/>
          </a:xfrm>
          <a:prstGeom prst="rect">
            <a:avLst/>
          </a:prstGeom>
        </p:spPr>
      </p:pic>
      <p:sp>
        <p:nvSpPr>
          <p:cNvPr id="11" name="Rectangle 5"/>
          <p:cNvSpPr>
            <a:spLocks noChangeArrowheads="1"/>
          </p:cNvSpPr>
          <p:nvPr/>
        </p:nvSpPr>
        <p:spPr bwMode="auto">
          <a:xfrm>
            <a:off x="369540" y="6420481"/>
            <a:ext cx="8696460" cy="236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82175" tIns="41087" rIns="82175" bIns="41087" numCol="1" anchor="ctr" anchorCtr="0" compatLnSpc="1">
            <a:prstTxWarp prst="textNoShape">
              <a:avLst/>
            </a:prstTxWarp>
            <a:spAutoFit/>
          </a:bodyPr>
          <a:lstStyle/>
          <a:p>
            <a:pPr eaLnBrk="0" fontAlgn="base" hangingPunct="0">
              <a:spcBef>
                <a:spcPct val="0"/>
              </a:spcBef>
              <a:spcAft>
                <a:spcPct val="0"/>
              </a:spcAft>
            </a:pPr>
            <a:r>
              <a:rPr lang="en-US" altLang="en-US" sz="1000" dirty="0">
                <a:latin typeface="Arial" charset="0"/>
              </a:rPr>
              <a:t>Adapted from Defense of Japan 2017 (Annual White Paper) Digest, </a:t>
            </a:r>
            <a:r>
              <a:rPr lang="en-US" altLang="en-US" sz="1000" dirty="0">
                <a:latin typeface="Arial" charset="0"/>
                <a:hlinkClick r:id="rId3"/>
              </a:rPr>
              <a:t>http://www.mod.go.jp/e/publ/w_paper/2017.html/</a:t>
            </a:r>
            <a:r>
              <a:rPr lang="en-US" altLang="en-US" sz="1000" dirty="0">
                <a:latin typeface="Arial" charset="0"/>
              </a:rPr>
              <a:t>, p. 100  </a:t>
            </a:r>
          </a:p>
        </p:txBody>
      </p:sp>
    </p:spTree>
    <p:extLst>
      <p:ext uri="{BB962C8B-B14F-4D97-AF65-F5344CB8AC3E}">
        <p14:creationId xmlns:p14="http://schemas.microsoft.com/office/powerpoint/2010/main" val="16646013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12" name="Title 1"/>
          <p:cNvSpPr txBox="1">
            <a:spLocks/>
          </p:cNvSpPr>
          <p:nvPr/>
        </p:nvSpPr>
        <p:spPr bwMode="auto">
          <a:xfrm>
            <a:off x="783905" y="40179"/>
            <a:ext cx="8692676" cy="1253141"/>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75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500" dirty="0">
                <a:solidFill>
                  <a:schemeClr val="tx1"/>
                </a:solidFill>
                <a:latin typeface="+mn-lt"/>
              </a:rPr>
              <a:t>Japanese Estimate of Chinese Recent Air Activity Near Japan</a:t>
            </a:r>
            <a:endParaRPr lang="en-US" sz="1797" dirty="0">
              <a:solidFill>
                <a:schemeClr val="tx1"/>
              </a:solidFill>
              <a:latin typeface="Arial Black"/>
              <a:cs typeface="Arial Black"/>
            </a:endParaRPr>
          </a:p>
        </p:txBody>
      </p:sp>
      <p:sp>
        <p:nvSpPr>
          <p:cNvPr id="3" name="Slide Number Placeholder 2"/>
          <p:cNvSpPr>
            <a:spLocks noGrp="1"/>
          </p:cNvSpPr>
          <p:nvPr>
            <p:ph type="sldNum" sz="quarter" idx="12"/>
          </p:nvPr>
        </p:nvSpPr>
        <p:spPr/>
        <p:txBody>
          <a:bodyPr/>
          <a:lstStyle/>
          <a:p>
            <a:fld id="{D2993C88-2160-6A4C-9421-69F7E702B687}" type="slidenum">
              <a:rPr lang="en-US" b="1" smtClean="0"/>
              <a:t>49</a:t>
            </a:fld>
            <a:endParaRPr lang="en-US" b="1" dirty="0"/>
          </a:p>
        </p:txBody>
      </p:sp>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16170" y="559779"/>
            <a:ext cx="6931775" cy="5796571"/>
          </a:xfrm>
          <a:prstGeom prst="rect">
            <a:avLst/>
          </a:prstGeom>
        </p:spPr>
      </p:pic>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447945" y="1357449"/>
            <a:ext cx="3004807" cy="3011927"/>
          </a:xfrm>
          <a:prstGeom prst="rect">
            <a:avLst/>
          </a:prstGeom>
        </p:spPr>
      </p:pic>
      <p:sp>
        <p:nvSpPr>
          <p:cNvPr id="9" name="Rectangle 5"/>
          <p:cNvSpPr>
            <a:spLocks noChangeArrowheads="1"/>
          </p:cNvSpPr>
          <p:nvPr/>
        </p:nvSpPr>
        <p:spPr bwMode="auto">
          <a:xfrm>
            <a:off x="369540" y="6420481"/>
            <a:ext cx="8696460" cy="236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82175" tIns="41087" rIns="82175" bIns="41087" numCol="1" anchor="ctr" anchorCtr="0" compatLnSpc="1">
            <a:prstTxWarp prst="textNoShape">
              <a:avLst/>
            </a:prstTxWarp>
            <a:spAutoFit/>
          </a:bodyPr>
          <a:lstStyle/>
          <a:p>
            <a:pPr eaLnBrk="0" fontAlgn="base" hangingPunct="0">
              <a:spcBef>
                <a:spcPct val="0"/>
              </a:spcBef>
              <a:spcAft>
                <a:spcPct val="0"/>
              </a:spcAft>
            </a:pPr>
            <a:r>
              <a:rPr lang="en-US" altLang="en-US" sz="1000" dirty="0">
                <a:latin typeface="Arial" charset="0"/>
              </a:rPr>
              <a:t>Adapted from Defense of Japan 2017 (Annual White Paper) Digest, </a:t>
            </a:r>
            <a:r>
              <a:rPr lang="en-US" altLang="en-US" sz="1000" dirty="0">
                <a:latin typeface="Arial" charset="0"/>
                <a:hlinkClick r:id="rId4"/>
              </a:rPr>
              <a:t>http://www.mod.go.jp/e/publ/w_paper/2017.html/</a:t>
            </a:r>
            <a:r>
              <a:rPr lang="en-US" altLang="en-US" sz="1000" dirty="0">
                <a:latin typeface="Arial" charset="0"/>
              </a:rPr>
              <a:t>, p. 103  </a:t>
            </a:r>
          </a:p>
        </p:txBody>
      </p:sp>
    </p:spTree>
    <p:extLst>
      <p:ext uri="{BB962C8B-B14F-4D97-AF65-F5344CB8AC3E}">
        <p14:creationId xmlns:p14="http://schemas.microsoft.com/office/powerpoint/2010/main" val="20625397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820270" y="166193"/>
            <a:ext cx="8740589" cy="830997"/>
          </a:xfrm>
          <a:prstGeom prst="rect">
            <a:avLst/>
          </a:prstGeom>
          <a:noFill/>
        </p:spPr>
        <p:txBody>
          <a:bodyPr wrap="square" rtlCol="0">
            <a:spAutoFit/>
          </a:bodyPr>
          <a:lstStyle/>
          <a:p>
            <a:pPr algn="ctr"/>
            <a:r>
              <a:rPr lang="en-US" sz="2400" b="1" dirty="0"/>
              <a:t>China and U.S. Strategy: The New National Security Strategy (NSS) and National Defense Strategy (NDS) on China </a:t>
            </a:r>
          </a:p>
        </p:txBody>
      </p:sp>
      <p:sp>
        <p:nvSpPr>
          <p:cNvPr id="3" name="Rectangle 2"/>
          <p:cNvSpPr/>
          <p:nvPr/>
        </p:nvSpPr>
        <p:spPr>
          <a:xfrm>
            <a:off x="820270" y="1196578"/>
            <a:ext cx="8810113" cy="5661422"/>
          </a:xfrm>
          <a:prstGeom prst="rect">
            <a:avLst/>
          </a:prstGeom>
        </p:spPr>
        <p:txBody>
          <a:bodyPr wrap="square">
            <a:spAutoFit/>
          </a:bodyPr>
          <a:lstStyle/>
          <a:p>
            <a:endParaRPr lang="en-US" sz="989" dirty="0">
              <a:solidFill>
                <a:srgbClr val="000000"/>
              </a:solidFill>
              <a:latin typeface="Calibri" charset="0"/>
            </a:endParaRPr>
          </a:p>
          <a:p>
            <a:r>
              <a:rPr lang="en-US" sz="1600" b="1" dirty="0">
                <a:latin typeface="Calibri" charset="0"/>
              </a:rPr>
              <a:t>U.S. National Security Strategy: December 2017</a:t>
            </a:r>
          </a:p>
          <a:p>
            <a:endParaRPr lang="en-US" sz="1400" b="1" dirty="0">
              <a:latin typeface="Calibri" charset="0"/>
            </a:endParaRPr>
          </a:p>
          <a:p>
            <a:pPr algn="just"/>
            <a:r>
              <a:rPr lang="en-US" sz="1400" dirty="0"/>
              <a:t>China and Russia challenge American power, influence, and interests, attempting to erode American security and prosperity. They are determined to make economies less free and less fair, to grow their militaries, and to control information and data to repress their societies and expand their influence.</a:t>
            </a:r>
          </a:p>
          <a:p>
            <a:r>
              <a:rPr lang="en-US" sz="1400" dirty="0"/>
              <a:t> </a:t>
            </a:r>
          </a:p>
          <a:p>
            <a:pPr algn="just"/>
            <a:r>
              <a:rPr lang="en-US" sz="1400" dirty="0"/>
              <a:t>...Competition does not always mean hostility, nor does it inevitably lead to conflict although none should doubt our commitment to defend our interests. An America that successfully competes is the best way to prevent conflict. Just as American weakness, invites challenge, American strength and confidence deters war and promotes peace.</a:t>
            </a:r>
          </a:p>
          <a:p>
            <a:pPr algn="just"/>
            <a:r>
              <a:rPr lang="en-US" sz="1400" dirty="0"/>
              <a:t> </a:t>
            </a:r>
          </a:p>
          <a:p>
            <a:pPr algn="just"/>
            <a:r>
              <a:rPr lang="en-US" sz="1400" dirty="0"/>
              <a:t>...Although the United States seeks to continue to cooperate with China, China is using economic inducements and penalties, influence operations, and implied military threats to persuade other states to heed its political and security agenda. China’s infrastructure investments and trade strategies reinforce its geopolitical aspirations. Its efforts to build and militarize outposts in the South China Sea endanger the free flow of trade, threaten the sovereignty of other nations, and undermine regional stability. </a:t>
            </a:r>
          </a:p>
          <a:p>
            <a:pPr algn="just"/>
            <a:endParaRPr lang="en-US" sz="1400" dirty="0"/>
          </a:p>
          <a:p>
            <a:pPr algn="just"/>
            <a:r>
              <a:rPr lang="en-US" sz="1400" dirty="0"/>
              <a:t>China has mounted a rapid military modernization campaign designed to limit U.S. access to the region and provide China a freer hand there. China presents its ambitions as mutually beneficial, but Chinese dominance risks diminishing the sovereignty of many states in the Indo- Pacific. States throughout the region are calling for sustained U.S. leadership in a collective response that upholds a regional order respectful of sovereignty and independence.</a:t>
            </a:r>
          </a:p>
          <a:p>
            <a:endParaRPr lang="en-US" sz="1400" b="1" dirty="0">
              <a:latin typeface="Calibri" charset="0"/>
            </a:endParaRPr>
          </a:p>
          <a:p>
            <a:endParaRPr lang="en-US" sz="1400" b="1" dirty="0">
              <a:latin typeface="Calibri" charset="0"/>
            </a:endParaRPr>
          </a:p>
          <a:p>
            <a:endParaRPr lang="en-US" sz="1400" b="1" dirty="0">
              <a:latin typeface="Calibri" charset="0"/>
            </a:endParaRPr>
          </a:p>
          <a:p>
            <a:endParaRPr lang="en-US" sz="1400" b="1" dirty="0">
              <a:latin typeface="Calibri" charset="0"/>
            </a:endParaRPr>
          </a:p>
          <a:p>
            <a:endParaRPr lang="en-US" sz="1400" b="1" dirty="0">
              <a:latin typeface="Calibri" charset="0"/>
            </a:endParaRPr>
          </a:p>
        </p:txBody>
      </p:sp>
      <p:sp>
        <p:nvSpPr>
          <p:cNvPr id="6" name="Slide Number Placeholder 4"/>
          <p:cNvSpPr txBox="1">
            <a:spLocks/>
          </p:cNvSpPr>
          <p:nvPr/>
        </p:nvSpPr>
        <p:spPr>
          <a:xfrm>
            <a:off x="8722208" y="6196947"/>
            <a:ext cx="632911" cy="32812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dirty="0"/>
              <a:t>5</a:t>
            </a:r>
          </a:p>
        </p:txBody>
      </p:sp>
    </p:spTree>
    <p:extLst>
      <p:ext uri="{BB962C8B-B14F-4D97-AF65-F5344CB8AC3E}">
        <p14:creationId xmlns:p14="http://schemas.microsoft.com/office/powerpoint/2010/main" val="6658336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187951" y="163303"/>
            <a:ext cx="8217477" cy="395066"/>
          </a:xfrm>
        </p:spPr>
        <p:txBody>
          <a:bodyPr>
            <a:noAutofit/>
          </a:bodyPr>
          <a:lstStyle/>
          <a:p>
            <a:r>
              <a:rPr lang="en-US" b="1" dirty="0"/>
              <a:t>China’s Nine Dashed Line in the South China Sea</a:t>
            </a:r>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304110" y="700368"/>
            <a:ext cx="8101318" cy="6021109"/>
          </a:xfrm>
          <a:prstGeom prst="rect">
            <a:avLst/>
          </a:prstGeom>
        </p:spPr>
      </p:pic>
      <p:sp>
        <p:nvSpPr>
          <p:cNvPr id="6" name="Slide Number Placeholder 4"/>
          <p:cNvSpPr txBox="1">
            <a:spLocks/>
          </p:cNvSpPr>
          <p:nvPr/>
        </p:nvSpPr>
        <p:spPr>
          <a:xfrm>
            <a:off x="9587969" y="6150223"/>
            <a:ext cx="632911" cy="32812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dirty="0"/>
              <a:t>50</a:t>
            </a:r>
          </a:p>
        </p:txBody>
      </p:sp>
    </p:spTree>
    <p:extLst>
      <p:ext uri="{BB962C8B-B14F-4D97-AF65-F5344CB8AC3E}">
        <p14:creationId xmlns:p14="http://schemas.microsoft.com/office/powerpoint/2010/main" val="143891756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35526" y="5882816"/>
            <a:ext cx="4281306" cy="244554"/>
          </a:xfrm>
          <a:prstGeom prst="rect">
            <a:avLst/>
          </a:prstGeom>
          <a:noFill/>
        </p:spPr>
        <p:txBody>
          <a:bodyPr wrap="square" rtlCol="0">
            <a:spAutoFit/>
          </a:bodyPr>
          <a:lstStyle/>
          <a:p>
            <a:r>
              <a:rPr lang="en-US" sz="989" dirty="0"/>
              <a:t>Source: CSIS AMTI Project, https://amti.csis.org/chinese-power-projection/</a:t>
            </a:r>
          </a:p>
        </p:txBody>
      </p:sp>
      <p:sp>
        <p:nvSpPr>
          <p:cNvPr id="8" name="TextBox 7"/>
          <p:cNvSpPr txBox="1"/>
          <p:nvPr/>
        </p:nvSpPr>
        <p:spPr>
          <a:xfrm>
            <a:off x="2576179" y="356865"/>
            <a:ext cx="6434285" cy="461665"/>
          </a:xfrm>
          <a:prstGeom prst="rect">
            <a:avLst/>
          </a:prstGeom>
          <a:noFill/>
        </p:spPr>
        <p:txBody>
          <a:bodyPr wrap="square" rtlCol="0">
            <a:spAutoFit/>
          </a:bodyPr>
          <a:lstStyle/>
          <a:p>
            <a:r>
              <a:rPr lang="en-US" sz="2400" b="1" dirty="0"/>
              <a:t>Who Occupies What in the  South China Sea</a:t>
            </a:r>
          </a:p>
        </p:txBody>
      </p:sp>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409526" y="1123541"/>
            <a:ext cx="7726711" cy="4610918"/>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857963" y="1123541"/>
            <a:ext cx="1278274" cy="1417971"/>
          </a:xfrm>
          <a:prstGeom prst="rect">
            <a:avLst/>
          </a:prstGeom>
        </p:spPr>
      </p:pic>
      <p:sp>
        <p:nvSpPr>
          <p:cNvPr id="9" name="Slide Number Placeholder 4"/>
          <p:cNvSpPr txBox="1">
            <a:spLocks/>
          </p:cNvSpPr>
          <p:nvPr/>
        </p:nvSpPr>
        <p:spPr>
          <a:xfrm>
            <a:off x="8848667" y="6121040"/>
            <a:ext cx="632911" cy="32812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dirty="0"/>
              <a:t>51</a:t>
            </a:r>
          </a:p>
        </p:txBody>
      </p:sp>
    </p:spTree>
    <p:extLst>
      <p:ext uri="{BB962C8B-B14F-4D97-AF65-F5344CB8AC3E}">
        <p14:creationId xmlns:p14="http://schemas.microsoft.com/office/powerpoint/2010/main" val="46184643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928FD0C-6010-438E-9567-781D191B62F7}"/>
              </a:ext>
            </a:extLst>
          </p:cNvPr>
          <p:cNvSpPr txBox="1"/>
          <p:nvPr/>
        </p:nvSpPr>
        <p:spPr>
          <a:xfrm>
            <a:off x="1825452" y="2250102"/>
            <a:ext cx="6986208" cy="1917833"/>
          </a:xfrm>
          <a:prstGeom prst="rect">
            <a:avLst/>
          </a:prstGeom>
          <a:noFill/>
        </p:spPr>
        <p:txBody>
          <a:bodyPr wrap="none" rtlCol="0">
            <a:spAutoFit/>
          </a:bodyPr>
          <a:lstStyle/>
          <a:p>
            <a:pPr algn="ctr"/>
            <a:r>
              <a:rPr lang="en-US" sz="3954" b="1" dirty="0">
                <a:solidFill>
                  <a:srgbClr val="FF0000"/>
                </a:solidFill>
                <a:latin typeface="Times New Roman" panose="02020603050405020304" pitchFamily="18" charset="0"/>
                <a:cs typeface="Times New Roman" panose="02020603050405020304" pitchFamily="18" charset="0"/>
              </a:rPr>
              <a:t>U.S. Military Forces Affecting </a:t>
            </a:r>
          </a:p>
          <a:p>
            <a:pPr algn="ctr"/>
            <a:r>
              <a:rPr lang="en-US" sz="3954" b="1" dirty="0">
                <a:solidFill>
                  <a:srgbClr val="FF0000"/>
                </a:solidFill>
                <a:latin typeface="Times New Roman" panose="02020603050405020304" pitchFamily="18" charset="0"/>
                <a:cs typeface="Times New Roman" panose="02020603050405020304" pitchFamily="18" charset="0"/>
              </a:rPr>
              <a:t>(and Affected By) </a:t>
            </a:r>
          </a:p>
          <a:p>
            <a:pPr algn="ctr"/>
            <a:r>
              <a:rPr lang="en-US" sz="3954" b="1" dirty="0">
                <a:solidFill>
                  <a:srgbClr val="FF0000"/>
                </a:solidFill>
                <a:latin typeface="Times New Roman" panose="02020603050405020304" pitchFamily="18" charset="0"/>
                <a:cs typeface="Times New Roman" panose="02020603050405020304" pitchFamily="18" charset="0"/>
              </a:rPr>
              <a:t>China and the South China Sea</a:t>
            </a:r>
          </a:p>
        </p:txBody>
      </p:sp>
      <p:sp>
        <p:nvSpPr>
          <p:cNvPr id="3" name="Slide Number Placeholder 4"/>
          <p:cNvSpPr txBox="1">
            <a:spLocks/>
          </p:cNvSpPr>
          <p:nvPr/>
        </p:nvSpPr>
        <p:spPr>
          <a:xfrm>
            <a:off x="8624931" y="5780571"/>
            <a:ext cx="632911" cy="32812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dirty="0"/>
              <a:t>52</a:t>
            </a:r>
          </a:p>
        </p:txBody>
      </p:sp>
    </p:spTree>
    <p:extLst>
      <p:ext uri="{BB962C8B-B14F-4D97-AF65-F5344CB8AC3E}">
        <p14:creationId xmlns:p14="http://schemas.microsoft.com/office/powerpoint/2010/main" val="119490353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57597" y="428650"/>
            <a:ext cx="7500245" cy="479490"/>
          </a:xfrm>
          <a:prstGeom prst="rect">
            <a:avLst/>
          </a:prstGeom>
        </p:spPr>
        <p:txBody>
          <a:bodyPr wrap="square">
            <a:spAutoFit/>
          </a:bodyPr>
          <a:lstStyle/>
          <a:p>
            <a:pPr algn="ctr"/>
            <a:r>
              <a:rPr lang="en-US" sz="2400" b="1" dirty="0">
                <a:ea typeface="Times New Roman" charset="0"/>
                <a:cs typeface="Times New Roman" charset="0"/>
              </a:rPr>
              <a:t>U.S. Forces in PACOM</a:t>
            </a:r>
          </a:p>
        </p:txBody>
      </p:sp>
      <p:sp>
        <p:nvSpPr>
          <p:cNvPr id="5" name="TextBox 4"/>
          <p:cNvSpPr txBox="1"/>
          <p:nvPr/>
        </p:nvSpPr>
        <p:spPr>
          <a:xfrm>
            <a:off x="1369579" y="5820059"/>
            <a:ext cx="7692472" cy="755848"/>
          </a:xfrm>
          <a:prstGeom prst="rect">
            <a:avLst/>
          </a:prstGeom>
          <a:noFill/>
        </p:spPr>
        <p:txBody>
          <a:bodyPr wrap="square" rtlCol="0">
            <a:spAutoFit/>
          </a:bodyPr>
          <a:lstStyle/>
          <a:p>
            <a:endParaRPr lang="en-US" sz="1078" dirty="0"/>
          </a:p>
          <a:p>
            <a:r>
              <a:rPr lang="en-US" sz="1078" dirty="0"/>
              <a:t> </a:t>
            </a:r>
            <a:r>
              <a:rPr lang="en-US" sz="1078" b="1" dirty="0"/>
              <a:t>Kathleen J. McInnis and others, “The The North Korean Nuclear Challenge: Military Options and Issues for Congress,” Congressional Research Service, </a:t>
            </a:r>
            <a:r>
              <a:rPr lang="fi-FI" sz="1078" dirty="0">
                <a:hlinkClick r:id="rId2"/>
              </a:rPr>
              <a:t>www.crs.gov</a:t>
            </a:r>
            <a:r>
              <a:rPr lang="fi-FI" sz="1078" dirty="0"/>
              <a:t>, </a:t>
            </a:r>
            <a:r>
              <a:rPr lang="cs-CZ" sz="1078" dirty="0"/>
              <a:t>R44994, November 6, 2017 </a:t>
            </a:r>
            <a:endParaRPr lang="en-US" sz="1078" b="1" dirty="0"/>
          </a:p>
          <a:p>
            <a:r>
              <a:rPr lang="en-US" sz="1078" b="1" dirty="0"/>
              <a:t> </a:t>
            </a:r>
            <a:endParaRPr lang="en-US" sz="1078" b="1" dirty="0">
              <a:latin typeface="Garamond" pitchFamily="18" charset="0"/>
            </a:endParaRPr>
          </a:p>
        </p:txBody>
      </p:sp>
      <p:cxnSp>
        <p:nvCxnSpPr>
          <p:cNvPr id="7" name="Straight Connector 7"/>
          <p:cNvCxnSpPr>
            <a:cxnSpLocks noChangeShapeType="1"/>
          </p:cNvCxnSpPr>
          <p:nvPr/>
        </p:nvCxnSpPr>
        <p:spPr bwMode="auto">
          <a:xfrm>
            <a:off x="1198382" y="5915398"/>
            <a:ext cx="7532688"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sp>
        <p:nvSpPr>
          <p:cNvPr id="2" name="TextBox 1"/>
          <p:cNvSpPr txBox="1"/>
          <p:nvPr/>
        </p:nvSpPr>
        <p:spPr>
          <a:xfrm>
            <a:off x="1369579" y="5072495"/>
            <a:ext cx="8012040" cy="313612"/>
          </a:xfrm>
          <a:prstGeom prst="rect">
            <a:avLst/>
          </a:prstGeom>
          <a:noFill/>
        </p:spPr>
        <p:txBody>
          <a:bodyPr wrap="square" rtlCol="0">
            <a:spAutoFit/>
          </a:bodyPr>
          <a:lstStyle/>
          <a:p>
            <a:endParaRPr lang="en-US" sz="1438" b="1" dirty="0"/>
          </a:p>
        </p:txBody>
      </p:sp>
      <p:sp>
        <p:nvSpPr>
          <p:cNvPr id="3" name="Rectangle 2"/>
          <p:cNvSpPr/>
          <p:nvPr/>
        </p:nvSpPr>
        <p:spPr>
          <a:xfrm>
            <a:off x="1643495" y="5140976"/>
            <a:ext cx="7327251" cy="285912"/>
          </a:xfrm>
          <a:prstGeom prst="rect">
            <a:avLst/>
          </a:prstGeom>
        </p:spPr>
        <p:txBody>
          <a:bodyPr wrap="square">
            <a:spAutoFit/>
          </a:bodyPr>
          <a:lstStyle/>
          <a:p>
            <a:endParaRPr lang="en-US" sz="1258" dirty="0">
              <a:latin typeface="Garamond" pitchFamily="18" charset="0"/>
            </a:endParaRPr>
          </a:p>
        </p:txBody>
      </p:sp>
      <p:sp>
        <p:nvSpPr>
          <p:cNvPr id="10" name="Slide Number Placeholder 4"/>
          <p:cNvSpPr txBox="1">
            <a:spLocks/>
          </p:cNvSpPr>
          <p:nvPr/>
        </p:nvSpPr>
        <p:spPr>
          <a:xfrm>
            <a:off x="9096593" y="6197983"/>
            <a:ext cx="632911" cy="32812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5DE4ABE7-1139-43F7-AFF1-7927966B35F5}" type="slidenum">
              <a:rPr lang="en-US" sz="1258"/>
              <a:t>53</a:t>
            </a:fld>
            <a:endParaRPr lang="en-US" sz="1258" dirty="0"/>
          </a:p>
        </p:txBody>
      </p:sp>
      <p:sp>
        <p:nvSpPr>
          <p:cNvPr id="8" name="TextBox 7"/>
          <p:cNvSpPr txBox="1"/>
          <p:nvPr/>
        </p:nvSpPr>
        <p:spPr>
          <a:xfrm>
            <a:off x="1575016" y="881130"/>
            <a:ext cx="7487035" cy="4958665"/>
          </a:xfrm>
          <a:prstGeom prst="rect">
            <a:avLst/>
          </a:prstGeom>
          <a:noFill/>
        </p:spPr>
        <p:txBody>
          <a:bodyPr wrap="square" rtlCol="0">
            <a:spAutoFit/>
          </a:bodyPr>
          <a:lstStyle/>
          <a:p>
            <a:pPr>
              <a:spcBef>
                <a:spcPts val="539"/>
              </a:spcBef>
            </a:pPr>
            <a:r>
              <a:rPr lang="en-US" sz="1618" b="1" dirty="0"/>
              <a:t>Approximately 375,000 U.S. military and civilian personnel are assigned to USPACOM and its different components across the Indo-Asia-Pacific region. According to USPACOM, those assignments are broken out as follows:</a:t>
            </a:r>
          </a:p>
          <a:p>
            <a:pPr marL="256804" indent="-256804">
              <a:spcBef>
                <a:spcPts val="539"/>
              </a:spcBef>
              <a:buFont typeface="Arial" charset="0"/>
              <a:buChar char="•"/>
            </a:pPr>
            <a:r>
              <a:rPr lang="en-US" sz="1618" b="1" dirty="0">
                <a:solidFill>
                  <a:srgbClr val="FF0000"/>
                </a:solidFill>
              </a:rPr>
              <a:t>Approximately 28,500 U.S. service members and their families are stationed in the Republic of Korea</a:t>
            </a:r>
            <a:r>
              <a:rPr lang="en-US" sz="1618" b="1" dirty="0"/>
              <a:t>, while U.S. Forces Japan consists of approximately 54,000 military personnel and their dependents. As of September 2016, approximately 5,000 service members and their families were stationed in Guam.</a:t>
            </a:r>
          </a:p>
          <a:p>
            <a:pPr marL="256804" indent="-256804">
              <a:spcBef>
                <a:spcPts val="539"/>
              </a:spcBef>
              <a:buFont typeface="Arial" charset="0"/>
              <a:buChar char="•"/>
            </a:pPr>
            <a:r>
              <a:rPr lang="en-US" sz="1618" b="1" dirty="0"/>
              <a:t>U.S. Pacific Fleet consists of approximately </a:t>
            </a:r>
            <a:r>
              <a:rPr lang="en-US" sz="1618" b="1" dirty="0">
                <a:solidFill>
                  <a:srgbClr val="FF0000"/>
                </a:solidFill>
              </a:rPr>
              <a:t>200 ships </a:t>
            </a:r>
            <a:r>
              <a:rPr lang="en-US" sz="1618" b="1" dirty="0"/>
              <a:t>(including five aircraft carrier strike groups), nearly </a:t>
            </a:r>
            <a:r>
              <a:rPr lang="en-US" sz="1618" b="1" dirty="0">
                <a:solidFill>
                  <a:srgbClr val="FF0000"/>
                </a:solidFill>
              </a:rPr>
              <a:t>1,100 aircraft</a:t>
            </a:r>
            <a:r>
              <a:rPr lang="en-US" sz="1618" b="1" dirty="0"/>
              <a:t>, and more than </a:t>
            </a:r>
            <a:r>
              <a:rPr lang="en-US" sz="1618" b="1" dirty="0">
                <a:solidFill>
                  <a:srgbClr val="FF0000"/>
                </a:solidFill>
              </a:rPr>
              <a:t>130,000 </a:t>
            </a:r>
            <a:r>
              <a:rPr lang="en-US" sz="1618" b="1" dirty="0"/>
              <a:t>sailors and civilians. </a:t>
            </a:r>
          </a:p>
          <a:p>
            <a:pPr marL="256804" indent="-256804">
              <a:spcBef>
                <a:spcPts val="539"/>
              </a:spcBef>
              <a:buFont typeface="Arial" charset="0"/>
              <a:buChar char="•"/>
            </a:pPr>
            <a:r>
              <a:rPr lang="en-US" sz="1618" b="1" dirty="0"/>
              <a:t>Marine Corps Forces, Pacific includes </a:t>
            </a:r>
            <a:r>
              <a:rPr lang="en-US" sz="1618" b="1" dirty="0">
                <a:solidFill>
                  <a:srgbClr val="FF0000"/>
                </a:solidFill>
              </a:rPr>
              <a:t>two Marine Expeditionary Forces </a:t>
            </a:r>
            <a:r>
              <a:rPr lang="en-US" sz="1618" b="1" dirty="0"/>
              <a:t>and about 86,000 personnel and </a:t>
            </a:r>
            <a:r>
              <a:rPr lang="en-US" sz="1618" b="1" dirty="0">
                <a:solidFill>
                  <a:srgbClr val="FF0000"/>
                </a:solidFill>
              </a:rPr>
              <a:t>640 aircraft</a:t>
            </a:r>
            <a:r>
              <a:rPr lang="en-US" sz="1618" b="1" dirty="0"/>
              <a:t>. </a:t>
            </a:r>
          </a:p>
          <a:p>
            <a:pPr marL="256804" indent="-256804">
              <a:spcBef>
                <a:spcPts val="539"/>
              </a:spcBef>
              <a:buFont typeface="Arial" charset="0"/>
              <a:buChar char="•"/>
            </a:pPr>
            <a:r>
              <a:rPr lang="en-US" sz="1618" b="1" dirty="0"/>
              <a:t>U.S. Pacific Air Forces comprises approximately </a:t>
            </a:r>
            <a:r>
              <a:rPr lang="en-US" sz="1618" b="1" dirty="0">
                <a:solidFill>
                  <a:srgbClr val="FF0000"/>
                </a:solidFill>
              </a:rPr>
              <a:t>46,000</a:t>
            </a:r>
            <a:r>
              <a:rPr lang="en-US" sz="1618" b="1" dirty="0"/>
              <a:t> airmen and civilians and more than </a:t>
            </a:r>
            <a:r>
              <a:rPr lang="en-US" sz="1618" b="1" dirty="0">
                <a:solidFill>
                  <a:srgbClr val="FF0000"/>
                </a:solidFill>
              </a:rPr>
              <a:t>420 </a:t>
            </a:r>
            <a:r>
              <a:rPr lang="en-US" sz="1618" b="1" dirty="0"/>
              <a:t>aircraft. </a:t>
            </a:r>
          </a:p>
          <a:p>
            <a:pPr marL="256804" indent="-256804">
              <a:spcBef>
                <a:spcPts val="539"/>
              </a:spcBef>
              <a:buFont typeface="Arial" charset="0"/>
              <a:buChar char="•"/>
            </a:pPr>
            <a:r>
              <a:rPr lang="en-US" sz="1618" b="1" dirty="0"/>
              <a:t>U.S. Army Pacific has approximately </a:t>
            </a:r>
            <a:r>
              <a:rPr lang="en-US" sz="1618" b="1" dirty="0">
                <a:solidFill>
                  <a:srgbClr val="FF0000"/>
                </a:solidFill>
              </a:rPr>
              <a:t>106,000 </a:t>
            </a:r>
            <a:r>
              <a:rPr lang="en-US" sz="1618" b="1" dirty="0"/>
              <a:t>personnel from one corps and two divisions, plus over </a:t>
            </a:r>
            <a:r>
              <a:rPr lang="en-US" sz="1618" b="1" dirty="0">
                <a:solidFill>
                  <a:srgbClr val="FF0000"/>
                </a:solidFill>
              </a:rPr>
              <a:t>300 </a:t>
            </a:r>
            <a:r>
              <a:rPr lang="en-US" sz="1618" b="1" dirty="0"/>
              <a:t>aircraft assigned throughout the AOR. </a:t>
            </a:r>
          </a:p>
          <a:p>
            <a:pPr marL="256804" indent="-256804">
              <a:spcBef>
                <a:spcPts val="539"/>
              </a:spcBef>
              <a:buFont typeface="Arial" charset="0"/>
              <a:buChar char="•"/>
            </a:pPr>
            <a:r>
              <a:rPr lang="en-US" sz="1618" b="1" dirty="0"/>
              <a:t>These component command personnel figures also include more than </a:t>
            </a:r>
            <a:r>
              <a:rPr lang="en-US" sz="1618" b="1" dirty="0">
                <a:solidFill>
                  <a:srgbClr val="FF0000"/>
                </a:solidFill>
              </a:rPr>
              <a:t>1,200</a:t>
            </a:r>
            <a:r>
              <a:rPr lang="en-US" sz="1618" b="1" dirty="0"/>
              <a:t> Special Operations personnel. Department of Defense civilian employees in the Pacific Command AOR number about </a:t>
            </a:r>
            <a:r>
              <a:rPr lang="en-US" sz="1618" b="1" dirty="0">
                <a:solidFill>
                  <a:srgbClr val="FF0000"/>
                </a:solidFill>
              </a:rPr>
              <a:t>38,000</a:t>
            </a:r>
            <a:r>
              <a:rPr lang="en-US" sz="1618" b="1" dirty="0"/>
              <a:t>. </a:t>
            </a:r>
          </a:p>
        </p:txBody>
      </p:sp>
    </p:spTree>
    <p:extLst>
      <p:ext uri="{BB962C8B-B14F-4D97-AF65-F5344CB8AC3E}">
        <p14:creationId xmlns:p14="http://schemas.microsoft.com/office/powerpoint/2010/main" val="8235691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41141" y="229672"/>
            <a:ext cx="7500245" cy="479490"/>
          </a:xfrm>
          <a:prstGeom prst="rect">
            <a:avLst/>
          </a:prstGeom>
        </p:spPr>
        <p:txBody>
          <a:bodyPr wrap="square">
            <a:spAutoFit/>
          </a:bodyPr>
          <a:lstStyle/>
          <a:p>
            <a:pPr algn="ctr"/>
            <a:r>
              <a:rPr lang="en-US" sz="2516" b="1" dirty="0">
                <a:ea typeface="Times New Roman" charset="0"/>
                <a:cs typeface="Times New Roman" charset="0"/>
              </a:rPr>
              <a:t>U.S. Pacific Command AOR</a:t>
            </a:r>
          </a:p>
        </p:txBody>
      </p:sp>
      <p:sp>
        <p:nvSpPr>
          <p:cNvPr id="5" name="TextBox 4"/>
          <p:cNvSpPr txBox="1"/>
          <p:nvPr/>
        </p:nvSpPr>
        <p:spPr>
          <a:xfrm>
            <a:off x="1193172" y="6403504"/>
            <a:ext cx="8217477" cy="258212"/>
          </a:xfrm>
          <a:prstGeom prst="rect">
            <a:avLst/>
          </a:prstGeom>
          <a:noFill/>
        </p:spPr>
        <p:txBody>
          <a:bodyPr wrap="square" rtlCol="0">
            <a:spAutoFit/>
          </a:bodyPr>
          <a:lstStyle/>
          <a:p>
            <a:r>
              <a:rPr lang="en-US" sz="1078" b="1" dirty="0">
                <a:latin typeface="Garamond" pitchFamily="18" charset="0"/>
              </a:rPr>
              <a:t>USPACOM, </a:t>
            </a:r>
            <a:r>
              <a:rPr lang="en-US" sz="1078" b="1" dirty="0">
                <a:latin typeface="Garamond" pitchFamily="18" charset="0"/>
                <a:hlinkClick r:id="rId2"/>
              </a:rPr>
              <a:t>http://www.pacom.mil/About-USPACOM/USPACOM-Area-of-Responsibility/</a:t>
            </a:r>
            <a:r>
              <a:rPr lang="en-US" sz="1078" b="1" dirty="0">
                <a:latin typeface="Garamond" pitchFamily="18" charset="0"/>
              </a:rPr>
              <a:t>, 4.18</a:t>
            </a:r>
          </a:p>
        </p:txBody>
      </p:sp>
      <p:cxnSp>
        <p:nvCxnSpPr>
          <p:cNvPr id="7" name="Straight Connector 7"/>
          <p:cNvCxnSpPr>
            <a:cxnSpLocks noChangeShapeType="1"/>
          </p:cNvCxnSpPr>
          <p:nvPr/>
        </p:nvCxnSpPr>
        <p:spPr bwMode="auto">
          <a:xfrm>
            <a:off x="1164143" y="6353882"/>
            <a:ext cx="7532688"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sp>
        <p:nvSpPr>
          <p:cNvPr id="2" name="TextBox 1"/>
          <p:cNvSpPr txBox="1"/>
          <p:nvPr/>
        </p:nvSpPr>
        <p:spPr>
          <a:xfrm>
            <a:off x="1369579" y="5072495"/>
            <a:ext cx="8012040" cy="313612"/>
          </a:xfrm>
          <a:prstGeom prst="rect">
            <a:avLst/>
          </a:prstGeom>
          <a:noFill/>
        </p:spPr>
        <p:txBody>
          <a:bodyPr wrap="square" rtlCol="0">
            <a:spAutoFit/>
          </a:bodyPr>
          <a:lstStyle/>
          <a:p>
            <a:endParaRPr lang="en-US" sz="1438" b="1" dirty="0"/>
          </a:p>
        </p:txBody>
      </p:sp>
      <p:sp>
        <p:nvSpPr>
          <p:cNvPr id="3" name="Rectangle 2"/>
          <p:cNvSpPr/>
          <p:nvPr/>
        </p:nvSpPr>
        <p:spPr>
          <a:xfrm>
            <a:off x="1643495" y="5140976"/>
            <a:ext cx="7327251" cy="285912"/>
          </a:xfrm>
          <a:prstGeom prst="rect">
            <a:avLst/>
          </a:prstGeom>
        </p:spPr>
        <p:txBody>
          <a:bodyPr wrap="square">
            <a:spAutoFit/>
          </a:bodyPr>
          <a:lstStyle/>
          <a:p>
            <a:endParaRPr lang="en-US" sz="1258" dirty="0">
              <a:latin typeface="Garamond" pitchFamily="18" charset="0"/>
            </a:endParaRPr>
          </a:p>
        </p:txBody>
      </p:sp>
      <p:sp>
        <p:nvSpPr>
          <p:cNvPr id="10" name="Slide Number Placeholder 4"/>
          <p:cNvSpPr txBox="1">
            <a:spLocks/>
          </p:cNvSpPr>
          <p:nvPr/>
        </p:nvSpPr>
        <p:spPr>
          <a:xfrm>
            <a:off x="8624931" y="5780571"/>
            <a:ext cx="632911" cy="32812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5DE4ABE7-1139-43F7-AFF1-7927966B35F5}" type="slidenum">
              <a:rPr lang="en-US" sz="1258"/>
              <a:t>54</a:t>
            </a:fld>
            <a:endParaRPr lang="en-US" sz="1258" dirty="0"/>
          </a:p>
        </p:txBody>
      </p:sp>
      <p:pic>
        <p:nvPicPr>
          <p:cNvPr id="1025" name="Picture 1" descr="http://www.pacom.mil/portals/55/Images/PACOM-MAP_l_Mar_2016.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745260" y="709163"/>
            <a:ext cx="6610464" cy="55950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326896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25476" y="191431"/>
            <a:ext cx="7500245" cy="479490"/>
          </a:xfrm>
          <a:prstGeom prst="rect">
            <a:avLst/>
          </a:prstGeom>
        </p:spPr>
        <p:txBody>
          <a:bodyPr wrap="square">
            <a:spAutoFit/>
          </a:bodyPr>
          <a:lstStyle/>
          <a:p>
            <a:pPr algn="ctr"/>
            <a:r>
              <a:rPr lang="en-US" sz="2400" b="1" dirty="0">
                <a:ea typeface="Times New Roman" charset="0"/>
                <a:cs typeface="Times New Roman" charset="0"/>
              </a:rPr>
              <a:t>U.S. Allies and Bases in Region</a:t>
            </a:r>
          </a:p>
        </p:txBody>
      </p:sp>
      <p:sp>
        <p:nvSpPr>
          <p:cNvPr id="5" name="TextBox 4"/>
          <p:cNvSpPr txBox="1"/>
          <p:nvPr/>
        </p:nvSpPr>
        <p:spPr>
          <a:xfrm>
            <a:off x="1164142" y="6333276"/>
            <a:ext cx="8217477" cy="258212"/>
          </a:xfrm>
          <a:prstGeom prst="rect">
            <a:avLst/>
          </a:prstGeom>
          <a:noFill/>
        </p:spPr>
        <p:txBody>
          <a:bodyPr wrap="square" rtlCol="0">
            <a:spAutoFit/>
          </a:bodyPr>
          <a:lstStyle/>
          <a:p>
            <a:r>
              <a:rPr lang="en-US" sz="1078" b="1" dirty="0">
                <a:latin typeface="Garamond" pitchFamily="18" charset="0"/>
              </a:rPr>
              <a:t>Vox, </a:t>
            </a:r>
            <a:r>
              <a:rPr lang="en-US" sz="1078" b="1" dirty="0">
                <a:latin typeface="Garamond" pitchFamily="18" charset="0"/>
                <a:hlinkClick r:id="rId2"/>
              </a:rPr>
              <a:t>https://www.vox.com/world/2017/8/29/16079076/north-korea-maps</a:t>
            </a:r>
            <a:r>
              <a:rPr lang="en-US" sz="1078" b="1" dirty="0">
                <a:latin typeface="Garamond" pitchFamily="18" charset="0"/>
              </a:rPr>
              <a:t> </a:t>
            </a:r>
          </a:p>
        </p:txBody>
      </p:sp>
      <p:cxnSp>
        <p:nvCxnSpPr>
          <p:cNvPr id="7" name="Straight Connector 7"/>
          <p:cNvCxnSpPr>
            <a:cxnSpLocks noChangeShapeType="1"/>
          </p:cNvCxnSpPr>
          <p:nvPr/>
        </p:nvCxnSpPr>
        <p:spPr bwMode="auto">
          <a:xfrm>
            <a:off x="1209301" y="6329086"/>
            <a:ext cx="7532688"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sp>
        <p:nvSpPr>
          <p:cNvPr id="2" name="TextBox 1"/>
          <p:cNvSpPr txBox="1"/>
          <p:nvPr/>
        </p:nvSpPr>
        <p:spPr>
          <a:xfrm>
            <a:off x="1369579" y="5072495"/>
            <a:ext cx="8012040" cy="313612"/>
          </a:xfrm>
          <a:prstGeom prst="rect">
            <a:avLst/>
          </a:prstGeom>
          <a:noFill/>
        </p:spPr>
        <p:txBody>
          <a:bodyPr wrap="square" rtlCol="0">
            <a:spAutoFit/>
          </a:bodyPr>
          <a:lstStyle/>
          <a:p>
            <a:endParaRPr lang="en-US" sz="1438" b="1" dirty="0"/>
          </a:p>
        </p:txBody>
      </p:sp>
      <p:sp>
        <p:nvSpPr>
          <p:cNvPr id="3" name="Rectangle 2"/>
          <p:cNvSpPr/>
          <p:nvPr/>
        </p:nvSpPr>
        <p:spPr>
          <a:xfrm>
            <a:off x="1643495" y="5140976"/>
            <a:ext cx="7327251" cy="285912"/>
          </a:xfrm>
          <a:prstGeom prst="rect">
            <a:avLst/>
          </a:prstGeom>
        </p:spPr>
        <p:txBody>
          <a:bodyPr wrap="square">
            <a:spAutoFit/>
          </a:bodyPr>
          <a:lstStyle/>
          <a:p>
            <a:endParaRPr lang="en-US" sz="1258" dirty="0">
              <a:latin typeface="Garamond" pitchFamily="18" charset="0"/>
            </a:endParaRPr>
          </a:p>
        </p:txBody>
      </p:sp>
      <p:sp>
        <p:nvSpPr>
          <p:cNvPr id="10" name="Slide Number Placeholder 4"/>
          <p:cNvSpPr txBox="1">
            <a:spLocks/>
          </p:cNvSpPr>
          <p:nvPr/>
        </p:nvSpPr>
        <p:spPr>
          <a:xfrm>
            <a:off x="9164912" y="5996769"/>
            <a:ext cx="632911" cy="32812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dirty="0"/>
              <a:t>55</a:t>
            </a:r>
          </a:p>
        </p:txBody>
      </p:sp>
      <p:pic>
        <p:nvPicPr>
          <p:cNvPr id="8" name="Picture 7"/>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15600" y="670921"/>
            <a:ext cx="7978243" cy="5653976"/>
          </a:xfrm>
          <a:prstGeom prst="rect">
            <a:avLst/>
          </a:prstGeom>
        </p:spPr>
      </p:pic>
    </p:spTree>
    <p:extLst>
      <p:ext uri="{BB962C8B-B14F-4D97-AF65-F5344CB8AC3E}">
        <p14:creationId xmlns:p14="http://schemas.microsoft.com/office/powerpoint/2010/main" val="206919906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88020" y="898855"/>
            <a:ext cx="1514181" cy="1569660"/>
          </a:xfrm>
          <a:prstGeom prst="rect">
            <a:avLst/>
          </a:prstGeom>
        </p:spPr>
        <p:txBody>
          <a:bodyPr wrap="square">
            <a:spAutoFit/>
          </a:bodyPr>
          <a:lstStyle/>
          <a:p>
            <a:pPr algn="ctr"/>
            <a:r>
              <a:rPr lang="en-US" sz="2400" b="1" dirty="0">
                <a:ea typeface="Times New Roman" charset="0"/>
                <a:cs typeface="Times New Roman" charset="0"/>
              </a:rPr>
              <a:t>U.S. </a:t>
            </a:r>
          </a:p>
          <a:p>
            <a:pPr algn="ctr"/>
            <a:r>
              <a:rPr lang="en-US" sz="2400" b="1" dirty="0">
                <a:ea typeface="Times New Roman" charset="0"/>
                <a:cs typeface="Times New Roman" charset="0"/>
              </a:rPr>
              <a:t>Bases </a:t>
            </a:r>
          </a:p>
          <a:p>
            <a:pPr algn="ctr"/>
            <a:r>
              <a:rPr lang="en-US" sz="2400" b="1" dirty="0">
                <a:ea typeface="Times New Roman" charset="0"/>
                <a:cs typeface="Times New Roman" charset="0"/>
              </a:rPr>
              <a:t>in </a:t>
            </a:r>
          </a:p>
          <a:p>
            <a:pPr algn="ctr"/>
            <a:r>
              <a:rPr lang="en-US" sz="2400" b="1" dirty="0">
                <a:ea typeface="Times New Roman" charset="0"/>
                <a:cs typeface="Times New Roman" charset="0"/>
              </a:rPr>
              <a:t>Pacific</a:t>
            </a:r>
          </a:p>
        </p:txBody>
      </p:sp>
      <p:sp>
        <p:nvSpPr>
          <p:cNvPr id="5" name="TextBox 4"/>
          <p:cNvSpPr txBox="1"/>
          <p:nvPr/>
        </p:nvSpPr>
        <p:spPr>
          <a:xfrm>
            <a:off x="1438061" y="4504785"/>
            <a:ext cx="2245795" cy="1419363"/>
          </a:xfrm>
          <a:prstGeom prst="rect">
            <a:avLst/>
          </a:prstGeom>
          <a:noFill/>
        </p:spPr>
        <p:txBody>
          <a:bodyPr wrap="square" rtlCol="0">
            <a:spAutoFit/>
          </a:bodyPr>
          <a:lstStyle/>
          <a:p>
            <a:endParaRPr lang="en-US" sz="1078" dirty="0"/>
          </a:p>
          <a:p>
            <a:r>
              <a:rPr lang="en-US" sz="1078" dirty="0"/>
              <a:t> </a:t>
            </a:r>
            <a:r>
              <a:rPr lang="en-US" sz="1078" b="1" dirty="0"/>
              <a:t>Kathleen J. McInnis and others, “The The North Korean Nuclear Challenge: Military Options and Issues for Congress,” Congressional Research Service, </a:t>
            </a:r>
            <a:r>
              <a:rPr lang="fi-FI" sz="1078" dirty="0">
                <a:hlinkClick r:id="rId2"/>
              </a:rPr>
              <a:t>www.crs.gov</a:t>
            </a:r>
            <a:r>
              <a:rPr lang="fi-FI" sz="1078" dirty="0"/>
              <a:t>, </a:t>
            </a:r>
            <a:r>
              <a:rPr lang="cs-CZ" sz="1078" dirty="0"/>
              <a:t>R44994, November 6, 2017 </a:t>
            </a:r>
            <a:endParaRPr lang="en-US" sz="1078" b="1" dirty="0"/>
          </a:p>
          <a:p>
            <a:r>
              <a:rPr lang="en-US" sz="1078" b="1" dirty="0"/>
              <a:t> </a:t>
            </a:r>
            <a:endParaRPr lang="en-US" sz="1078" b="1" dirty="0">
              <a:latin typeface="Garamond" pitchFamily="18" charset="0"/>
            </a:endParaRPr>
          </a:p>
        </p:txBody>
      </p:sp>
      <p:cxnSp>
        <p:nvCxnSpPr>
          <p:cNvPr id="7" name="Straight Connector 7"/>
          <p:cNvCxnSpPr>
            <a:cxnSpLocks noChangeShapeType="1"/>
          </p:cNvCxnSpPr>
          <p:nvPr/>
        </p:nvCxnSpPr>
        <p:spPr bwMode="auto">
          <a:xfrm>
            <a:off x="1198382" y="5915398"/>
            <a:ext cx="7532688"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sp>
        <p:nvSpPr>
          <p:cNvPr id="2" name="TextBox 1"/>
          <p:cNvSpPr txBox="1"/>
          <p:nvPr/>
        </p:nvSpPr>
        <p:spPr>
          <a:xfrm>
            <a:off x="1369579" y="5072495"/>
            <a:ext cx="8012040" cy="313612"/>
          </a:xfrm>
          <a:prstGeom prst="rect">
            <a:avLst/>
          </a:prstGeom>
          <a:noFill/>
        </p:spPr>
        <p:txBody>
          <a:bodyPr wrap="square" rtlCol="0">
            <a:spAutoFit/>
          </a:bodyPr>
          <a:lstStyle/>
          <a:p>
            <a:endParaRPr lang="en-US" sz="1438" b="1" dirty="0"/>
          </a:p>
        </p:txBody>
      </p:sp>
      <p:sp>
        <p:nvSpPr>
          <p:cNvPr id="3" name="Rectangle 2"/>
          <p:cNvSpPr/>
          <p:nvPr/>
        </p:nvSpPr>
        <p:spPr>
          <a:xfrm>
            <a:off x="1643495" y="5140976"/>
            <a:ext cx="7327251" cy="285912"/>
          </a:xfrm>
          <a:prstGeom prst="rect">
            <a:avLst/>
          </a:prstGeom>
        </p:spPr>
        <p:txBody>
          <a:bodyPr wrap="square">
            <a:spAutoFit/>
          </a:bodyPr>
          <a:lstStyle/>
          <a:p>
            <a:endParaRPr lang="en-US" sz="1258" dirty="0">
              <a:latin typeface="Garamond" pitchFamily="18" charset="0"/>
            </a:endParaRPr>
          </a:p>
        </p:txBody>
      </p:sp>
      <p:sp>
        <p:nvSpPr>
          <p:cNvPr id="10" name="Slide Number Placeholder 4"/>
          <p:cNvSpPr txBox="1">
            <a:spLocks/>
          </p:cNvSpPr>
          <p:nvPr/>
        </p:nvSpPr>
        <p:spPr>
          <a:xfrm>
            <a:off x="8624931" y="5780571"/>
            <a:ext cx="632911" cy="32812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5DE4ABE7-1139-43F7-AFF1-7927966B35F5}" type="slidenum">
              <a:rPr lang="en-US" sz="1258"/>
              <a:t>56</a:t>
            </a:fld>
            <a:endParaRPr lang="en-US" sz="1258" dirty="0"/>
          </a:p>
        </p:txBody>
      </p:sp>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638203" y="579286"/>
            <a:ext cx="5537982" cy="5611699"/>
          </a:xfrm>
          <a:prstGeom prst="rect">
            <a:avLst/>
          </a:prstGeom>
        </p:spPr>
      </p:pic>
      <p:sp>
        <p:nvSpPr>
          <p:cNvPr id="9" name="Slide Number Placeholder 4"/>
          <p:cNvSpPr txBox="1">
            <a:spLocks/>
          </p:cNvSpPr>
          <p:nvPr/>
        </p:nvSpPr>
        <p:spPr>
          <a:xfrm>
            <a:off x="8962447" y="6068064"/>
            <a:ext cx="632911" cy="32812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dirty="0"/>
              <a:t>56</a:t>
            </a:r>
          </a:p>
        </p:txBody>
      </p:sp>
    </p:spTree>
    <p:extLst>
      <p:ext uri="{BB962C8B-B14F-4D97-AF65-F5344CB8AC3E}">
        <p14:creationId xmlns:p14="http://schemas.microsoft.com/office/powerpoint/2010/main" val="67857316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164143" y="6095670"/>
            <a:ext cx="8217477" cy="258212"/>
          </a:xfrm>
          <a:prstGeom prst="rect">
            <a:avLst/>
          </a:prstGeom>
          <a:noFill/>
        </p:spPr>
        <p:txBody>
          <a:bodyPr wrap="square" rtlCol="0">
            <a:spAutoFit/>
          </a:bodyPr>
          <a:lstStyle/>
          <a:p>
            <a:r>
              <a:rPr lang="en-US" sz="1078" b="1" dirty="0">
                <a:latin typeface="Garamond" pitchFamily="18" charset="0"/>
              </a:rPr>
              <a:t>Vox, </a:t>
            </a:r>
            <a:r>
              <a:rPr lang="en-US" sz="1078" b="1" dirty="0">
                <a:latin typeface="Garamond" pitchFamily="18" charset="0"/>
                <a:hlinkClick r:id="rId2"/>
              </a:rPr>
              <a:t>https://www.vox.com/world/2017/8/29/16079076/north-korea-maps</a:t>
            </a:r>
            <a:r>
              <a:rPr lang="en-US" sz="1078" b="1" dirty="0">
                <a:latin typeface="Garamond" pitchFamily="18" charset="0"/>
              </a:rPr>
              <a:t> </a:t>
            </a:r>
          </a:p>
        </p:txBody>
      </p:sp>
      <p:cxnSp>
        <p:nvCxnSpPr>
          <p:cNvPr id="7" name="Straight Connector 7"/>
          <p:cNvCxnSpPr>
            <a:cxnSpLocks noChangeShapeType="1"/>
          </p:cNvCxnSpPr>
          <p:nvPr/>
        </p:nvCxnSpPr>
        <p:spPr bwMode="auto">
          <a:xfrm>
            <a:off x="1232621" y="6095668"/>
            <a:ext cx="7532688"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sp>
        <p:nvSpPr>
          <p:cNvPr id="2" name="TextBox 1"/>
          <p:cNvSpPr txBox="1"/>
          <p:nvPr/>
        </p:nvSpPr>
        <p:spPr>
          <a:xfrm>
            <a:off x="1369579" y="5072495"/>
            <a:ext cx="8012040" cy="313612"/>
          </a:xfrm>
          <a:prstGeom prst="rect">
            <a:avLst/>
          </a:prstGeom>
          <a:noFill/>
        </p:spPr>
        <p:txBody>
          <a:bodyPr wrap="square" rtlCol="0">
            <a:spAutoFit/>
          </a:bodyPr>
          <a:lstStyle/>
          <a:p>
            <a:endParaRPr lang="en-US" sz="1438" b="1" dirty="0"/>
          </a:p>
        </p:txBody>
      </p:sp>
      <p:sp>
        <p:nvSpPr>
          <p:cNvPr id="3" name="Rectangle 2"/>
          <p:cNvSpPr/>
          <p:nvPr/>
        </p:nvSpPr>
        <p:spPr>
          <a:xfrm>
            <a:off x="1643495" y="5140976"/>
            <a:ext cx="7327251" cy="285912"/>
          </a:xfrm>
          <a:prstGeom prst="rect">
            <a:avLst/>
          </a:prstGeom>
        </p:spPr>
        <p:txBody>
          <a:bodyPr wrap="square">
            <a:spAutoFit/>
          </a:bodyPr>
          <a:lstStyle/>
          <a:p>
            <a:endParaRPr lang="en-US" sz="1258" dirty="0">
              <a:latin typeface="Garamond" pitchFamily="18" charset="0"/>
            </a:endParaRPr>
          </a:p>
        </p:txBody>
      </p:sp>
      <p:sp>
        <p:nvSpPr>
          <p:cNvPr id="10" name="Slide Number Placeholder 4"/>
          <p:cNvSpPr txBox="1">
            <a:spLocks/>
          </p:cNvSpPr>
          <p:nvPr/>
        </p:nvSpPr>
        <p:spPr>
          <a:xfrm>
            <a:off x="8843191" y="6136451"/>
            <a:ext cx="632911" cy="32812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5DE4ABE7-1139-43F7-AFF1-7927966B35F5}" type="slidenum">
              <a:rPr lang="en-US" sz="1258"/>
              <a:t>57</a:t>
            </a:fld>
            <a:endParaRPr lang="en-US" sz="1258" dirty="0"/>
          </a:p>
        </p:txBody>
      </p:sp>
      <p:pic>
        <p:nvPicPr>
          <p:cNvPr id="6" name="Picture 5"/>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615098" y="1390938"/>
            <a:ext cx="6731366" cy="4565264"/>
          </a:xfrm>
          <a:prstGeom prst="rect">
            <a:avLst/>
          </a:prstGeom>
        </p:spPr>
      </p:pic>
      <p:sp>
        <p:nvSpPr>
          <p:cNvPr id="8" name="TextBox 7"/>
          <p:cNvSpPr txBox="1"/>
          <p:nvPr/>
        </p:nvSpPr>
        <p:spPr>
          <a:xfrm>
            <a:off x="1643495" y="804673"/>
            <a:ext cx="6722353" cy="866648"/>
          </a:xfrm>
          <a:prstGeom prst="rect">
            <a:avLst/>
          </a:prstGeom>
          <a:noFill/>
        </p:spPr>
        <p:txBody>
          <a:bodyPr wrap="square" rtlCol="0">
            <a:spAutoFit/>
          </a:bodyPr>
          <a:lstStyle/>
          <a:p>
            <a:pPr algn="ctr"/>
            <a:r>
              <a:rPr lang="en-US" sz="2400" b="1" dirty="0">
                <a:ea typeface="Times New Roman" charset="0"/>
                <a:cs typeface="Times New Roman" charset="0"/>
              </a:rPr>
              <a:t>U.S. Joint Pacific Exercises in a “Normal” Year</a:t>
            </a:r>
          </a:p>
          <a:p>
            <a:pPr algn="ctr"/>
            <a:endParaRPr lang="en-US" sz="2516" dirty="0"/>
          </a:p>
        </p:txBody>
      </p:sp>
    </p:spTree>
    <p:extLst>
      <p:ext uri="{BB962C8B-B14F-4D97-AF65-F5344CB8AC3E}">
        <p14:creationId xmlns:p14="http://schemas.microsoft.com/office/powerpoint/2010/main" val="164101858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57597" y="428650"/>
            <a:ext cx="7500245" cy="479490"/>
          </a:xfrm>
          <a:prstGeom prst="rect">
            <a:avLst/>
          </a:prstGeom>
        </p:spPr>
        <p:txBody>
          <a:bodyPr wrap="square">
            <a:spAutoFit/>
          </a:bodyPr>
          <a:lstStyle/>
          <a:p>
            <a:pPr algn="ctr"/>
            <a:r>
              <a:rPr lang="en-US" sz="2400" b="1" dirty="0">
                <a:ea typeface="Times New Roman" charset="0"/>
                <a:cs typeface="Times New Roman" charset="0"/>
              </a:rPr>
              <a:t>U.S. Forces in South Korea</a:t>
            </a:r>
          </a:p>
        </p:txBody>
      </p:sp>
      <p:sp>
        <p:nvSpPr>
          <p:cNvPr id="5" name="TextBox 4"/>
          <p:cNvSpPr txBox="1"/>
          <p:nvPr/>
        </p:nvSpPr>
        <p:spPr>
          <a:xfrm>
            <a:off x="1369579" y="5820059"/>
            <a:ext cx="7692472" cy="589970"/>
          </a:xfrm>
          <a:prstGeom prst="rect">
            <a:avLst/>
          </a:prstGeom>
          <a:noFill/>
        </p:spPr>
        <p:txBody>
          <a:bodyPr wrap="square" rtlCol="0">
            <a:spAutoFit/>
          </a:bodyPr>
          <a:lstStyle/>
          <a:p>
            <a:endParaRPr lang="en-US" sz="1078" dirty="0"/>
          </a:p>
          <a:p>
            <a:r>
              <a:rPr lang="en-US" sz="1078" dirty="0"/>
              <a:t> </a:t>
            </a:r>
            <a:r>
              <a:rPr lang="en-US" sz="1078" b="1" dirty="0"/>
              <a:t>IISS, Military Balance, 2018, p.60.</a:t>
            </a:r>
          </a:p>
          <a:p>
            <a:r>
              <a:rPr lang="en-US" sz="1078" b="1" dirty="0"/>
              <a:t> </a:t>
            </a:r>
            <a:endParaRPr lang="en-US" sz="1078" b="1" dirty="0">
              <a:latin typeface="Garamond" pitchFamily="18" charset="0"/>
            </a:endParaRPr>
          </a:p>
        </p:txBody>
      </p:sp>
      <p:cxnSp>
        <p:nvCxnSpPr>
          <p:cNvPr id="7" name="Straight Connector 7"/>
          <p:cNvCxnSpPr>
            <a:cxnSpLocks noChangeShapeType="1"/>
          </p:cNvCxnSpPr>
          <p:nvPr/>
        </p:nvCxnSpPr>
        <p:spPr bwMode="auto">
          <a:xfrm>
            <a:off x="1198382" y="5915398"/>
            <a:ext cx="7532688"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sp>
        <p:nvSpPr>
          <p:cNvPr id="2" name="TextBox 1"/>
          <p:cNvSpPr txBox="1"/>
          <p:nvPr/>
        </p:nvSpPr>
        <p:spPr>
          <a:xfrm>
            <a:off x="1369579" y="5072495"/>
            <a:ext cx="8012040" cy="313612"/>
          </a:xfrm>
          <a:prstGeom prst="rect">
            <a:avLst/>
          </a:prstGeom>
          <a:noFill/>
        </p:spPr>
        <p:txBody>
          <a:bodyPr wrap="square" rtlCol="0">
            <a:spAutoFit/>
          </a:bodyPr>
          <a:lstStyle/>
          <a:p>
            <a:endParaRPr lang="en-US" sz="1438" b="1" dirty="0"/>
          </a:p>
        </p:txBody>
      </p:sp>
      <p:sp>
        <p:nvSpPr>
          <p:cNvPr id="3" name="Rectangle 2"/>
          <p:cNvSpPr/>
          <p:nvPr/>
        </p:nvSpPr>
        <p:spPr>
          <a:xfrm>
            <a:off x="1643495" y="5140976"/>
            <a:ext cx="7327251" cy="285912"/>
          </a:xfrm>
          <a:prstGeom prst="rect">
            <a:avLst/>
          </a:prstGeom>
        </p:spPr>
        <p:txBody>
          <a:bodyPr wrap="square">
            <a:spAutoFit/>
          </a:bodyPr>
          <a:lstStyle/>
          <a:p>
            <a:endParaRPr lang="en-US" sz="1258" dirty="0">
              <a:latin typeface="Garamond" pitchFamily="18" charset="0"/>
            </a:endParaRPr>
          </a:p>
        </p:txBody>
      </p:sp>
      <p:sp>
        <p:nvSpPr>
          <p:cNvPr id="10" name="Slide Number Placeholder 4"/>
          <p:cNvSpPr txBox="1">
            <a:spLocks/>
          </p:cNvSpPr>
          <p:nvPr/>
        </p:nvSpPr>
        <p:spPr>
          <a:xfrm>
            <a:off x="8434499" y="6041727"/>
            <a:ext cx="632911" cy="32812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5DE4ABE7-1139-43F7-AFF1-7927966B35F5}" type="slidenum">
              <a:rPr lang="en-US" sz="1258"/>
              <a:t>58</a:t>
            </a:fld>
            <a:endParaRPr lang="en-US" sz="1258" dirty="0"/>
          </a:p>
        </p:txBody>
      </p:sp>
      <p:pic>
        <p:nvPicPr>
          <p:cNvPr id="6" name="Picture 5"/>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940239" y="994195"/>
            <a:ext cx="6459851" cy="4688905"/>
          </a:xfrm>
          <a:prstGeom prst="rect">
            <a:avLst/>
          </a:prstGeom>
        </p:spPr>
      </p:pic>
    </p:spTree>
    <p:extLst>
      <p:ext uri="{BB962C8B-B14F-4D97-AF65-F5344CB8AC3E}">
        <p14:creationId xmlns:p14="http://schemas.microsoft.com/office/powerpoint/2010/main" val="208891842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57597" y="428650"/>
            <a:ext cx="7500245" cy="479490"/>
          </a:xfrm>
          <a:prstGeom prst="rect">
            <a:avLst/>
          </a:prstGeom>
        </p:spPr>
        <p:txBody>
          <a:bodyPr wrap="square">
            <a:spAutoFit/>
          </a:bodyPr>
          <a:lstStyle/>
          <a:p>
            <a:pPr algn="ctr"/>
            <a:r>
              <a:rPr lang="en-US" sz="2400" b="1" dirty="0">
                <a:ea typeface="Times New Roman" charset="0"/>
                <a:cs typeface="Times New Roman" charset="0"/>
              </a:rPr>
              <a:t>U.S. Forces in Japan</a:t>
            </a:r>
          </a:p>
        </p:txBody>
      </p:sp>
      <p:sp>
        <p:nvSpPr>
          <p:cNvPr id="5" name="TextBox 4"/>
          <p:cNvSpPr txBox="1"/>
          <p:nvPr/>
        </p:nvSpPr>
        <p:spPr>
          <a:xfrm>
            <a:off x="1369579" y="5820059"/>
            <a:ext cx="7692472" cy="589970"/>
          </a:xfrm>
          <a:prstGeom prst="rect">
            <a:avLst/>
          </a:prstGeom>
          <a:noFill/>
        </p:spPr>
        <p:txBody>
          <a:bodyPr wrap="square" rtlCol="0">
            <a:spAutoFit/>
          </a:bodyPr>
          <a:lstStyle/>
          <a:p>
            <a:endParaRPr lang="en-US" sz="1078" dirty="0"/>
          </a:p>
          <a:p>
            <a:r>
              <a:rPr lang="en-US" sz="1078" dirty="0"/>
              <a:t> </a:t>
            </a:r>
            <a:r>
              <a:rPr lang="en-US" sz="1078" b="1" dirty="0"/>
              <a:t>IISS, Military Balance, 2018, p.60.</a:t>
            </a:r>
          </a:p>
          <a:p>
            <a:r>
              <a:rPr lang="en-US" sz="1078" b="1" dirty="0"/>
              <a:t> </a:t>
            </a:r>
            <a:endParaRPr lang="en-US" sz="1078" b="1" dirty="0">
              <a:latin typeface="Garamond" pitchFamily="18" charset="0"/>
            </a:endParaRPr>
          </a:p>
        </p:txBody>
      </p:sp>
      <p:cxnSp>
        <p:nvCxnSpPr>
          <p:cNvPr id="7" name="Straight Connector 7"/>
          <p:cNvCxnSpPr>
            <a:cxnSpLocks noChangeShapeType="1"/>
          </p:cNvCxnSpPr>
          <p:nvPr/>
        </p:nvCxnSpPr>
        <p:spPr bwMode="auto">
          <a:xfrm>
            <a:off x="1198382" y="5915398"/>
            <a:ext cx="7532688"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sp>
        <p:nvSpPr>
          <p:cNvPr id="10" name="Slide Number Placeholder 4"/>
          <p:cNvSpPr txBox="1">
            <a:spLocks/>
          </p:cNvSpPr>
          <p:nvPr/>
        </p:nvSpPr>
        <p:spPr>
          <a:xfrm>
            <a:off x="8624931" y="5998650"/>
            <a:ext cx="632911" cy="32812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5DE4ABE7-1139-43F7-AFF1-7927966B35F5}" type="slidenum">
              <a:rPr lang="en-US" sz="1258"/>
              <a:t>59</a:t>
            </a:fld>
            <a:endParaRPr lang="en-US" sz="1258" dirty="0"/>
          </a:p>
        </p:txBody>
      </p:sp>
      <p:pic>
        <p:nvPicPr>
          <p:cNvPr id="9" name="Picture 8"/>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529364" y="1148385"/>
            <a:ext cx="3298404" cy="2878421"/>
          </a:xfrm>
          <a:prstGeom prst="rect">
            <a:avLst/>
          </a:prstGeom>
        </p:spPr>
      </p:pic>
      <p:pic>
        <p:nvPicPr>
          <p:cNvPr id="11" name="Picture 10"/>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471785" y="984417"/>
            <a:ext cx="3469602" cy="3184272"/>
          </a:xfrm>
          <a:prstGeom prst="rect">
            <a:avLst/>
          </a:prstGeom>
        </p:spPr>
      </p:pic>
      <p:pic>
        <p:nvPicPr>
          <p:cNvPr id="12" name="Picture 1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29364" y="4026806"/>
            <a:ext cx="3298404" cy="920870"/>
          </a:xfrm>
          <a:prstGeom prst="rect">
            <a:avLst/>
          </a:prstGeom>
        </p:spPr>
      </p:pic>
      <p:pic>
        <p:nvPicPr>
          <p:cNvPr id="14" name="Picture 13"/>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512244" y="4943613"/>
            <a:ext cx="3315524" cy="585409"/>
          </a:xfrm>
          <a:prstGeom prst="rect">
            <a:avLst/>
          </a:prstGeom>
        </p:spPr>
      </p:pic>
      <p:pic>
        <p:nvPicPr>
          <p:cNvPr id="15" name="Picture 14"/>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5466332" y="4268554"/>
            <a:ext cx="3475055" cy="530025"/>
          </a:xfrm>
          <a:prstGeom prst="rect">
            <a:avLst/>
          </a:prstGeom>
        </p:spPr>
      </p:pic>
    </p:spTree>
    <p:extLst>
      <p:ext uri="{BB962C8B-B14F-4D97-AF65-F5344CB8AC3E}">
        <p14:creationId xmlns:p14="http://schemas.microsoft.com/office/powerpoint/2010/main" val="13893414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39725" y="510807"/>
            <a:ext cx="8810113" cy="6492418"/>
          </a:xfrm>
          <a:prstGeom prst="rect">
            <a:avLst/>
          </a:prstGeom>
        </p:spPr>
        <p:txBody>
          <a:bodyPr wrap="square">
            <a:spAutoFit/>
          </a:bodyPr>
          <a:lstStyle/>
          <a:p>
            <a:endParaRPr lang="en-US" sz="989" dirty="0">
              <a:solidFill>
                <a:srgbClr val="000000"/>
              </a:solidFill>
              <a:latin typeface="Calibri" charset="0"/>
            </a:endParaRPr>
          </a:p>
          <a:p>
            <a:pPr algn="just"/>
            <a:r>
              <a:rPr lang="en-US" sz="1600" b="1" dirty="0">
                <a:latin typeface="Calibri" charset="0"/>
              </a:rPr>
              <a:t>U.S. National Defense Strategy: February 2018</a:t>
            </a:r>
          </a:p>
          <a:p>
            <a:pPr algn="just"/>
            <a:endParaRPr lang="en-US" sz="1600" b="1" dirty="0">
              <a:latin typeface="Calibri" charset="0"/>
            </a:endParaRPr>
          </a:p>
          <a:p>
            <a:pPr algn="just"/>
            <a:r>
              <a:rPr lang="en-US" sz="1400" dirty="0"/>
              <a:t>China is a strategic competitor using predatory economics to intimidate its neighbors while militarizing features in the South China Sea... China is leveraging military modernization, influence operations, and predatory economics to coerce neighboring countries to reorder the Indo-Pacific region to their advantage. As China continues its economic and military ascendance, asserting power through an all-of-nation long-term strategy, it will continue to pursue a military modernization program that seeks Indo-Pacific regional hegemony in the near-term and displacement of the United States to achieve global preeminence in the future. The most far-reaching objective of this defense strategy is to set the military relationship between our two countries on a path of transparency and non-aggression.</a:t>
            </a:r>
          </a:p>
          <a:p>
            <a:pPr algn="just"/>
            <a:r>
              <a:rPr lang="en-US" sz="1400" dirty="0"/>
              <a:t> </a:t>
            </a:r>
          </a:p>
          <a:p>
            <a:pPr algn="just"/>
            <a:r>
              <a:rPr lang="en-US" sz="1400" dirty="0"/>
              <a:t>... Long-term strategic competitions with China and Russia are the principal priorities for the Department, and require both increased and sustained investment, because of the magnitude of the threats they pose to U.S. security and prosperity today, and the potential for those threats to increase in the future. Concurrently, the Department will sustain its efforts to deter and counter rogue regimes such as North Korea and Iran, defeat terrorist threats to the United States, and consolidate our gains in Iraq and Afghanistan while moving to a more resource-sustainable approach.</a:t>
            </a:r>
          </a:p>
          <a:p>
            <a:pPr algn="just"/>
            <a:r>
              <a:rPr lang="en-US" sz="1400" dirty="0"/>
              <a:t> </a:t>
            </a:r>
          </a:p>
          <a:p>
            <a:pPr algn="just"/>
            <a:r>
              <a:rPr lang="en-US" sz="1400" dirty="0"/>
              <a:t>...</a:t>
            </a:r>
            <a:r>
              <a:rPr lang="en-US" sz="1400" i="1" dirty="0"/>
              <a:t> Expand Indo-Pacific alliances and partnerships</a:t>
            </a:r>
            <a:r>
              <a:rPr lang="en-US" sz="1400" dirty="0"/>
              <a:t>. A free and open Indo-Pacific region provides prosperity and security for all. We will strengthen our alliances and partnerships in the Indo-Pacific to a networked security architecture capable of deterring aggression, maintaining stability, and ensuring free access to common domains. With key countries in the region, we will bring together bilateral and multilateral security relationships to preserve the free and open international system.</a:t>
            </a:r>
          </a:p>
          <a:p>
            <a:pPr algn="just"/>
            <a:endParaRPr lang="en-US" sz="1400" b="1" dirty="0">
              <a:latin typeface="Calibri" charset="0"/>
            </a:endParaRPr>
          </a:p>
          <a:p>
            <a:endParaRPr lang="en-US" sz="1400" b="1" dirty="0">
              <a:latin typeface="Calibri" charset="0"/>
            </a:endParaRPr>
          </a:p>
          <a:p>
            <a:endParaRPr lang="en-US" sz="1400" b="1" dirty="0">
              <a:latin typeface="Calibri" charset="0"/>
            </a:endParaRPr>
          </a:p>
          <a:p>
            <a:endParaRPr lang="en-US" sz="1400" b="1" dirty="0">
              <a:latin typeface="Calibri" charset="0"/>
            </a:endParaRPr>
          </a:p>
          <a:p>
            <a:endParaRPr lang="en-US" sz="1400" b="1" dirty="0">
              <a:latin typeface="Calibri" charset="0"/>
            </a:endParaRPr>
          </a:p>
          <a:p>
            <a:endParaRPr lang="en-US" sz="1400" b="1" dirty="0">
              <a:latin typeface="Calibri" charset="0"/>
            </a:endParaRPr>
          </a:p>
          <a:p>
            <a:endParaRPr lang="en-US" sz="1400" b="1" dirty="0">
              <a:latin typeface="Calibri" charset="0"/>
            </a:endParaRPr>
          </a:p>
        </p:txBody>
      </p:sp>
      <p:sp>
        <p:nvSpPr>
          <p:cNvPr id="6" name="Slide Number Placeholder 4"/>
          <p:cNvSpPr txBox="1">
            <a:spLocks/>
          </p:cNvSpPr>
          <p:nvPr/>
        </p:nvSpPr>
        <p:spPr>
          <a:xfrm>
            <a:off x="8722208" y="6196947"/>
            <a:ext cx="632911" cy="32812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dirty="0"/>
              <a:t>6</a:t>
            </a:r>
          </a:p>
        </p:txBody>
      </p:sp>
    </p:spTree>
    <p:extLst>
      <p:ext uri="{BB962C8B-B14F-4D97-AF65-F5344CB8AC3E}">
        <p14:creationId xmlns:p14="http://schemas.microsoft.com/office/powerpoint/2010/main" val="159115594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928FD0C-6010-438E-9567-781D191B62F7}"/>
              </a:ext>
            </a:extLst>
          </p:cNvPr>
          <p:cNvSpPr txBox="1"/>
          <p:nvPr/>
        </p:nvSpPr>
        <p:spPr>
          <a:xfrm>
            <a:off x="1420505" y="1763719"/>
            <a:ext cx="7659981" cy="3134833"/>
          </a:xfrm>
          <a:prstGeom prst="rect">
            <a:avLst/>
          </a:prstGeom>
          <a:noFill/>
        </p:spPr>
        <p:txBody>
          <a:bodyPr wrap="none" rtlCol="0">
            <a:spAutoFit/>
          </a:bodyPr>
          <a:lstStyle/>
          <a:p>
            <a:pPr algn="ctr"/>
            <a:r>
              <a:rPr lang="en-US" sz="3954" b="1" dirty="0">
                <a:solidFill>
                  <a:srgbClr val="FF0000"/>
                </a:solidFill>
                <a:latin typeface="Times New Roman" panose="02020603050405020304" pitchFamily="18" charset="0"/>
                <a:cs typeface="Times New Roman" panose="02020603050405020304" pitchFamily="18" charset="0"/>
              </a:rPr>
              <a:t>Cooperation, Competition, </a:t>
            </a:r>
          </a:p>
          <a:p>
            <a:pPr algn="ctr"/>
            <a:r>
              <a:rPr lang="en-US" sz="3954" b="1" dirty="0">
                <a:solidFill>
                  <a:srgbClr val="FF0000"/>
                </a:solidFill>
                <a:latin typeface="Times New Roman" panose="02020603050405020304" pitchFamily="18" charset="0"/>
                <a:cs typeface="Times New Roman" panose="02020603050405020304" pitchFamily="18" charset="0"/>
              </a:rPr>
              <a:t>Or Conflict?  </a:t>
            </a:r>
          </a:p>
          <a:p>
            <a:pPr algn="ctr"/>
            <a:endParaRPr lang="en-US" sz="3954" b="1" dirty="0">
              <a:solidFill>
                <a:srgbClr val="FF0000"/>
              </a:solidFill>
              <a:latin typeface="Times New Roman" panose="02020603050405020304" pitchFamily="18" charset="0"/>
              <a:cs typeface="Times New Roman" panose="02020603050405020304" pitchFamily="18" charset="0"/>
            </a:endParaRPr>
          </a:p>
          <a:p>
            <a:pPr algn="ctr"/>
            <a:r>
              <a:rPr lang="en-US" sz="3954" b="1" dirty="0">
                <a:solidFill>
                  <a:srgbClr val="FF0000"/>
                </a:solidFill>
                <a:latin typeface="Times New Roman" panose="02020603050405020304" pitchFamily="18" charset="0"/>
                <a:cs typeface="Times New Roman" panose="02020603050405020304" pitchFamily="18" charset="0"/>
              </a:rPr>
              <a:t>Chinese and US Strategic Postures</a:t>
            </a:r>
          </a:p>
          <a:p>
            <a:pPr algn="ctr"/>
            <a:r>
              <a:rPr lang="en-US" sz="3954" b="1" dirty="0">
                <a:solidFill>
                  <a:srgbClr val="FF0000"/>
                </a:solidFill>
                <a:latin typeface="Times New Roman" panose="02020603050405020304" pitchFamily="18" charset="0"/>
                <a:cs typeface="Times New Roman" panose="02020603050405020304" pitchFamily="18" charset="0"/>
              </a:rPr>
              <a:t> in the Pacific </a:t>
            </a:r>
          </a:p>
        </p:txBody>
      </p:sp>
      <p:sp>
        <p:nvSpPr>
          <p:cNvPr id="3" name="Slide Number Placeholder 4"/>
          <p:cNvSpPr txBox="1">
            <a:spLocks/>
          </p:cNvSpPr>
          <p:nvPr/>
        </p:nvSpPr>
        <p:spPr>
          <a:xfrm>
            <a:off x="8624931" y="5780571"/>
            <a:ext cx="632911" cy="32812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dirty="0"/>
              <a:t>60</a:t>
            </a:r>
          </a:p>
        </p:txBody>
      </p:sp>
    </p:spTree>
    <p:extLst>
      <p:ext uri="{BB962C8B-B14F-4D97-AF65-F5344CB8AC3E}">
        <p14:creationId xmlns:p14="http://schemas.microsoft.com/office/powerpoint/2010/main" val="125419913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018573" y="948254"/>
            <a:ext cx="1935284" cy="1938992"/>
          </a:xfrm>
          <a:prstGeom prst="rect">
            <a:avLst/>
          </a:prstGeom>
          <a:noFill/>
        </p:spPr>
        <p:txBody>
          <a:bodyPr wrap="square" rtlCol="0">
            <a:spAutoFit/>
          </a:bodyPr>
          <a:lstStyle/>
          <a:p>
            <a:pPr algn="ctr"/>
            <a:r>
              <a:rPr lang="en-US" sz="2400" b="1" dirty="0"/>
              <a:t>PLA Demarcation of First and Second Island Chains</a:t>
            </a:r>
          </a:p>
        </p:txBody>
      </p:sp>
      <p:sp>
        <p:nvSpPr>
          <p:cNvPr id="9" name="TextBox 8"/>
          <p:cNvSpPr txBox="1"/>
          <p:nvPr/>
        </p:nvSpPr>
        <p:spPr>
          <a:xfrm>
            <a:off x="547832" y="6060720"/>
            <a:ext cx="8675651" cy="244554"/>
          </a:xfrm>
          <a:prstGeom prst="rect">
            <a:avLst/>
          </a:prstGeom>
          <a:noFill/>
        </p:spPr>
        <p:txBody>
          <a:bodyPr wrap="square" rtlCol="0">
            <a:spAutoFit/>
          </a:bodyPr>
          <a:lstStyle/>
          <a:p>
            <a:r>
              <a:rPr lang="en-US" sz="989" b="1" dirty="0"/>
              <a:t>Source: RAND, </a:t>
            </a:r>
            <a:r>
              <a:rPr lang="en-US" sz="989" b="1" i="1" dirty="0"/>
              <a:t>US Military Forces and Capabilities for a Dangerous World</a:t>
            </a:r>
            <a:r>
              <a:rPr lang="en-US" sz="989" b="1" dirty="0"/>
              <a:t>,  RR1782, 2017, p. 9</a:t>
            </a: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063988" y="1058163"/>
            <a:ext cx="5583426" cy="4980416"/>
          </a:xfrm>
          <a:prstGeom prst="rect">
            <a:avLst/>
          </a:prstGeom>
        </p:spPr>
      </p:pic>
      <p:sp>
        <p:nvSpPr>
          <p:cNvPr id="5" name="Slide Number Placeholder 4"/>
          <p:cNvSpPr txBox="1">
            <a:spLocks/>
          </p:cNvSpPr>
          <p:nvPr/>
        </p:nvSpPr>
        <p:spPr>
          <a:xfrm>
            <a:off x="9417948" y="6329259"/>
            <a:ext cx="632911" cy="22346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dirty="0"/>
              <a:t>61</a:t>
            </a:r>
          </a:p>
        </p:txBody>
      </p:sp>
    </p:spTree>
    <p:extLst>
      <p:ext uri="{BB962C8B-B14F-4D97-AF65-F5344CB8AC3E}">
        <p14:creationId xmlns:p14="http://schemas.microsoft.com/office/powerpoint/2010/main" val="138144116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46317" y="445429"/>
            <a:ext cx="8217477" cy="395066"/>
          </a:xfrm>
        </p:spPr>
        <p:txBody>
          <a:bodyPr>
            <a:normAutofit lnSpcReduction="10000"/>
          </a:bodyPr>
          <a:lstStyle/>
          <a:p>
            <a:r>
              <a:rPr lang="en-US" dirty="0"/>
              <a:t>China’s Expanding Missile Coverage</a:t>
            </a:r>
          </a:p>
        </p:txBody>
      </p:sp>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67400" y="393099"/>
            <a:ext cx="8810962" cy="6071803"/>
          </a:xfrm>
          <a:prstGeom prst="rect">
            <a:avLst/>
          </a:prstGeom>
        </p:spPr>
      </p:pic>
      <p:sp>
        <p:nvSpPr>
          <p:cNvPr id="4" name="Slide Number Placeholder 4"/>
          <p:cNvSpPr txBox="1">
            <a:spLocks/>
          </p:cNvSpPr>
          <p:nvPr/>
        </p:nvSpPr>
        <p:spPr>
          <a:xfrm>
            <a:off x="9417948" y="6329259"/>
            <a:ext cx="632911" cy="22346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dirty="0"/>
              <a:t>62</a:t>
            </a:r>
          </a:p>
        </p:txBody>
      </p:sp>
    </p:spTree>
    <p:extLst>
      <p:ext uri="{BB962C8B-B14F-4D97-AF65-F5344CB8AC3E}">
        <p14:creationId xmlns:p14="http://schemas.microsoft.com/office/powerpoint/2010/main" val="83137785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9" name="Slide Number Placeholder 4"/>
          <p:cNvSpPr>
            <a:spLocks noGrp="1"/>
          </p:cNvSpPr>
          <p:nvPr>
            <p:ph type="sldNum" sz="quarter" idx="12"/>
          </p:nvPr>
        </p:nvSpPr>
        <p:spPr>
          <a:xfrm>
            <a:off x="8204270" y="6059737"/>
            <a:ext cx="766477" cy="328128"/>
          </a:xfrm>
        </p:spPr>
        <p:txBody>
          <a:bodyPr/>
          <a:lstStyle/>
          <a:p>
            <a:fld id="{E95EA8F7-C19D-EF4A-A25F-B2B79527C69C}" type="slidenum">
              <a:rPr lang="en-US" smtClean="0"/>
              <a:t>63</a:t>
            </a:fld>
            <a:endParaRPr lang="en-US" dirty="0"/>
          </a:p>
        </p:txBody>
      </p:sp>
      <p:sp>
        <p:nvSpPr>
          <p:cNvPr id="12" name="Title 1"/>
          <p:cNvSpPr txBox="1">
            <a:spLocks/>
          </p:cNvSpPr>
          <p:nvPr/>
        </p:nvSpPr>
        <p:spPr bwMode="auto">
          <a:xfrm>
            <a:off x="526117" y="2025080"/>
            <a:ext cx="2003073" cy="1253141"/>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0000" lnSpcReduction="200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500" dirty="0">
                <a:solidFill>
                  <a:schemeClr val="tx1"/>
                </a:solidFill>
                <a:latin typeface="+mn-lt"/>
              </a:rPr>
              <a:t>China’s </a:t>
            </a:r>
          </a:p>
          <a:p>
            <a:pPr algn="ctr"/>
            <a:r>
              <a:rPr lang="en-US" sz="2500" dirty="0">
                <a:solidFill>
                  <a:schemeClr val="tx1"/>
                </a:solidFill>
                <a:latin typeface="+mn-lt"/>
              </a:rPr>
              <a:t>Eastern Theater-</a:t>
            </a:r>
          </a:p>
          <a:p>
            <a:pPr algn="ctr"/>
            <a:r>
              <a:rPr lang="en-US" sz="2500" dirty="0">
                <a:solidFill>
                  <a:schemeClr val="tx1"/>
                </a:solidFill>
                <a:latin typeface="+mn-lt"/>
              </a:rPr>
              <a:t>2018</a:t>
            </a:r>
          </a:p>
          <a:p>
            <a:pPr algn="ctr"/>
            <a:endParaRPr lang="en-US" sz="1797" dirty="0">
              <a:solidFill>
                <a:schemeClr val="tx1"/>
              </a:solidFill>
              <a:latin typeface="Arial Black"/>
              <a:cs typeface="Arial Black"/>
            </a:endParaRPr>
          </a:p>
        </p:txBody>
      </p:sp>
      <p:sp>
        <p:nvSpPr>
          <p:cNvPr id="8" name="Rectangle 5"/>
          <p:cNvSpPr>
            <a:spLocks noChangeArrowheads="1"/>
          </p:cNvSpPr>
          <p:nvPr/>
        </p:nvSpPr>
        <p:spPr bwMode="auto">
          <a:xfrm>
            <a:off x="274287" y="5498217"/>
            <a:ext cx="2512691" cy="1006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82175" tIns="41087" rIns="82175" bIns="41087" numCol="1" anchor="ctr" anchorCtr="0" compatLnSpc="1">
            <a:prstTxWarp prst="textNoShape">
              <a:avLst/>
            </a:prstTxWarp>
            <a:spAutoFit/>
          </a:bodyPr>
          <a:lstStyle/>
          <a:p>
            <a:pPr eaLnBrk="0" fontAlgn="base" hangingPunct="0">
              <a:spcBef>
                <a:spcPct val="0"/>
              </a:spcBef>
              <a:spcAft>
                <a:spcPct val="0"/>
              </a:spcAft>
            </a:pPr>
            <a:r>
              <a:rPr lang="en-US" altLang="en-US" sz="1000" dirty="0">
                <a:latin typeface="Arial" charset="0"/>
              </a:rPr>
              <a:t>Office of the Secretary of Defense, </a:t>
            </a:r>
            <a:r>
              <a:rPr lang="en-US" altLang="en-US" sz="1000" i="1" dirty="0">
                <a:latin typeface="Arial" charset="0"/>
              </a:rPr>
              <a:t>Military and Security Developments Involving the Republic of China, Annual Report to Congress</a:t>
            </a:r>
            <a:r>
              <a:rPr lang="en-US" altLang="en-US" sz="1000" dirty="0">
                <a:latin typeface="Arial" charset="0"/>
              </a:rPr>
              <a:t>, May 16, 2018, Department of Defense. China Military Power 2018, p.98.</a:t>
            </a:r>
          </a:p>
        </p:txBody>
      </p:sp>
      <p:sp>
        <p:nvSpPr>
          <p:cNvPr id="10" name="Slide Number Placeholder 4"/>
          <p:cNvSpPr txBox="1">
            <a:spLocks/>
          </p:cNvSpPr>
          <p:nvPr/>
        </p:nvSpPr>
        <p:spPr>
          <a:xfrm>
            <a:off x="9417948" y="6329259"/>
            <a:ext cx="632911" cy="22346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dirty="0"/>
              <a:t>63</a:t>
            </a:r>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568075" y="210290"/>
            <a:ext cx="5463981" cy="6342434"/>
          </a:xfrm>
          <a:prstGeom prst="rect">
            <a:avLst/>
          </a:prstGeom>
        </p:spPr>
      </p:pic>
    </p:spTree>
    <p:extLst>
      <p:ext uri="{BB962C8B-B14F-4D97-AF65-F5344CB8AC3E}">
        <p14:creationId xmlns:p14="http://schemas.microsoft.com/office/powerpoint/2010/main" val="181946421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9" name="Slide Number Placeholder 4"/>
          <p:cNvSpPr>
            <a:spLocks noGrp="1"/>
          </p:cNvSpPr>
          <p:nvPr>
            <p:ph type="sldNum" sz="quarter" idx="12"/>
          </p:nvPr>
        </p:nvSpPr>
        <p:spPr>
          <a:xfrm>
            <a:off x="9157580" y="6345319"/>
            <a:ext cx="766477" cy="191346"/>
          </a:xfrm>
        </p:spPr>
        <p:txBody>
          <a:bodyPr/>
          <a:lstStyle/>
          <a:p>
            <a:fld id="{E95EA8F7-C19D-EF4A-A25F-B2B79527C69C}" type="slidenum">
              <a:rPr lang="en-US" smtClean="0"/>
              <a:t>64</a:t>
            </a:fld>
            <a:endParaRPr lang="en-US" dirty="0"/>
          </a:p>
        </p:txBody>
      </p:sp>
      <p:sp>
        <p:nvSpPr>
          <p:cNvPr id="12" name="Title 1"/>
          <p:cNvSpPr txBox="1">
            <a:spLocks/>
          </p:cNvSpPr>
          <p:nvPr/>
        </p:nvSpPr>
        <p:spPr bwMode="auto">
          <a:xfrm>
            <a:off x="526117" y="2025080"/>
            <a:ext cx="2003073" cy="1253141"/>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75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500" dirty="0">
                <a:solidFill>
                  <a:schemeClr val="tx1"/>
                </a:solidFill>
                <a:latin typeface="+mn-lt"/>
              </a:rPr>
              <a:t>China’s</a:t>
            </a:r>
          </a:p>
          <a:p>
            <a:pPr algn="ctr"/>
            <a:r>
              <a:rPr lang="en-US" sz="2500" dirty="0">
                <a:solidFill>
                  <a:schemeClr val="tx1"/>
                </a:solidFill>
                <a:latin typeface="+mn-lt"/>
              </a:rPr>
              <a:t>Southern Theater </a:t>
            </a:r>
          </a:p>
          <a:p>
            <a:pPr algn="ctr"/>
            <a:endParaRPr lang="en-US" sz="1797" dirty="0">
              <a:solidFill>
                <a:schemeClr val="tx1"/>
              </a:solidFill>
              <a:latin typeface="Arial Black"/>
              <a:cs typeface="Arial Black"/>
            </a:endParaRPr>
          </a:p>
        </p:txBody>
      </p:sp>
      <p:sp>
        <p:nvSpPr>
          <p:cNvPr id="8" name="Rectangle 5"/>
          <p:cNvSpPr>
            <a:spLocks noChangeArrowheads="1"/>
          </p:cNvSpPr>
          <p:nvPr/>
        </p:nvSpPr>
        <p:spPr bwMode="auto">
          <a:xfrm>
            <a:off x="274287" y="5498217"/>
            <a:ext cx="2512691" cy="1006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82175" tIns="41087" rIns="82175" bIns="41087" numCol="1" anchor="ctr" anchorCtr="0" compatLnSpc="1">
            <a:prstTxWarp prst="textNoShape">
              <a:avLst/>
            </a:prstTxWarp>
            <a:spAutoFit/>
          </a:bodyPr>
          <a:lstStyle/>
          <a:p>
            <a:pPr eaLnBrk="0" fontAlgn="base" hangingPunct="0">
              <a:spcBef>
                <a:spcPct val="0"/>
              </a:spcBef>
              <a:spcAft>
                <a:spcPct val="0"/>
              </a:spcAft>
            </a:pPr>
            <a:r>
              <a:rPr lang="en-US" altLang="en-US" sz="1000" dirty="0">
                <a:latin typeface="Arial" charset="0"/>
              </a:rPr>
              <a:t>Office of the Secretary of Defense, </a:t>
            </a:r>
            <a:r>
              <a:rPr lang="en-US" altLang="en-US" sz="1000" i="1" dirty="0">
                <a:latin typeface="Arial" charset="0"/>
              </a:rPr>
              <a:t>Military and Security Developments Involving the Republic of China, Annual Report to Congress</a:t>
            </a:r>
            <a:r>
              <a:rPr lang="en-US" altLang="en-US" sz="1000" dirty="0">
                <a:latin typeface="Arial" charset="0"/>
              </a:rPr>
              <a:t>, May 16, 2018, Department of Defense. China Military Power 2018, p. 99.</a:t>
            </a:r>
          </a:p>
        </p:txBody>
      </p:sp>
      <p:pic>
        <p:nvPicPr>
          <p:cNvPr id="6" name="Picture 5"/>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249709" y="409843"/>
            <a:ext cx="5907871" cy="6031149"/>
          </a:xfrm>
          <a:prstGeom prst="rect">
            <a:avLst/>
          </a:prstGeom>
        </p:spPr>
      </p:pic>
    </p:spTree>
    <p:extLst>
      <p:ext uri="{BB962C8B-B14F-4D97-AF65-F5344CB8AC3E}">
        <p14:creationId xmlns:p14="http://schemas.microsoft.com/office/powerpoint/2010/main" val="171692692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2" name="Title 1"/>
          <p:cNvSpPr txBox="1">
            <a:spLocks/>
          </p:cNvSpPr>
          <p:nvPr/>
        </p:nvSpPr>
        <p:spPr bwMode="auto">
          <a:xfrm>
            <a:off x="783905" y="40179"/>
            <a:ext cx="8692676" cy="1253141"/>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75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500" dirty="0">
                <a:solidFill>
                  <a:schemeClr val="tx1"/>
                </a:solidFill>
                <a:latin typeface="+mn-lt"/>
              </a:rPr>
              <a:t>Uninvited Operations in Foreign EEZs</a:t>
            </a:r>
            <a:endParaRPr lang="en-US" sz="1797" dirty="0">
              <a:solidFill>
                <a:schemeClr val="tx1"/>
              </a:solidFill>
              <a:latin typeface="Arial Black"/>
              <a:cs typeface="Arial Black"/>
            </a:endParaRPr>
          </a:p>
        </p:txBody>
      </p:sp>
      <p:sp>
        <p:nvSpPr>
          <p:cNvPr id="8" name="Rectangle 5"/>
          <p:cNvSpPr>
            <a:spLocks noChangeArrowheads="1"/>
          </p:cNvSpPr>
          <p:nvPr/>
        </p:nvSpPr>
        <p:spPr bwMode="auto">
          <a:xfrm>
            <a:off x="379268" y="6270336"/>
            <a:ext cx="8696460" cy="390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82175" tIns="41087" rIns="82175" bIns="41087" numCol="1" anchor="ctr" anchorCtr="0" compatLnSpc="1">
            <a:prstTxWarp prst="textNoShape">
              <a:avLst/>
            </a:prstTxWarp>
            <a:spAutoFit/>
          </a:bodyPr>
          <a:lstStyle/>
          <a:p>
            <a:pPr eaLnBrk="0" fontAlgn="base" hangingPunct="0">
              <a:spcBef>
                <a:spcPct val="0"/>
              </a:spcBef>
              <a:spcAft>
                <a:spcPct val="0"/>
              </a:spcAft>
            </a:pPr>
            <a:r>
              <a:rPr lang="en-US" altLang="en-US" sz="1000" dirty="0">
                <a:latin typeface="Arial" charset="0"/>
              </a:rPr>
              <a:t>Office of the Secretary of Defense, </a:t>
            </a:r>
            <a:r>
              <a:rPr lang="en-US" altLang="en-US" sz="1000" i="1" dirty="0">
                <a:latin typeface="Arial" charset="0"/>
              </a:rPr>
              <a:t>Military and Security Developments Involving the Republic of China, Annual Report to Congress</a:t>
            </a:r>
            <a:r>
              <a:rPr lang="en-US" altLang="en-US" sz="1000" dirty="0">
                <a:latin typeface="Arial" charset="0"/>
              </a:rPr>
              <a:t>, May 16, 2018, Department of Defense. China Military Power 2018, p. 69.</a:t>
            </a:r>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24128" y="513623"/>
            <a:ext cx="8784076" cy="5661498"/>
          </a:xfrm>
          <a:prstGeom prst="rect">
            <a:avLst/>
          </a:prstGeom>
        </p:spPr>
      </p:pic>
      <p:sp>
        <p:nvSpPr>
          <p:cNvPr id="3" name="Slide Number Placeholder 2"/>
          <p:cNvSpPr>
            <a:spLocks noGrp="1"/>
          </p:cNvSpPr>
          <p:nvPr>
            <p:ph type="sldNum" sz="quarter" idx="12"/>
          </p:nvPr>
        </p:nvSpPr>
        <p:spPr/>
        <p:txBody>
          <a:bodyPr/>
          <a:lstStyle/>
          <a:p>
            <a:fld id="{D2993C88-2160-6A4C-9421-69F7E702B687}" type="slidenum">
              <a:rPr lang="en-US" smtClean="0"/>
              <a:t>65</a:t>
            </a:fld>
            <a:endParaRPr lang="en-US" dirty="0"/>
          </a:p>
        </p:txBody>
      </p:sp>
    </p:spTree>
    <p:extLst>
      <p:ext uri="{BB962C8B-B14F-4D97-AF65-F5344CB8AC3E}">
        <p14:creationId xmlns:p14="http://schemas.microsoft.com/office/powerpoint/2010/main" val="70177473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3" name="TextBox 12"/>
          <p:cNvSpPr txBox="1"/>
          <p:nvPr/>
        </p:nvSpPr>
        <p:spPr>
          <a:xfrm rot="10800000" flipV="1">
            <a:off x="1739054" y="5577231"/>
            <a:ext cx="1796825" cy="839461"/>
          </a:xfrm>
          <a:prstGeom prst="rect">
            <a:avLst/>
          </a:prstGeom>
          <a:noFill/>
        </p:spPr>
        <p:txBody>
          <a:bodyPr wrap="square" rtlCol="0">
            <a:spAutoFit/>
          </a:bodyPr>
          <a:lstStyle/>
          <a:p>
            <a:r>
              <a:rPr lang="en-US" sz="809" dirty="0"/>
              <a:t>Source: National Institute for South China Sea Studies, </a:t>
            </a:r>
            <a:r>
              <a:rPr lang="en-US" sz="809" i="1" dirty="0"/>
              <a:t>Report on the Military Presence of the Unite State of America in the Asia-Pacific-Region, 2016</a:t>
            </a:r>
            <a:r>
              <a:rPr lang="en-US" sz="809" dirty="0"/>
              <a:t>, Current affairs Press, Hainan,  2016,  p. 47</a:t>
            </a:r>
          </a:p>
        </p:txBody>
      </p:sp>
      <p:sp>
        <p:nvSpPr>
          <p:cNvPr id="9" name="Slide Number Placeholder 4"/>
          <p:cNvSpPr>
            <a:spLocks noGrp="1"/>
          </p:cNvSpPr>
          <p:nvPr>
            <p:ph type="sldNum" sz="quarter" idx="12"/>
          </p:nvPr>
        </p:nvSpPr>
        <p:spPr>
          <a:xfrm>
            <a:off x="8807372" y="6099680"/>
            <a:ext cx="766477" cy="288185"/>
          </a:xfrm>
        </p:spPr>
        <p:txBody>
          <a:bodyPr/>
          <a:lstStyle/>
          <a:p>
            <a:fld id="{E95EA8F7-C19D-EF4A-A25F-B2B79527C69C}" type="slidenum">
              <a:rPr lang="en-US" smtClean="0"/>
              <a:t>66</a:t>
            </a:fld>
            <a:endParaRPr lang="en-US" dirty="0"/>
          </a:p>
        </p:txBody>
      </p:sp>
      <p:sp>
        <p:nvSpPr>
          <p:cNvPr id="12" name="Title 1"/>
          <p:cNvSpPr txBox="1">
            <a:spLocks/>
          </p:cNvSpPr>
          <p:nvPr/>
        </p:nvSpPr>
        <p:spPr bwMode="auto">
          <a:xfrm>
            <a:off x="1384855" y="1531644"/>
            <a:ext cx="2065890" cy="2669966"/>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82500" lnSpcReduction="200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900" dirty="0">
                <a:solidFill>
                  <a:schemeClr val="tx1"/>
                </a:solidFill>
                <a:latin typeface="+mn-lt"/>
              </a:rPr>
              <a:t>China’s Perception of U.S. Presence in the </a:t>
            </a:r>
          </a:p>
          <a:p>
            <a:pPr algn="ctr"/>
            <a:r>
              <a:rPr lang="en-US" sz="2900" dirty="0">
                <a:solidFill>
                  <a:schemeClr val="tx1"/>
                </a:solidFill>
                <a:latin typeface="+mn-lt"/>
              </a:rPr>
              <a:t>Southern Pacific </a:t>
            </a:r>
          </a:p>
          <a:p>
            <a:pPr algn="ctr"/>
            <a:r>
              <a:rPr lang="en-US" sz="2900" dirty="0">
                <a:solidFill>
                  <a:schemeClr val="tx1"/>
                </a:solidFill>
                <a:latin typeface="+mn-lt"/>
              </a:rPr>
              <a:t>and South China Sea</a:t>
            </a:r>
          </a:p>
          <a:p>
            <a:pPr algn="ctr"/>
            <a:endParaRPr lang="en-US" sz="1797" dirty="0">
              <a:solidFill>
                <a:schemeClr val="tx1"/>
              </a:solidFill>
              <a:latin typeface="Arial Black"/>
              <a:cs typeface="Arial Black"/>
            </a:endParaRPr>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5400000">
            <a:off x="3136455" y="1320051"/>
            <a:ext cx="6013301" cy="4122326"/>
          </a:xfrm>
          <a:prstGeom prst="rect">
            <a:avLst/>
          </a:prstGeom>
        </p:spPr>
      </p:pic>
    </p:spTree>
    <p:extLst>
      <p:ext uri="{BB962C8B-B14F-4D97-AF65-F5344CB8AC3E}">
        <p14:creationId xmlns:p14="http://schemas.microsoft.com/office/powerpoint/2010/main" val="146499832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3" name="TextBox 12"/>
          <p:cNvSpPr txBox="1"/>
          <p:nvPr/>
        </p:nvSpPr>
        <p:spPr>
          <a:xfrm rot="10800000" flipV="1">
            <a:off x="1702760" y="5265063"/>
            <a:ext cx="1796825" cy="839461"/>
          </a:xfrm>
          <a:prstGeom prst="rect">
            <a:avLst/>
          </a:prstGeom>
          <a:noFill/>
        </p:spPr>
        <p:txBody>
          <a:bodyPr wrap="square" rtlCol="0">
            <a:spAutoFit/>
          </a:bodyPr>
          <a:lstStyle/>
          <a:p>
            <a:r>
              <a:rPr lang="en-US" sz="809" dirty="0"/>
              <a:t>Source: National Institute for South China Sea Studies, </a:t>
            </a:r>
            <a:r>
              <a:rPr lang="en-US" sz="809" i="1" dirty="0"/>
              <a:t>Report on the Military Presence of the Unite State of America in the Asia-Pacific-Region, 2016</a:t>
            </a:r>
            <a:r>
              <a:rPr lang="en-US" sz="809" dirty="0"/>
              <a:t>, Current affairs Press, Hainan,  2016,  p. 47</a:t>
            </a:r>
          </a:p>
        </p:txBody>
      </p:sp>
      <p:sp>
        <p:nvSpPr>
          <p:cNvPr id="9" name="Slide Number Placeholder 4"/>
          <p:cNvSpPr>
            <a:spLocks noGrp="1"/>
          </p:cNvSpPr>
          <p:nvPr>
            <p:ph type="sldNum" sz="quarter" idx="12"/>
          </p:nvPr>
        </p:nvSpPr>
        <p:spPr>
          <a:xfrm>
            <a:off x="8922748" y="6148756"/>
            <a:ext cx="766477" cy="328128"/>
          </a:xfrm>
        </p:spPr>
        <p:txBody>
          <a:bodyPr/>
          <a:lstStyle/>
          <a:p>
            <a:fld id="{E95EA8F7-C19D-EF4A-A25F-B2B79527C69C}" type="slidenum">
              <a:rPr lang="en-US" smtClean="0"/>
              <a:t>67</a:t>
            </a:fld>
            <a:endParaRPr lang="en-US" dirty="0"/>
          </a:p>
        </p:txBody>
      </p:sp>
      <p:sp>
        <p:nvSpPr>
          <p:cNvPr id="12" name="Title 1"/>
          <p:cNvSpPr txBox="1">
            <a:spLocks/>
          </p:cNvSpPr>
          <p:nvPr/>
        </p:nvSpPr>
        <p:spPr bwMode="auto">
          <a:xfrm>
            <a:off x="1384856" y="1531642"/>
            <a:ext cx="2589903" cy="2924543"/>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7500" lnSpcReduction="100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500" dirty="0">
                <a:solidFill>
                  <a:schemeClr val="tx1"/>
                </a:solidFill>
              </a:rPr>
              <a:t>Rebalancing in Asia and the “60% solution”</a:t>
            </a:r>
          </a:p>
          <a:p>
            <a:pPr algn="ctr"/>
            <a:endParaRPr lang="en-US" sz="2500" dirty="0">
              <a:solidFill>
                <a:schemeClr val="tx1"/>
              </a:solidFill>
            </a:endParaRPr>
          </a:p>
          <a:p>
            <a:pPr algn="ctr"/>
            <a:r>
              <a:rPr lang="en-US" sz="2500" dirty="0">
                <a:solidFill>
                  <a:schemeClr val="tx1"/>
                </a:solidFill>
              </a:rPr>
              <a:t>China’s Perception of U.S. Presence in the Pacific</a:t>
            </a:r>
          </a:p>
          <a:p>
            <a:pPr algn="ctr"/>
            <a:endParaRPr lang="en-US" sz="1797" dirty="0">
              <a:solidFill>
                <a:schemeClr val="tx1"/>
              </a:solidFill>
              <a:latin typeface="Arial Black"/>
              <a:cs typeface="Arial Black"/>
            </a:endParaRP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5400000">
            <a:off x="3359937" y="1428154"/>
            <a:ext cx="5880260" cy="4039156"/>
          </a:xfrm>
          <a:prstGeom prst="rect">
            <a:avLst/>
          </a:prstGeom>
        </p:spPr>
      </p:pic>
    </p:spTree>
    <p:extLst>
      <p:ext uri="{BB962C8B-B14F-4D97-AF65-F5344CB8AC3E}">
        <p14:creationId xmlns:p14="http://schemas.microsoft.com/office/powerpoint/2010/main" val="59068500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3" name="TextBox 12"/>
          <p:cNvSpPr txBox="1"/>
          <p:nvPr/>
        </p:nvSpPr>
        <p:spPr>
          <a:xfrm rot="10800000" flipV="1">
            <a:off x="1739054" y="5577231"/>
            <a:ext cx="1796825" cy="839461"/>
          </a:xfrm>
          <a:prstGeom prst="rect">
            <a:avLst/>
          </a:prstGeom>
          <a:noFill/>
        </p:spPr>
        <p:txBody>
          <a:bodyPr wrap="square" rtlCol="0">
            <a:spAutoFit/>
          </a:bodyPr>
          <a:lstStyle/>
          <a:p>
            <a:r>
              <a:rPr lang="en-US" sz="809" dirty="0"/>
              <a:t>Source: National Institute for South China Sea Studies, </a:t>
            </a:r>
            <a:r>
              <a:rPr lang="en-US" sz="809" i="1" dirty="0"/>
              <a:t>Report on the Military Presence of the Unite State of America in the Asia-Pacific-Region, 2016</a:t>
            </a:r>
            <a:r>
              <a:rPr lang="en-US" sz="809" dirty="0"/>
              <a:t>, Current affairs Press, Hainan,  2016,  p. 47</a:t>
            </a:r>
          </a:p>
        </p:txBody>
      </p:sp>
      <p:sp>
        <p:nvSpPr>
          <p:cNvPr id="9" name="Slide Number Placeholder 4"/>
          <p:cNvSpPr>
            <a:spLocks noGrp="1"/>
          </p:cNvSpPr>
          <p:nvPr>
            <p:ph type="sldNum" sz="quarter" idx="12"/>
          </p:nvPr>
        </p:nvSpPr>
        <p:spPr>
          <a:xfrm>
            <a:off x="9064253" y="6088564"/>
            <a:ext cx="766477" cy="328128"/>
          </a:xfrm>
        </p:spPr>
        <p:txBody>
          <a:bodyPr/>
          <a:lstStyle/>
          <a:p>
            <a:fld id="{E95EA8F7-C19D-EF4A-A25F-B2B79527C69C}" type="slidenum">
              <a:rPr lang="en-US" smtClean="0"/>
              <a:t>68</a:t>
            </a:fld>
            <a:endParaRPr lang="en-US" dirty="0"/>
          </a:p>
        </p:txBody>
      </p:sp>
      <p:sp>
        <p:nvSpPr>
          <p:cNvPr id="12" name="Title 1"/>
          <p:cNvSpPr txBox="1">
            <a:spLocks/>
          </p:cNvSpPr>
          <p:nvPr/>
        </p:nvSpPr>
        <p:spPr bwMode="auto">
          <a:xfrm>
            <a:off x="1384855" y="1531643"/>
            <a:ext cx="2065890" cy="2311151"/>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75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500" dirty="0">
                <a:solidFill>
                  <a:schemeClr val="tx1"/>
                </a:solidFill>
                <a:latin typeface="+mn-lt"/>
              </a:rPr>
              <a:t>China’s Perception of U.S. Presence in the </a:t>
            </a:r>
          </a:p>
          <a:p>
            <a:pPr algn="ctr"/>
            <a:r>
              <a:rPr lang="en-US" sz="2500" dirty="0">
                <a:solidFill>
                  <a:schemeClr val="tx1"/>
                </a:solidFill>
                <a:latin typeface="+mn-lt"/>
              </a:rPr>
              <a:t>Outer Island Chain</a:t>
            </a:r>
          </a:p>
          <a:p>
            <a:pPr algn="ctr"/>
            <a:endParaRPr lang="en-US" sz="1797" dirty="0">
              <a:solidFill>
                <a:schemeClr val="tx1"/>
              </a:solidFill>
              <a:latin typeface="Arial Black"/>
              <a:cs typeface="Arial Black"/>
            </a:endParaRPr>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5400000">
            <a:off x="3385245" y="1471866"/>
            <a:ext cx="5829645" cy="4002348"/>
          </a:xfrm>
          <a:prstGeom prst="rect">
            <a:avLst/>
          </a:prstGeom>
        </p:spPr>
      </p:pic>
    </p:spTree>
    <p:extLst>
      <p:ext uri="{BB962C8B-B14F-4D97-AF65-F5344CB8AC3E}">
        <p14:creationId xmlns:p14="http://schemas.microsoft.com/office/powerpoint/2010/main" val="52237135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3" name="TextBox 12"/>
          <p:cNvSpPr txBox="1"/>
          <p:nvPr/>
        </p:nvSpPr>
        <p:spPr>
          <a:xfrm rot="10800000" flipV="1">
            <a:off x="1531296" y="6183713"/>
            <a:ext cx="6582979" cy="216854"/>
          </a:xfrm>
          <a:prstGeom prst="rect">
            <a:avLst/>
          </a:prstGeom>
          <a:noFill/>
        </p:spPr>
        <p:txBody>
          <a:bodyPr wrap="square" rtlCol="0">
            <a:spAutoFit/>
          </a:bodyPr>
          <a:lstStyle/>
          <a:p>
            <a:r>
              <a:rPr lang="en-US" sz="809" dirty="0"/>
              <a:t>Source: DoD, </a:t>
            </a:r>
            <a:r>
              <a:rPr lang="en-US" sz="809" i="1" dirty="0"/>
              <a:t>Report to Congress on Military and Security Developments Involving the People’s Republic of China 2014</a:t>
            </a:r>
            <a:r>
              <a:rPr lang="en-US" sz="809" dirty="0"/>
              <a:t>, June 2014, 5.</a:t>
            </a:r>
          </a:p>
        </p:txBody>
      </p:sp>
      <p:sp>
        <p:nvSpPr>
          <p:cNvPr id="9" name="Slide Number Placeholder 4"/>
          <p:cNvSpPr>
            <a:spLocks noGrp="1"/>
          </p:cNvSpPr>
          <p:nvPr>
            <p:ph type="sldNum" sz="quarter" idx="12"/>
          </p:nvPr>
        </p:nvSpPr>
        <p:spPr>
          <a:xfrm>
            <a:off x="8953300" y="6079627"/>
            <a:ext cx="766477" cy="328128"/>
          </a:xfrm>
        </p:spPr>
        <p:txBody>
          <a:bodyPr/>
          <a:lstStyle/>
          <a:p>
            <a:fld id="{E95EA8F7-C19D-EF4A-A25F-B2B79527C69C}" type="slidenum">
              <a:rPr lang="en-US" smtClean="0"/>
              <a:t>69</a:t>
            </a:fld>
            <a:endParaRPr lang="en-US" dirty="0"/>
          </a:p>
        </p:txBody>
      </p:sp>
      <p:sp>
        <p:nvSpPr>
          <p:cNvPr id="12" name="Title 1"/>
          <p:cNvSpPr txBox="1">
            <a:spLocks/>
          </p:cNvSpPr>
          <p:nvPr/>
        </p:nvSpPr>
        <p:spPr bwMode="auto">
          <a:xfrm>
            <a:off x="1384855" y="573726"/>
            <a:ext cx="7841943" cy="957918"/>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75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500" dirty="0">
                <a:solidFill>
                  <a:schemeClr val="tx1"/>
                </a:solidFill>
                <a:latin typeface="+mn-lt"/>
              </a:rPr>
              <a:t>Air Defense Zone (ADIZ) Issues</a:t>
            </a:r>
          </a:p>
          <a:p>
            <a:pPr algn="ctr"/>
            <a:endParaRPr lang="en-US" sz="1797" dirty="0"/>
          </a:p>
          <a:p>
            <a:pPr algn="ctr"/>
            <a:endParaRPr lang="en-US" sz="1797" dirty="0"/>
          </a:p>
        </p:txBody>
      </p:sp>
      <p:pic>
        <p:nvPicPr>
          <p:cNvPr id="8" name="Picture 7" descr="C:\Users\TDuhame\Desktop\ADIZ_DoD2014.PNG"/>
          <p:cNvPicPr/>
          <p:nvPr/>
        </p:nvPicPr>
        <p:blipFill>
          <a:blip r:embed="rId2">
            <a:extLst>
              <a:ext uri="{28A0092B-C50C-407E-A947-70E740481C1C}">
                <a14:useLocalDpi xmlns:a14="http://schemas.microsoft.com/office/drawing/2010/main"/>
              </a:ext>
            </a:extLst>
          </a:blip>
          <a:srcRect/>
          <a:stretch>
            <a:fillRect/>
          </a:stretch>
        </p:blipFill>
        <p:spPr bwMode="auto">
          <a:xfrm>
            <a:off x="2283624" y="1179473"/>
            <a:ext cx="5830651" cy="4880261"/>
          </a:xfrm>
          <a:prstGeom prst="rect">
            <a:avLst/>
          </a:prstGeom>
          <a:noFill/>
          <a:ln>
            <a:noFill/>
          </a:ln>
        </p:spPr>
      </p:pic>
    </p:spTree>
    <p:extLst>
      <p:ext uri="{BB962C8B-B14F-4D97-AF65-F5344CB8AC3E}">
        <p14:creationId xmlns:p14="http://schemas.microsoft.com/office/powerpoint/2010/main" val="13268690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820270" y="166193"/>
            <a:ext cx="8740589" cy="830997"/>
          </a:xfrm>
          <a:prstGeom prst="rect">
            <a:avLst/>
          </a:prstGeom>
          <a:noFill/>
        </p:spPr>
        <p:txBody>
          <a:bodyPr wrap="square" rtlCol="0">
            <a:spAutoFit/>
          </a:bodyPr>
          <a:lstStyle/>
          <a:p>
            <a:pPr algn="ctr"/>
            <a:r>
              <a:rPr lang="en-US" sz="2400" b="1" dirty="0"/>
              <a:t>Secretary of Defense Mattis on China: </a:t>
            </a:r>
          </a:p>
          <a:p>
            <a:pPr algn="ctr"/>
            <a:r>
              <a:rPr lang="en-US" sz="2400" b="1" dirty="0"/>
              <a:t>Shangri-La Dialogue - 6.2.18</a:t>
            </a:r>
          </a:p>
        </p:txBody>
      </p:sp>
      <p:sp>
        <p:nvSpPr>
          <p:cNvPr id="3" name="Rectangle 2"/>
          <p:cNvSpPr/>
          <p:nvPr/>
        </p:nvSpPr>
        <p:spPr>
          <a:xfrm>
            <a:off x="820270" y="997190"/>
            <a:ext cx="9000471" cy="5199757"/>
          </a:xfrm>
          <a:prstGeom prst="rect">
            <a:avLst/>
          </a:prstGeom>
        </p:spPr>
        <p:txBody>
          <a:bodyPr wrap="square">
            <a:spAutoFit/>
          </a:bodyPr>
          <a:lstStyle/>
          <a:p>
            <a:endParaRPr lang="en-US" sz="989" dirty="0">
              <a:solidFill>
                <a:srgbClr val="000000"/>
              </a:solidFill>
              <a:latin typeface="Calibri" charset="0"/>
            </a:endParaRPr>
          </a:p>
          <a:p>
            <a:r>
              <a:rPr lang="en-US" sz="1400" b="1" dirty="0"/>
              <a:t>Americas Indo-Pacific strategy is a subset of our broader security strategy, codifying our vegetables as America continues to look West.  In it we see deepening alliances and partnerships as a priority, ASEAN's centrality remains vital, and cooperation with China is welcome wherever possible.  And while we explore new opportunities for meaningful multilateral cooperation, we will deepen our engagement with existing regional mechanisms at the same time.</a:t>
            </a:r>
          </a:p>
          <a:p>
            <a:endParaRPr lang="en-US" sz="1400" b="1" dirty="0">
              <a:latin typeface="Calibri" charset="0"/>
            </a:endParaRPr>
          </a:p>
          <a:p>
            <a:r>
              <a:rPr lang="is-IS" sz="1400" b="1"/>
              <a:t>…</a:t>
            </a:r>
            <a:r>
              <a:rPr lang="en-US" sz="1400" b="1" dirty="0"/>
              <a:t>So, make no mistake, America is in the Indo-Pacific to stay.  This is our priority theater, our interests, and the regions are inextricably intertwined.  Our Indo-Pacific strategy makes significant security, economic, and development investments, ones that demonstrate our commitment to allies and partners in support of our vision of a safe, secure, prosperous, and free Indo-Pacific based on shared principles with those nations, large and small.</a:t>
            </a:r>
          </a:p>
          <a:p>
            <a:r>
              <a:rPr lang="en-US" sz="1400" b="1" dirty="0"/>
              <a:t>Our Indo-Pacific strategy informs our relationship with China.  We are aware China will face an array of challenges and opportunities in coming years.  We are prepared to support China's choices, if they promote long-term peace and prosperity for all in this dynamic region.</a:t>
            </a:r>
          </a:p>
          <a:p>
            <a:r>
              <a:rPr lang="en-US" sz="1400" b="1" dirty="0"/>
              <a:t> </a:t>
            </a:r>
          </a:p>
          <a:p>
            <a:r>
              <a:rPr lang="en-US" sz="1400" b="1" dirty="0"/>
              <a:t>Yet China's policy in the South China Sea stands in stark contrast to the openness of our strategy.  It promotes -- what our strategy promotes, it calls into question China's broader goals.  China's militarization of artificial features in the South China Sea includes the deployment of anti-ship missiles, surface-to-air missiles, electronic jammers, and more recently, the landing of bomber aircraft at Woody Island.</a:t>
            </a:r>
          </a:p>
          <a:p>
            <a:r>
              <a:rPr lang="en-US" sz="1400" b="1" dirty="0"/>
              <a:t> </a:t>
            </a:r>
          </a:p>
          <a:p>
            <a:r>
              <a:rPr lang="en-US" sz="1400" b="1" dirty="0"/>
              <a:t>Despite China's claims to the contrary, the placement of these weapons systems is tied directly to military use for the purposes of intimidation and coercion.  China's militarization of the Spratlys is also in direct contradiction to President Xi's 2015 public assurances in the White House Rose Garden that they would not do this.</a:t>
            </a:r>
          </a:p>
          <a:p>
            <a:endParaRPr lang="en-US" sz="1400" dirty="0">
              <a:latin typeface="Calibri" charset="0"/>
            </a:endParaRPr>
          </a:p>
        </p:txBody>
      </p:sp>
      <p:sp>
        <p:nvSpPr>
          <p:cNvPr id="6" name="Slide Number Placeholder 4"/>
          <p:cNvSpPr txBox="1">
            <a:spLocks/>
          </p:cNvSpPr>
          <p:nvPr/>
        </p:nvSpPr>
        <p:spPr>
          <a:xfrm>
            <a:off x="8722208" y="6196947"/>
            <a:ext cx="632911" cy="32812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dirty="0"/>
              <a:t>7</a:t>
            </a:r>
          </a:p>
        </p:txBody>
      </p:sp>
    </p:spTree>
    <p:extLst>
      <p:ext uri="{BB962C8B-B14F-4D97-AF65-F5344CB8AC3E}">
        <p14:creationId xmlns:p14="http://schemas.microsoft.com/office/powerpoint/2010/main" val="122621042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3" name="TextBox 12"/>
          <p:cNvSpPr txBox="1"/>
          <p:nvPr/>
        </p:nvSpPr>
        <p:spPr>
          <a:xfrm rot="10800000" flipV="1">
            <a:off x="1621291" y="6429575"/>
            <a:ext cx="6582979" cy="216854"/>
          </a:xfrm>
          <a:prstGeom prst="rect">
            <a:avLst/>
          </a:prstGeom>
          <a:noFill/>
        </p:spPr>
        <p:txBody>
          <a:bodyPr wrap="square" rtlCol="0">
            <a:spAutoFit/>
          </a:bodyPr>
          <a:lstStyle/>
          <a:p>
            <a:r>
              <a:rPr lang="en-US" sz="809" dirty="0"/>
              <a:t>Source: RAND, The US-China Military Scorecard, 19916-2017, RAND  </a:t>
            </a:r>
            <a:r>
              <a:rPr lang="en-US" sz="809" dirty="0">
                <a:hlinkClick r:id="rId2"/>
              </a:rPr>
              <a:t>https://www.rand.org/pubs/research_reports/RR392.html</a:t>
            </a:r>
            <a:r>
              <a:rPr lang="en-US" sz="809" dirty="0"/>
              <a:t>.  RR-392-AF, 2015.,</a:t>
            </a:r>
          </a:p>
        </p:txBody>
      </p:sp>
      <p:sp>
        <p:nvSpPr>
          <p:cNvPr id="9" name="Slide Number Placeholder 4"/>
          <p:cNvSpPr>
            <a:spLocks noGrp="1"/>
          </p:cNvSpPr>
          <p:nvPr>
            <p:ph type="sldNum" sz="quarter" idx="12"/>
          </p:nvPr>
        </p:nvSpPr>
        <p:spPr>
          <a:xfrm>
            <a:off x="8204270" y="6059737"/>
            <a:ext cx="766477" cy="328128"/>
          </a:xfrm>
        </p:spPr>
        <p:txBody>
          <a:bodyPr/>
          <a:lstStyle/>
          <a:p>
            <a:fld id="{E95EA8F7-C19D-EF4A-A25F-B2B79527C69C}" type="slidenum">
              <a:rPr lang="en-US" smtClean="0"/>
              <a:t>70</a:t>
            </a:fld>
            <a:endParaRPr lang="en-US" dirty="0"/>
          </a:p>
        </p:txBody>
      </p:sp>
      <p:sp>
        <p:nvSpPr>
          <p:cNvPr id="12" name="Title 1"/>
          <p:cNvSpPr txBox="1">
            <a:spLocks/>
          </p:cNvSpPr>
          <p:nvPr/>
        </p:nvSpPr>
        <p:spPr bwMode="auto">
          <a:xfrm>
            <a:off x="1626902" y="185102"/>
            <a:ext cx="7841943" cy="957918"/>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75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500" dirty="0">
                <a:solidFill>
                  <a:schemeClr val="tx1"/>
                </a:solidFill>
                <a:latin typeface="+mn-lt"/>
              </a:rPr>
              <a:t>The RAND Score Card: 1996-2017 </a:t>
            </a:r>
          </a:p>
          <a:p>
            <a:pPr algn="ctr"/>
            <a:endParaRPr lang="en-US" sz="1797" dirty="0"/>
          </a:p>
          <a:p>
            <a:pPr algn="ctr"/>
            <a:endParaRPr lang="en-US" sz="1797" dirty="0"/>
          </a:p>
        </p:txBody>
      </p:sp>
      <p:sp>
        <p:nvSpPr>
          <p:cNvPr id="4" name="TextBox 3"/>
          <p:cNvSpPr txBox="1"/>
          <p:nvPr/>
        </p:nvSpPr>
        <p:spPr>
          <a:xfrm>
            <a:off x="725021" y="878717"/>
            <a:ext cx="2058520" cy="5478423"/>
          </a:xfrm>
          <a:prstGeom prst="rect">
            <a:avLst/>
          </a:prstGeom>
          <a:noFill/>
        </p:spPr>
        <p:txBody>
          <a:bodyPr wrap="square" rtlCol="0">
            <a:spAutoFit/>
          </a:bodyPr>
          <a:lstStyle/>
          <a:p>
            <a:r>
              <a:rPr lang="en-US" sz="1400" b="1" dirty="0"/>
              <a:t>China has made tremendous strides in its military capabilities since 1996. It is not close to catching up to the U.S. military in terms of aggregate capabilities, but it does not need to catch up to challenge the United States on its immediate periphery.</a:t>
            </a:r>
          </a:p>
          <a:p>
            <a:endParaRPr lang="en-US" sz="1400" b="1" dirty="0"/>
          </a:p>
          <a:p>
            <a:r>
              <a:rPr lang="en-US" sz="1400" b="1" dirty="0"/>
              <a:t>Despite U.S. military improvements, China has made relative gains in most operational areas, in some cases with startling speed. However, trends vary by mission area, and even in the context of difficult scenarios, U.S. forces retain some important advantages.</a:t>
            </a:r>
          </a:p>
          <a:p>
            <a:endParaRPr lang="en-US" sz="1400" b="1" dirty="0"/>
          </a:p>
        </p:txBody>
      </p:sp>
      <p:pic>
        <p:nvPicPr>
          <p:cNvPr id="6" name="Picture 5"/>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03412" y="688388"/>
            <a:ext cx="9301769" cy="5750511"/>
          </a:xfrm>
          <a:prstGeom prst="rect">
            <a:avLst/>
          </a:prstGeom>
        </p:spPr>
      </p:pic>
      <p:sp>
        <p:nvSpPr>
          <p:cNvPr id="10" name="Slide Number Placeholder 4"/>
          <p:cNvSpPr txBox="1">
            <a:spLocks/>
          </p:cNvSpPr>
          <p:nvPr/>
        </p:nvSpPr>
        <p:spPr>
          <a:xfrm>
            <a:off x="9417948" y="6329259"/>
            <a:ext cx="632911" cy="22346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dirty="0"/>
              <a:t>71</a:t>
            </a:r>
          </a:p>
        </p:txBody>
      </p:sp>
    </p:spTree>
    <p:extLst>
      <p:ext uri="{BB962C8B-B14F-4D97-AF65-F5344CB8AC3E}">
        <p14:creationId xmlns:p14="http://schemas.microsoft.com/office/powerpoint/2010/main" val="157159685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928FD0C-6010-438E-9567-781D191B62F7}"/>
              </a:ext>
            </a:extLst>
          </p:cNvPr>
          <p:cNvSpPr txBox="1"/>
          <p:nvPr/>
        </p:nvSpPr>
        <p:spPr>
          <a:xfrm>
            <a:off x="696483" y="2250102"/>
            <a:ext cx="9244198" cy="1309333"/>
          </a:xfrm>
          <a:prstGeom prst="rect">
            <a:avLst/>
          </a:prstGeom>
          <a:noFill/>
        </p:spPr>
        <p:txBody>
          <a:bodyPr wrap="none" rtlCol="0">
            <a:spAutoFit/>
          </a:bodyPr>
          <a:lstStyle/>
          <a:p>
            <a:pPr algn="ctr"/>
            <a:r>
              <a:rPr lang="en-US" sz="3954" b="1" dirty="0">
                <a:solidFill>
                  <a:srgbClr val="FF0000"/>
                </a:solidFill>
                <a:latin typeface="Times New Roman" panose="02020603050405020304" pitchFamily="18" charset="0"/>
                <a:cs typeface="Times New Roman" panose="02020603050405020304" pitchFamily="18" charset="0"/>
              </a:rPr>
              <a:t>The Shifting Regional Balance</a:t>
            </a:r>
          </a:p>
          <a:p>
            <a:pPr algn="ctr"/>
            <a:r>
              <a:rPr lang="en-US" sz="3954" b="1" dirty="0">
                <a:solidFill>
                  <a:srgbClr val="FF0000"/>
                </a:solidFill>
                <a:latin typeface="Times New Roman" panose="02020603050405020304" pitchFamily="18" charset="0"/>
                <a:cs typeface="Times New Roman" panose="02020603050405020304" pitchFamily="18" charset="0"/>
              </a:rPr>
              <a:t>And China’s Overall Force Development  </a:t>
            </a:r>
          </a:p>
        </p:txBody>
      </p:sp>
      <p:sp>
        <p:nvSpPr>
          <p:cNvPr id="3" name="Slide Number Placeholder 4"/>
          <p:cNvSpPr txBox="1">
            <a:spLocks/>
          </p:cNvSpPr>
          <p:nvPr/>
        </p:nvSpPr>
        <p:spPr>
          <a:xfrm>
            <a:off x="9198863" y="5936213"/>
            <a:ext cx="632911" cy="32812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dirty="0"/>
              <a:t>72</a:t>
            </a:r>
          </a:p>
        </p:txBody>
      </p:sp>
    </p:spTree>
    <p:extLst>
      <p:ext uri="{BB962C8B-B14F-4D97-AF65-F5344CB8AC3E}">
        <p14:creationId xmlns:p14="http://schemas.microsoft.com/office/powerpoint/2010/main" val="167044089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2" name="Title 1"/>
          <p:cNvSpPr txBox="1">
            <a:spLocks/>
          </p:cNvSpPr>
          <p:nvPr/>
        </p:nvSpPr>
        <p:spPr bwMode="auto">
          <a:xfrm>
            <a:off x="371816" y="85565"/>
            <a:ext cx="9112651" cy="2323642"/>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75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500">
                <a:solidFill>
                  <a:schemeClr val="tx1"/>
                </a:solidFill>
              </a:rPr>
              <a:t>South Korean Estimate of Regional Military Balance: 2016 - I</a:t>
            </a:r>
            <a:endParaRPr lang="en-US" sz="2500" dirty="0">
              <a:solidFill>
                <a:schemeClr val="tx1"/>
              </a:solidFill>
              <a:cs typeface="Arial Black"/>
            </a:endParaRPr>
          </a:p>
        </p:txBody>
      </p:sp>
      <p:sp>
        <p:nvSpPr>
          <p:cNvPr id="8" name="Rectangle 5"/>
          <p:cNvSpPr>
            <a:spLocks noChangeArrowheads="1"/>
          </p:cNvSpPr>
          <p:nvPr/>
        </p:nvSpPr>
        <p:spPr bwMode="auto">
          <a:xfrm>
            <a:off x="371817" y="6150849"/>
            <a:ext cx="2101285" cy="390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82175" tIns="41087" rIns="82175" bIns="41087" numCol="1" anchor="ctr" anchorCtr="0" compatLnSpc="1">
            <a:prstTxWarp prst="textNoShape">
              <a:avLst/>
            </a:prstTxWarp>
            <a:spAutoFit/>
          </a:bodyPr>
          <a:lstStyle/>
          <a:p>
            <a:pPr eaLnBrk="0" fontAlgn="base" hangingPunct="0">
              <a:spcBef>
                <a:spcPct val="0"/>
              </a:spcBef>
              <a:spcAft>
                <a:spcPct val="0"/>
              </a:spcAft>
            </a:pPr>
            <a:r>
              <a:rPr lang="en-US" altLang="en-US" sz="1000" dirty="0">
                <a:latin typeface="Arial" charset="0"/>
              </a:rPr>
              <a:t>Adapted from South Korea, </a:t>
            </a:r>
            <a:r>
              <a:rPr lang="en-US" altLang="en-US" sz="1000" i="1" dirty="0">
                <a:latin typeface="Arial" charset="0"/>
              </a:rPr>
              <a:t>Defense White Paper, 2016</a:t>
            </a:r>
            <a:r>
              <a:rPr lang="en-US" altLang="en-US" sz="1000" dirty="0">
                <a:latin typeface="Arial" charset="0"/>
              </a:rPr>
              <a:t>, p. 15</a:t>
            </a:r>
          </a:p>
        </p:txBody>
      </p:sp>
      <p:sp>
        <p:nvSpPr>
          <p:cNvPr id="3" name="Slide Number Placeholder 2"/>
          <p:cNvSpPr>
            <a:spLocks noGrp="1"/>
          </p:cNvSpPr>
          <p:nvPr>
            <p:ph type="sldNum" sz="quarter" idx="12"/>
          </p:nvPr>
        </p:nvSpPr>
        <p:spPr>
          <a:xfrm>
            <a:off x="7754233" y="6440992"/>
            <a:ext cx="2372797" cy="365125"/>
          </a:xfrm>
        </p:spPr>
        <p:txBody>
          <a:bodyPr/>
          <a:lstStyle/>
          <a:p>
            <a:fld id="{D2993C88-2160-6A4C-9421-69F7E702B687}" type="slidenum">
              <a:rPr lang="en-US" b="1" smtClean="0"/>
              <a:t>72</a:t>
            </a:fld>
            <a:endParaRPr lang="en-US" b="1" dirty="0"/>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095591" y="802662"/>
            <a:ext cx="8388876" cy="5194300"/>
          </a:xfrm>
          <a:prstGeom prst="rect">
            <a:avLst/>
          </a:prstGeom>
        </p:spPr>
      </p:pic>
    </p:spTree>
    <p:extLst>
      <p:ext uri="{BB962C8B-B14F-4D97-AF65-F5344CB8AC3E}">
        <p14:creationId xmlns:p14="http://schemas.microsoft.com/office/powerpoint/2010/main" val="152646362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2" name="Title 1"/>
          <p:cNvSpPr txBox="1">
            <a:spLocks/>
          </p:cNvSpPr>
          <p:nvPr/>
        </p:nvSpPr>
        <p:spPr bwMode="auto">
          <a:xfrm>
            <a:off x="554477" y="85565"/>
            <a:ext cx="8278237" cy="2323642"/>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75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500" dirty="0">
                <a:solidFill>
                  <a:schemeClr val="tx1"/>
                </a:solidFill>
                <a:latin typeface="+mn-lt"/>
              </a:rPr>
              <a:t>South Korean Estimate of Regional Military Balance: 2016 - II</a:t>
            </a:r>
            <a:endParaRPr lang="en-US" sz="2500" dirty="0">
              <a:solidFill>
                <a:schemeClr val="tx1"/>
              </a:solidFill>
              <a:latin typeface="+mn-lt"/>
              <a:cs typeface="Arial Black"/>
            </a:endParaRPr>
          </a:p>
        </p:txBody>
      </p:sp>
      <p:sp>
        <p:nvSpPr>
          <p:cNvPr id="8" name="Rectangle 5"/>
          <p:cNvSpPr>
            <a:spLocks noChangeArrowheads="1"/>
          </p:cNvSpPr>
          <p:nvPr/>
        </p:nvSpPr>
        <p:spPr bwMode="auto">
          <a:xfrm>
            <a:off x="371817" y="6227793"/>
            <a:ext cx="4297460" cy="236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82175" tIns="41087" rIns="82175" bIns="41087" numCol="1" anchor="ctr" anchorCtr="0" compatLnSpc="1">
            <a:prstTxWarp prst="textNoShape">
              <a:avLst/>
            </a:prstTxWarp>
            <a:spAutoFit/>
          </a:bodyPr>
          <a:lstStyle/>
          <a:p>
            <a:pPr eaLnBrk="0" fontAlgn="base" hangingPunct="0">
              <a:spcBef>
                <a:spcPct val="0"/>
              </a:spcBef>
              <a:spcAft>
                <a:spcPct val="0"/>
              </a:spcAft>
            </a:pPr>
            <a:r>
              <a:rPr lang="en-US" altLang="en-US" sz="1000" dirty="0">
                <a:latin typeface="Arial" charset="0"/>
              </a:rPr>
              <a:t>Adapted from South Korea, </a:t>
            </a:r>
            <a:r>
              <a:rPr lang="en-US" altLang="en-US" sz="1000" i="1" dirty="0">
                <a:latin typeface="Arial" charset="0"/>
              </a:rPr>
              <a:t>Defense White Paper, 2016</a:t>
            </a:r>
            <a:r>
              <a:rPr lang="en-US" altLang="en-US" sz="1000" dirty="0">
                <a:latin typeface="Arial" charset="0"/>
              </a:rPr>
              <a:t>, p. 264</a:t>
            </a:r>
          </a:p>
        </p:txBody>
      </p:sp>
      <p:sp>
        <p:nvSpPr>
          <p:cNvPr id="3" name="Slide Number Placeholder 2"/>
          <p:cNvSpPr>
            <a:spLocks noGrp="1"/>
          </p:cNvSpPr>
          <p:nvPr>
            <p:ph type="sldNum" sz="quarter" idx="12"/>
          </p:nvPr>
        </p:nvSpPr>
        <p:spPr>
          <a:xfrm>
            <a:off x="7754233" y="6440992"/>
            <a:ext cx="2372797" cy="365125"/>
          </a:xfrm>
        </p:spPr>
        <p:txBody>
          <a:bodyPr/>
          <a:lstStyle/>
          <a:p>
            <a:fld id="{D2993C88-2160-6A4C-9421-69F7E702B687}" type="slidenum">
              <a:rPr lang="en-US" b="1" smtClean="0"/>
              <a:t>73</a:t>
            </a:fld>
            <a:endParaRPr lang="en-US" b="1" dirty="0"/>
          </a:p>
        </p:txBody>
      </p:sp>
      <p:pic>
        <p:nvPicPr>
          <p:cNvPr id="6" name="Picture 5"/>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114641" y="564880"/>
            <a:ext cx="6946900" cy="2442357"/>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114641" y="3023399"/>
            <a:ext cx="6908800" cy="3060119"/>
          </a:xfrm>
          <a:prstGeom prst="rect">
            <a:avLst/>
          </a:prstGeom>
        </p:spPr>
      </p:pic>
    </p:spTree>
    <p:extLst>
      <p:ext uri="{BB962C8B-B14F-4D97-AF65-F5344CB8AC3E}">
        <p14:creationId xmlns:p14="http://schemas.microsoft.com/office/powerpoint/2010/main" val="98958609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2" name="Title 1"/>
          <p:cNvSpPr txBox="1">
            <a:spLocks/>
          </p:cNvSpPr>
          <p:nvPr/>
        </p:nvSpPr>
        <p:spPr bwMode="auto">
          <a:xfrm>
            <a:off x="554477" y="85565"/>
            <a:ext cx="8278237" cy="2323642"/>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75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500" dirty="0">
                <a:solidFill>
                  <a:schemeClr val="tx1"/>
                </a:solidFill>
                <a:latin typeface="+mn-lt"/>
              </a:rPr>
              <a:t>South Korean Estimate of Regional Military Balance: 2016 - III</a:t>
            </a:r>
            <a:endParaRPr lang="en-US" sz="2500" dirty="0">
              <a:solidFill>
                <a:schemeClr val="tx1"/>
              </a:solidFill>
              <a:latin typeface="+mn-lt"/>
              <a:cs typeface="Arial Black"/>
            </a:endParaRPr>
          </a:p>
        </p:txBody>
      </p:sp>
      <p:sp>
        <p:nvSpPr>
          <p:cNvPr id="8" name="Rectangle 5"/>
          <p:cNvSpPr>
            <a:spLocks noChangeArrowheads="1"/>
          </p:cNvSpPr>
          <p:nvPr/>
        </p:nvSpPr>
        <p:spPr bwMode="auto">
          <a:xfrm>
            <a:off x="459366" y="6322559"/>
            <a:ext cx="5163221" cy="236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82175" tIns="41087" rIns="82175" bIns="41087" numCol="1" anchor="ctr" anchorCtr="0" compatLnSpc="1">
            <a:prstTxWarp prst="textNoShape">
              <a:avLst/>
            </a:prstTxWarp>
            <a:spAutoFit/>
          </a:bodyPr>
          <a:lstStyle/>
          <a:p>
            <a:pPr eaLnBrk="0" fontAlgn="base" hangingPunct="0">
              <a:spcBef>
                <a:spcPct val="0"/>
              </a:spcBef>
              <a:spcAft>
                <a:spcPct val="0"/>
              </a:spcAft>
            </a:pPr>
            <a:r>
              <a:rPr lang="en-US" altLang="en-US" sz="1000" dirty="0">
                <a:latin typeface="Arial" charset="0"/>
              </a:rPr>
              <a:t>Adapted from South Korea, </a:t>
            </a:r>
            <a:r>
              <a:rPr lang="en-US" altLang="en-US" sz="1000" i="1" dirty="0">
                <a:latin typeface="Arial" charset="0"/>
              </a:rPr>
              <a:t>Defense White Paper, 2016</a:t>
            </a:r>
            <a:r>
              <a:rPr lang="en-US" altLang="en-US" sz="1000" dirty="0">
                <a:latin typeface="Arial" charset="0"/>
              </a:rPr>
              <a:t>, p. 265</a:t>
            </a:r>
          </a:p>
        </p:txBody>
      </p:sp>
      <p:sp>
        <p:nvSpPr>
          <p:cNvPr id="3" name="Slide Number Placeholder 2"/>
          <p:cNvSpPr>
            <a:spLocks noGrp="1"/>
          </p:cNvSpPr>
          <p:nvPr>
            <p:ph type="sldNum" sz="quarter" idx="12"/>
          </p:nvPr>
        </p:nvSpPr>
        <p:spPr>
          <a:xfrm>
            <a:off x="7754233" y="6440992"/>
            <a:ext cx="2372797" cy="365125"/>
          </a:xfrm>
        </p:spPr>
        <p:txBody>
          <a:bodyPr/>
          <a:lstStyle/>
          <a:p>
            <a:fld id="{D2993C88-2160-6A4C-9421-69F7E702B687}" type="slidenum">
              <a:rPr lang="en-US" b="1" smtClean="0"/>
              <a:t>74</a:t>
            </a:fld>
            <a:endParaRPr lang="en-US" b="1" dirty="0"/>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26851" y="572367"/>
            <a:ext cx="7821038" cy="3305983"/>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595337" y="3905329"/>
            <a:ext cx="7052552" cy="2296746"/>
          </a:xfrm>
          <a:prstGeom prst="rect">
            <a:avLst/>
          </a:prstGeom>
        </p:spPr>
      </p:pic>
    </p:spTree>
    <p:extLst>
      <p:ext uri="{BB962C8B-B14F-4D97-AF65-F5344CB8AC3E}">
        <p14:creationId xmlns:p14="http://schemas.microsoft.com/office/powerpoint/2010/main" val="34959383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1575016" y="414498"/>
            <a:ext cx="7395730" cy="960133"/>
          </a:xfrm>
          <a:prstGeom prst="rect">
            <a:avLst/>
          </a:prstGeom>
          <a:noFill/>
          <a:ln w="9525">
            <a:noFill/>
            <a:miter lim="800000"/>
            <a:headEnd/>
            <a:tailEnd/>
          </a:ln>
        </p:spPr>
        <p:txBody>
          <a:bodyPr vert="horz" wrap="square" lIns="82175" tIns="41087" rIns="82175" bIns="41087" numCol="1" anchor="ctr" anchorCtr="0" compatLnSpc="1">
            <a:prstTxWarp prst="textNoShape">
              <a:avLst/>
            </a:prstTxWarp>
          </a:bodyPr>
          <a:lstStyle/>
          <a:p>
            <a:pPr algn="ctr" fontAlgn="base">
              <a:spcBef>
                <a:spcPct val="0"/>
              </a:spcBef>
              <a:spcAft>
                <a:spcPct val="0"/>
              </a:spcAft>
              <a:defRPr/>
            </a:pPr>
            <a:br>
              <a:rPr lang="en-US" sz="899" b="1" kern="0" dirty="0">
                <a:latin typeface="Garamond" pitchFamily="18" charset="0"/>
                <a:ea typeface="ＭＳ Ｐゴシック" pitchFamily="96" charset="-128"/>
                <a:cs typeface="ＭＳ Ｐゴシック" pitchFamily="22" charset="-128"/>
              </a:rPr>
            </a:br>
            <a:endParaRPr lang="en-US" sz="3595" b="1" kern="0" dirty="0">
              <a:latin typeface="Garamond" pitchFamily="18" charset="0"/>
              <a:ea typeface="ＭＳ Ｐゴシック" pitchFamily="96" charset="-128"/>
              <a:cs typeface="ＭＳ Ｐゴシック" pitchFamily="22" charset="-128"/>
            </a:endParaRPr>
          </a:p>
        </p:txBody>
      </p:sp>
      <p:sp>
        <p:nvSpPr>
          <p:cNvPr id="7" name="Rectangle 2"/>
          <p:cNvSpPr txBox="1">
            <a:spLocks noChangeArrowheads="1"/>
          </p:cNvSpPr>
          <p:nvPr/>
        </p:nvSpPr>
        <p:spPr bwMode="auto">
          <a:xfrm>
            <a:off x="1575016" y="155985"/>
            <a:ext cx="7772364" cy="617738"/>
          </a:xfrm>
          <a:prstGeom prst="rect">
            <a:avLst/>
          </a:prstGeom>
          <a:noFill/>
          <a:ln w="9525">
            <a:noFill/>
            <a:miter lim="800000"/>
            <a:headEnd/>
            <a:tailEnd/>
          </a:ln>
        </p:spPr>
        <p:txBody>
          <a:bodyPr vert="horz" wrap="square" lIns="82175" tIns="41087" rIns="82175" bIns="41087" numCol="1" anchor="t" anchorCtr="0" compatLnSpc="1">
            <a:prstTxWarp prst="textNoShape">
              <a:avLst/>
            </a:prstTxWarp>
          </a:bodyPr>
          <a:lstStyle/>
          <a:p>
            <a:pPr lvl="0" algn="ctr">
              <a:defRPr/>
            </a:pPr>
            <a:r>
              <a:rPr lang="en-US" sz="2400" b="1" kern="0" dirty="0">
                <a:ea typeface="Times New Roman" charset="0"/>
                <a:cs typeface="Times New Roman" charset="0"/>
              </a:rPr>
              <a:t>DW Estimate of Northern Asia Balance 2017</a:t>
            </a:r>
          </a:p>
          <a:p>
            <a:pPr lvl="0" algn="ctr">
              <a:defRPr/>
            </a:pPr>
            <a:r>
              <a:rPr lang="en-US" sz="1438" b="1" kern="0" dirty="0">
                <a:solidFill>
                  <a:srgbClr val="FF0000"/>
                </a:solidFill>
                <a:latin typeface="Times New Roman" charset="0"/>
                <a:ea typeface="Times New Roman" charset="0"/>
                <a:cs typeface="Times New Roman" charset="0"/>
              </a:rPr>
              <a:t>(Varying estimates for key powers. No credible estimates of North Korea)</a:t>
            </a:r>
          </a:p>
          <a:p>
            <a:pPr lvl="0" algn="ctr">
              <a:defRPr/>
            </a:pPr>
            <a:endParaRPr lang="en-US" sz="2516" b="1" kern="0" dirty="0">
              <a:solidFill>
                <a:srgbClr val="FF0000"/>
              </a:solidFill>
              <a:latin typeface="Times New Roman" charset="0"/>
              <a:ea typeface="Times New Roman" charset="0"/>
              <a:cs typeface="Times New Roman" charset="0"/>
            </a:endParaRPr>
          </a:p>
          <a:p>
            <a:pPr lvl="0" algn="ctr">
              <a:defRPr/>
            </a:pPr>
            <a:endParaRPr lang="en-US" sz="2516" b="1" kern="0" dirty="0">
              <a:solidFill>
                <a:srgbClr val="FF0000"/>
              </a:solidFill>
              <a:latin typeface="Times New Roman" charset="0"/>
              <a:ea typeface="Times New Roman" charset="0"/>
              <a:cs typeface="Times New Roman" charset="0"/>
            </a:endParaRPr>
          </a:p>
        </p:txBody>
      </p:sp>
      <p:sp>
        <p:nvSpPr>
          <p:cNvPr id="5" name="Slide Number Placeholder 4"/>
          <p:cNvSpPr txBox="1">
            <a:spLocks/>
          </p:cNvSpPr>
          <p:nvPr/>
        </p:nvSpPr>
        <p:spPr>
          <a:xfrm>
            <a:off x="9347380" y="6138931"/>
            <a:ext cx="632911" cy="32812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E95EA8F7-C19D-EF4A-A25F-B2B79527C69C}" type="slidenum">
              <a:rPr lang="en-US" sz="1258"/>
              <a:pPr/>
              <a:t>75</a:t>
            </a:fld>
            <a:endParaRPr lang="en-US" sz="1258" dirty="0"/>
          </a:p>
        </p:txBody>
      </p:sp>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204609" y="881432"/>
            <a:ext cx="7294308" cy="5278167"/>
          </a:xfrm>
          <a:prstGeom prst="rect">
            <a:avLst/>
          </a:prstGeom>
        </p:spPr>
      </p:pic>
      <p:sp>
        <p:nvSpPr>
          <p:cNvPr id="3" name="TextBox 2"/>
          <p:cNvSpPr txBox="1"/>
          <p:nvPr/>
        </p:nvSpPr>
        <p:spPr>
          <a:xfrm>
            <a:off x="1837519" y="6138931"/>
            <a:ext cx="6755555" cy="507447"/>
          </a:xfrm>
          <a:prstGeom prst="rect">
            <a:avLst/>
          </a:prstGeom>
          <a:noFill/>
        </p:spPr>
        <p:txBody>
          <a:bodyPr wrap="square" rtlCol="0">
            <a:spAutoFit/>
          </a:bodyPr>
          <a:lstStyle/>
          <a:p>
            <a:r>
              <a:rPr lang="en-US" sz="899" dirty="0"/>
              <a:t>Deutsche Welle, “US report warns of China military development overseas,” 7.6.17, http://www.dw.com/en/us-report-warns-of-china-military-development-overseas/a-39138715</a:t>
            </a:r>
          </a:p>
          <a:p>
            <a:endParaRPr lang="en-US" sz="899" dirty="0"/>
          </a:p>
        </p:txBody>
      </p:sp>
    </p:spTree>
    <p:extLst>
      <p:ext uri="{BB962C8B-B14F-4D97-AF65-F5344CB8AC3E}">
        <p14:creationId xmlns:p14="http://schemas.microsoft.com/office/powerpoint/2010/main" val="15564316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C19F356-2F6D-534D-9867-5CCBF99D199F}"/>
              </a:ext>
            </a:extLst>
          </p:cNvPr>
          <p:cNvSpPr>
            <a:spLocks noGrp="1"/>
          </p:cNvSpPr>
          <p:nvPr>
            <p:ph type="subTitle" idx="1"/>
          </p:nvPr>
        </p:nvSpPr>
        <p:spPr>
          <a:xfrm>
            <a:off x="644171" y="431365"/>
            <a:ext cx="1992025" cy="3265146"/>
          </a:xfrm>
        </p:spPr>
        <p:txBody>
          <a:bodyPr>
            <a:normAutofit/>
          </a:bodyPr>
          <a:lstStyle/>
          <a:p>
            <a:r>
              <a:rPr lang="en-US" b="1" dirty="0"/>
              <a:t>Taiwan </a:t>
            </a:r>
          </a:p>
          <a:p>
            <a:r>
              <a:rPr lang="en-US" b="1" dirty="0"/>
              <a:t>Estimate</a:t>
            </a:r>
          </a:p>
          <a:p>
            <a:r>
              <a:rPr lang="en-US" b="1" dirty="0"/>
              <a:t> of </a:t>
            </a:r>
          </a:p>
          <a:p>
            <a:r>
              <a:rPr lang="en-US" b="1" dirty="0"/>
              <a:t>Chinese </a:t>
            </a:r>
          </a:p>
          <a:p>
            <a:r>
              <a:rPr lang="en-US" b="1" dirty="0"/>
              <a:t>Military </a:t>
            </a:r>
          </a:p>
          <a:p>
            <a:r>
              <a:rPr lang="en-US" b="1" dirty="0"/>
              <a:t>Forces –</a:t>
            </a:r>
          </a:p>
          <a:p>
            <a:r>
              <a:rPr lang="en-US" b="1" dirty="0"/>
              <a:t>2017</a:t>
            </a:r>
          </a:p>
        </p:txBody>
      </p:sp>
      <p:sp>
        <p:nvSpPr>
          <p:cNvPr id="6" name="TextBox 5">
            <a:extLst>
              <a:ext uri="{FF2B5EF4-FFF2-40B4-BE49-F238E27FC236}">
                <a16:creationId xmlns:a16="http://schemas.microsoft.com/office/drawing/2014/main" id="{291AF274-3D40-9E44-BAE7-51C8327A2240}"/>
              </a:ext>
            </a:extLst>
          </p:cNvPr>
          <p:cNvSpPr txBox="1"/>
          <p:nvPr/>
        </p:nvSpPr>
        <p:spPr>
          <a:xfrm>
            <a:off x="393779" y="5976540"/>
            <a:ext cx="2242417" cy="415498"/>
          </a:xfrm>
          <a:prstGeom prst="rect">
            <a:avLst/>
          </a:prstGeom>
          <a:noFill/>
        </p:spPr>
        <p:txBody>
          <a:bodyPr wrap="square" rtlCol="0">
            <a:spAutoFit/>
          </a:bodyPr>
          <a:lstStyle/>
          <a:p>
            <a:r>
              <a:rPr lang="en-US" sz="1050" dirty="0"/>
              <a:t>Taiwan Ministry of Defense, </a:t>
            </a:r>
            <a:r>
              <a:rPr lang="en-US" sz="1050" i="1" dirty="0"/>
              <a:t>National Defense Report, 2017</a:t>
            </a:r>
            <a:r>
              <a:rPr lang="en-US" sz="1050" dirty="0"/>
              <a:t>, p. 39</a:t>
            </a:r>
            <a:endParaRPr lang="en-US" sz="1557" dirty="0"/>
          </a:p>
        </p:txBody>
      </p:sp>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293301" y="195519"/>
            <a:ext cx="6196519" cy="6196519"/>
          </a:xfrm>
          <a:prstGeom prst="rect">
            <a:avLst/>
          </a:prstGeom>
        </p:spPr>
      </p:pic>
      <p:sp>
        <p:nvSpPr>
          <p:cNvPr id="5" name="Slide Number Placeholder 4"/>
          <p:cNvSpPr txBox="1">
            <a:spLocks/>
          </p:cNvSpPr>
          <p:nvPr/>
        </p:nvSpPr>
        <p:spPr>
          <a:xfrm>
            <a:off x="9417948" y="6329259"/>
            <a:ext cx="632911" cy="22346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dirty="0"/>
              <a:t>77</a:t>
            </a:r>
          </a:p>
        </p:txBody>
      </p:sp>
    </p:spTree>
    <p:extLst>
      <p:ext uri="{BB962C8B-B14F-4D97-AF65-F5344CB8AC3E}">
        <p14:creationId xmlns:p14="http://schemas.microsoft.com/office/powerpoint/2010/main" val="21680815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2" name="Title 1"/>
          <p:cNvSpPr txBox="1">
            <a:spLocks/>
          </p:cNvSpPr>
          <p:nvPr/>
        </p:nvSpPr>
        <p:spPr bwMode="auto">
          <a:xfrm>
            <a:off x="617909" y="380647"/>
            <a:ext cx="1609099" cy="2323642"/>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75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500" dirty="0">
                <a:solidFill>
                  <a:schemeClr val="tx1"/>
                </a:solidFill>
                <a:latin typeface="+mn-lt"/>
              </a:rPr>
              <a:t>Japanese Estimate of Regional Military Balance:</a:t>
            </a:r>
            <a:endParaRPr lang="en-US" sz="2500" dirty="0">
              <a:solidFill>
                <a:schemeClr val="tx1"/>
              </a:solidFill>
              <a:latin typeface="+mn-lt"/>
              <a:cs typeface="Arial Black"/>
            </a:endParaRPr>
          </a:p>
          <a:p>
            <a:pPr algn="ctr"/>
            <a:r>
              <a:rPr lang="en-US" sz="2500" dirty="0">
                <a:solidFill>
                  <a:schemeClr val="tx1"/>
                </a:solidFill>
                <a:latin typeface="+mn-lt"/>
                <a:cs typeface="Arial Black"/>
              </a:rPr>
              <a:t>2017</a:t>
            </a:r>
            <a:endParaRPr lang="en-US" sz="1797" dirty="0">
              <a:solidFill>
                <a:schemeClr val="tx1"/>
              </a:solidFill>
              <a:latin typeface="Arial Black"/>
              <a:cs typeface="Arial Black"/>
            </a:endParaRPr>
          </a:p>
        </p:txBody>
      </p:sp>
      <p:sp>
        <p:nvSpPr>
          <p:cNvPr id="8" name="Rectangle 5"/>
          <p:cNvSpPr>
            <a:spLocks noChangeArrowheads="1"/>
          </p:cNvSpPr>
          <p:nvPr/>
        </p:nvSpPr>
        <p:spPr bwMode="auto">
          <a:xfrm>
            <a:off x="371817" y="5920017"/>
            <a:ext cx="2101285" cy="8524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82175" tIns="41087" rIns="82175" bIns="41087" numCol="1" anchor="ctr" anchorCtr="0" compatLnSpc="1">
            <a:prstTxWarp prst="textNoShape">
              <a:avLst/>
            </a:prstTxWarp>
            <a:spAutoFit/>
          </a:bodyPr>
          <a:lstStyle/>
          <a:p>
            <a:pPr eaLnBrk="0" fontAlgn="base" hangingPunct="0">
              <a:spcBef>
                <a:spcPct val="0"/>
              </a:spcBef>
              <a:spcAft>
                <a:spcPct val="0"/>
              </a:spcAft>
            </a:pPr>
            <a:r>
              <a:rPr lang="en-US" altLang="en-US" sz="1000" dirty="0">
                <a:latin typeface="Arial" charset="0"/>
              </a:rPr>
              <a:t>Adapted from Defense of Japan 2017 (Annual White Paper) Digest, </a:t>
            </a:r>
            <a:r>
              <a:rPr lang="en-US" altLang="en-US" sz="1000" dirty="0">
                <a:latin typeface="Arial" charset="0"/>
                <a:hlinkClick r:id="rId2"/>
              </a:rPr>
              <a:t>http://www.mod.go.jp/e/publ/w_paper/2017.html/</a:t>
            </a:r>
            <a:r>
              <a:rPr lang="en-US" altLang="en-US" sz="1000" dirty="0">
                <a:latin typeface="Arial" charset="0"/>
              </a:rPr>
              <a:t> p. 47</a:t>
            </a:r>
          </a:p>
        </p:txBody>
      </p:sp>
      <p:sp>
        <p:nvSpPr>
          <p:cNvPr id="3" name="Slide Number Placeholder 2"/>
          <p:cNvSpPr>
            <a:spLocks noGrp="1"/>
          </p:cNvSpPr>
          <p:nvPr>
            <p:ph type="sldNum" sz="quarter" idx="12"/>
          </p:nvPr>
        </p:nvSpPr>
        <p:spPr>
          <a:xfrm>
            <a:off x="7754233" y="6440992"/>
            <a:ext cx="2372797" cy="365125"/>
          </a:xfrm>
        </p:spPr>
        <p:txBody>
          <a:bodyPr/>
          <a:lstStyle/>
          <a:p>
            <a:fld id="{D2993C88-2160-6A4C-9421-69F7E702B687}" type="slidenum">
              <a:rPr lang="en-US" b="1" smtClean="0"/>
              <a:t>77</a:t>
            </a:fld>
            <a:endParaRPr lang="en-US" b="1" dirty="0"/>
          </a:p>
        </p:txBody>
      </p:sp>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176752" y="159833"/>
            <a:ext cx="6368784" cy="5939847"/>
          </a:xfrm>
          <a:prstGeom prst="rect">
            <a:avLst/>
          </a:prstGeom>
        </p:spPr>
      </p:pic>
      <p:pic>
        <p:nvPicPr>
          <p:cNvPr id="10" name="Picture 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008541" y="5520146"/>
            <a:ext cx="5536995" cy="1175345"/>
          </a:xfrm>
          <a:prstGeom prst="rect">
            <a:avLst/>
          </a:prstGeom>
        </p:spPr>
      </p:pic>
      <p:pic>
        <p:nvPicPr>
          <p:cNvPr id="11" name="Picture 10"/>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1817" y="4411088"/>
            <a:ext cx="3262241" cy="598656"/>
          </a:xfrm>
          <a:prstGeom prst="rect">
            <a:avLst/>
          </a:prstGeom>
        </p:spPr>
      </p:pic>
    </p:spTree>
    <p:extLst>
      <p:ext uri="{BB962C8B-B14F-4D97-AF65-F5344CB8AC3E}">
        <p14:creationId xmlns:p14="http://schemas.microsoft.com/office/powerpoint/2010/main" val="53095496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C19F356-2F6D-534D-9867-5CCBF99D199F}"/>
              </a:ext>
            </a:extLst>
          </p:cNvPr>
          <p:cNvSpPr>
            <a:spLocks noGrp="1"/>
          </p:cNvSpPr>
          <p:nvPr>
            <p:ph type="subTitle" idx="1"/>
          </p:nvPr>
        </p:nvSpPr>
        <p:spPr>
          <a:xfrm>
            <a:off x="2265173" y="150756"/>
            <a:ext cx="5779602" cy="2242248"/>
          </a:xfrm>
        </p:spPr>
        <p:txBody>
          <a:bodyPr>
            <a:normAutofit/>
          </a:bodyPr>
          <a:lstStyle/>
          <a:p>
            <a:r>
              <a:rPr lang="en-US" b="1" dirty="0"/>
              <a:t>China-India Military Balance - 2018 </a:t>
            </a:r>
          </a:p>
        </p:txBody>
      </p:sp>
      <p:sp>
        <p:nvSpPr>
          <p:cNvPr id="4" name="TextBox 3">
            <a:extLst>
              <a:ext uri="{FF2B5EF4-FFF2-40B4-BE49-F238E27FC236}">
                <a16:creationId xmlns:a16="http://schemas.microsoft.com/office/drawing/2014/main" id="{838BA80D-B737-D344-AEC4-478549165E75}"/>
              </a:ext>
            </a:extLst>
          </p:cNvPr>
          <p:cNvSpPr txBox="1"/>
          <p:nvPr/>
        </p:nvSpPr>
        <p:spPr>
          <a:xfrm>
            <a:off x="1128836" y="6098095"/>
            <a:ext cx="5738891" cy="933332"/>
          </a:xfrm>
          <a:prstGeom prst="rect">
            <a:avLst/>
          </a:prstGeom>
          <a:noFill/>
        </p:spPr>
        <p:txBody>
          <a:bodyPr wrap="square" rtlCol="0">
            <a:spAutoFit/>
          </a:bodyPr>
          <a:lstStyle/>
          <a:p>
            <a:endParaRPr lang="en-US" sz="1000" dirty="0"/>
          </a:p>
          <a:p>
            <a:r>
              <a:rPr lang="en-US" sz="1000" dirty="0"/>
              <a:t> (name redacted) , China-India Great Power Competition in the Indian Ocean Region: Issues for Congress, CRS R45194, </a:t>
            </a:r>
            <a:r>
              <a:rPr lang="it-IT" sz="1000" dirty="0"/>
              <a:t>April 20, 2018</a:t>
            </a:r>
            <a:r>
              <a:rPr lang="en-US" sz="908" dirty="0"/>
              <a:t>, p. 37 </a:t>
            </a:r>
          </a:p>
          <a:p>
            <a:endParaRPr lang="en-US" sz="908" dirty="0"/>
          </a:p>
          <a:p>
            <a:endParaRPr lang="en-US" sz="1557" dirty="0"/>
          </a:p>
        </p:txBody>
      </p:sp>
      <p:sp>
        <p:nvSpPr>
          <p:cNvPr id="8" name="Slide Number Placeholder 4"/>
          <p:cNvSpPr txBox="1">
            <a:spLocks/>
          </p:cNvSpPr>
          <p:nvPr/>
        </p:nvSpPr>
        <p:spPr>
          <a:xfrm>
            <a:off x="9390711" y="6236633"/>
            <a:ext cx="632911" cy="32812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dirty="0"/>
              <a:t>79</a:t>
            </a:r>
          </a:p>
        </p:txBody>
      </p:sp>
      <p:pic>
        <p:nvPicPr>
          <p:cNvPr id="5" name="Picture 4"/>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380331" y="573932"/>
            <a:ext cx="7073005" cy="3344396"/>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652425" y="4040231"/>
            <a:ext cx="6664724" cy="2196402"/>
          </a:xfrm>
          <a:prstGeom prst="rect">
            <a:avLst/>
          </a:prstGeom>
        </p:spPr>
      </p:pic>
    </p:spTree>
    <p:extLst>
      <p:ext uri="{BB962C8B-B14F-4D97-AF65-F5344CB8AC3E}">
        <p14:creationId xmlns:p14="http://schemas.microsoft.com/office/powerpoint/2010/main" val="14849294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9" name="Slide Number Placeholder 4"/>
          <p:cNvSpPr>
            <a:spLocks noGrp="1"/>
          </p:cNvSpPr>
          <p:nvPr>
            <p:ph type="sldNum" sz="quarter" idx="12"/>
          </p:nvPr>
        </p:nvSpPr>
        <p:spPr>
          <a:xfrm>
            <a:off x="8953300" y="6112862"/>
            <a:ext cx="766477" cy="328128"/>
          </a:xfrm>
        </p:spPr>
        <p:txBody>
          <a:bodyPr/>
          <a:lstStyle/>
          <a:p>
            <a:fld id="{E95EA8F7-C19D-EF4A-A25F-B2B79527C69C}" type="slidenum">
              <a:rPr lang="en-US" b="1" smtClean="0"/>
              <a:t>79</a:t>
            </a:fld>
            <a:endParaRPr lang="en-US" b="1" dirty="0"/>
          </a:p>
        </p:txBody>
      </p:sp>
      <p:sp>
        <p:nvSpPr>
          <p:cNvPr id="12" name="Title 1"/>
          <p:cNvSpPr txBox="1">
            <a:spLocks/>
          </p:cNvSpPr>
          <p:nvPr/>
        </p:nvSpPr>
        <p:spPr bwMode="auto">
          <a:xfrm>
            <a:off x="515566" y="206008"/>
            <a:ext cx="8667345" cy="377652"/>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Autofit/>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000" dirty="0">
                <a:solidFill>
                  <a:schemeClr val="tx1"/>
                </a:solidFill>
                <a:latin typeface="Arial Black"/>
                <a:cs typeface="Arial Black"/>
              </a:rPr>
              <a:t>Building a More Capable PLA –Developments in 2017</a:t>
            </a:r>
          </a:p>
        </p:txBody>
      </p:sp>
      <p:sp>
        <p:nvSpPr>
          <p:cNvPr id="8" name="Rectangle 5"/>
          <p:cNvSpPr>
            <a:spLocks noChangeArrowheads="1"/>
          </p:cNvSpPr>
          <p:nvPr/>
        </p:nvSpPr>
        <p:spPr bwMode="auto">
          <a:xfrm>
            <a:off x="399981" y="6245614"/>
            <a:ext cx="6680990" cy="390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82175" tIns="41087" rIns="82175" bIns="41087" numCol="1" anchor="ctr" anchorCtr="0" compatLnSpc="1">
            <a:prstTxWarp prst="textNoShape">
              <a:avLst/>
            </a:prstTxWarp>
            <a:spAutoFit/>
          </a:bodyPr>
          <a:lstStyle/>
          <a:p>
            <a:pPr eaLnBrk="0" fontAlgn="base" hangingPunct="0">
              <a:spcBef>
                <a:spcPct val="0"/>
              </a:spcBef>
              <a:spcAft>
                <a:spcPct val="0"/>
              </a:spcAft>
            </a:pPr>
            <a:r>
              <a:rPr lang="en-US" altLang="en-US" sz="1000" dirty="0">
                <a:latin typeface="Arial" charset="0"/>
              </a:rPr>
              <a:t>Office of the Secretary of Defense, </a:t>
            </a:r>
            <a:r>
              <a:rPr lang="en-US" altLang="en-US" sz="1000" i="1" dirty="0">
                <a:latin typeface="Arial" charset="0"/>
              </a:rPr>
              <a:t>Military and Security Developments Involving the Republic of China, Annual Report to Congress</a:t>
            </a:r>
            <a:r>
              <a:rPr lang="en-US" altLang="en-US" sz="1000" dirty="0">
                <a:latin typeface="Arial" charset="0"/>
              </a:rPr>
              <a:t>,” Fact Sheet”  May 16, 2018, Department of Defense. </a:t>
            </a:r>
          </a:p>
        </p:txBody>
      </p:sp>
      <p:pic>
        <p:nvPicPr>
          <p:cNvPr id="7" name="Picture 6"/>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186774" y="661481"/>
            <a:ext cx="8356060" cy="5398256"/>
          </a:xfrm>
          <a:prstGeom prst="rect">
            <a:avLst/>
          </a:prstGeom>
        </p:spPr>
      </p:pic>
    </p:spTree>
    <p:extLst>
      <p:ext uri="{BB962C8B-B14F-4D97-AF65-F5344CB8AC3E}">
        <p14:creationId xmlns:p14="http://schemas.microsoft.com/office/powerpoint/2010/main" val="3734106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110384" y="414160"/>
            <a:ext cx="8710358" cy="6124754"/>
          </a:xfrm>
          <a:prstGeom prst="rect">
            <a:avLst/>
          </a:prstGeom>
        </p:spPr>
        <p:txBody>
          <a:bodyPr wrap="square">
            <a:spAutoFit/>
          </a:bodyPr>
          <a:lstStyle/>
          <a:p>
            <a:endParaRPr lang="en-US" sz="1400" dirty="0"/>
          </a:p>
          <a:p>
            <a:r>
              <a:rPr lang="en-US" sz="1400" b="1" dirty="0"/>
              <a:t>For these reasons, and as initial response to China's continued militarization of the South China Sea, last week we disinvited the People's Liberation Army Navy from the 2018 Rim of the Pacific Exercise, as China's behavior is inconsistent with the principals and the purposes of the RIMPAC exercise, the world's largest Naval exercise, and exercise in which transparency and cooperation are hallmarks.</a:t>
            </a:r>
          </a:p>
          <a:p>
            <a:r>
              <a:rPr lang="en-US" sz="1400" b="1" dirty="0"/>
              <a:t> </a:t>
            </a:r>
          </a:p>
          <a:p>
            <a:r>
              <a:rPr lang="en-US" sz="1400" b="1" dirty="0"/>
              <a:t>To be clear, we do not ask any country to choose between the United States and China, because a friend does not demand you choose among them.  China should and does have a voice in shaping the international system, and all of China's neighbors have a voice in shaping China's role.  If the U.S. will continue to pursue a constructive results oriented relationship with China, cooperation whenever possible, will be the name of the game and competing vigorously where we must.</a:t>
            </a:r>
          </a:p>
          <a:p>
            <a:r>
              <a:rPr lang="en-US" sz="1400" b="1" dirty="0"/>
              <a:t> </a:t>
            </a:r>
          </a:p>
          <a:p>
            <a:r>
              <a:rPr lang="en-US" sz="1400" b="1" dirty="0"/>
              <a:t>Of course, we recognize any sustainable Indo-Pacific order, as a role for China, and at China's invitation, I will travel to Beijing soon, in our open transparent approach to broadening and deepening the national dialogue between our two Pacific nations.</a:t>
            </a:r>
          </a:p>
          <a:p>
            <a:r>
              <a:rPr lang="en-US" sz="1400" b="1" dirty="0"/>
              <a:t> </a:t>
            </a:r>
          </a:p>
          <a:p>
            <a:r>
              <a:rPr lang="en-US" sz="1400" b="1" dirty="0"/>
              <a:t>I will end as I began.  As a Pacific nation, the United States remains committed to building a shared destiny with this region.  The U.S. offers strategic partnerships, not strategic dependence.  Alongside our allies and partners, America remains committed to maintaining the region's security, its stability and its economic prosperity, a view that transcends America's political transitions, and we'll continue to enjoy Washington's strong bipartisan support.</a:t>
            </a:r>
          </a:p>
          <a:p>
            <a:r>
              <a:rPr lang="en-US" sz="1400" b="1" dirty="0"/>
              <a:t> </a:t>
            </a:r>
          </a:p>
          <a:p>
            <a:r>
              <a:rPr lang="en-US" sz="1400" b="1" dirty="0"/>
              <a:t>For as, President Trump said, in Da Nang, we will never ask our partners to surrender their sovereignty or intellectual property.  We don't dream of domination.  Working together on basis of shared principals, we can create a future that provides peace, prosperity, and security for all, a constellation of nations, each in its own bright star, satellites to none.  Thank you, ladies and gentlemen, and I look forward to your questions.</a:t>
            </a:r>
          </a:p>
          <a:p>
            <a:r>
              <a:rPr lang="en-US" sz="1400" b="1" dirty="0"/>
              <a:t> </a:t>
            </a:r>
          </a:p>
          <a:p>
            <a:endParaRPr lang="en-US" sz="1400" dirty="0">
              <a:latin typeface="Calibri" charset="0"/>
            </a:endParaRPr>
          </a:p>
        </p:txBody>
      </p:sp>
      <p:sp>
        <p:nvSpPr>
          <p:cNvPr id="5" name="Slide Number Placeholder 4"/>
          <p:cNvSpPr txBox="1">
            <a:spLocks/>
          </p:cNvSpPr>
          <p:nvPr/>
        </p:nvSpPr>
        <p:spPr>
          <a:xfrm>
            <a:off x="8848667" y="6121040"/>
            <a:ext cx="632911" cy="32812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dirty="0"/>
              <a:t>8</a:t>
            </a:r>
          </a:p>
        </p:txBody>
      </p:sp>
    </p:spTree>
    <p:extLst>
      <p:ext uri="{BB962C8B-B14F-4D97-AF65-F5344CB8AC3E}">
        <p14:creationId xmlns:p14="http://schemas.microsoft.com/office/powerpoint/2010/main" val="193875039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9" name="Slide Number Placeholder 4"/>
          <p:cNvSpPr>
            <a:spLocks noGrp="1"/>
          </p:cNvSpPr>
          <p:nvPr>
            <p:ph type="sldNum" sz="quarter" idx="12"/>
          </p:nvPr>
        </p:nvSpPr>
        <p:spPr>
          <a:xfrm>
            <a:off x="9135909" y="6346853"/>
            <a:ext cx="766477" cy="188273"/>
          </a:xfrm>
        </p:spPr>
        <p:txBody>
          <a:bodyPr/>
          <a:lstStyle/>
          <a:p>
            <a:fld id="{E95EA8F7-C19D-EF4A-A25F-B2B79527C69C}" type="slidenum">
              <a:rPr lang="en-US" b="1" smtClean="0"/>
              <a:t>80</a:t>
            </a:fld>
            <a:endParaRPr lang="en-US" b="1" dirty="0"/>
          </a:p>
        </p:txBody>
      </p:sp>
      <p:sp>
        <p:nvSpPr>
          <p:cNvPr id="12" name="Title 1"/>
          <p:cNvSpPr txBox="1">
            <a:spLocks/>
          </p:cNvSpPr>
          <p:nvPr/>
        </p:nvSpPr>
        <p:spPr bwMode="auto">
          <a:xfrm>
            <a:off x="468564" y="145107"/>
            <a:ext cx="8667345" cy="377652"/>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Autofit/>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000" dirty="0">
                <a:solidFill>
                  <a:schemeClr val="tx1"/>
                </a:solidFill>
                <a:latin typeface="Arial Black"/>
                <a:cs typeface="Arial Black"/>
              </a:rPr>
              <a:t>Chinese Military Power 2017: Key Findings </a:t>
            </a:r>
          </a:p>
        </p:txBody>
      </p:sp>
      <p:sp>
        <p:nvSpPr>
          <p:cNvPr id="8" name="Rectangle 5"/>
          <p:cNvSpPr>
            <a:spLocks noChangeArrowheads="1"/>
          </p:cNvSpPr>
          <p:nvPr/>
        </p:nvSpPr>
        <p:spPr bwMode="auto">
          <a:xfrm>
            <a:off x="468564" y="5827359"/>
            <a:ext cx="3821823" cy="5446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82175" tIns="41087" rIns="82175" bIns="41087" numCol="1" anchor="ctr" anchorCtr="0" compatLnSpc="1">
            <a:prstTxWarp prst="textNoShape">
              <a:avLst/>
            </a:prstTxWarp>
            <a:spAutoFit/>
          </a:bodyPr>
          <a:lstStyle/>
          <a:p>
            <a:pPr eaLnBrk="0" fontAlgn="base" hangingPunct="0">
              <a:spcBef>
                <a:spcPct val="0"/>
              </a:spcBef>
              <a:spcAft>
                <a:spcPct val="0"/>
              </a:spcAft>
            </a:pPr>
            <a:r>
              <a:rPr lang="en-US" altLang="en-US" sz="1000" dirty="0">
                <a:latin typeface="Arial" charset="0"/>
              </a:rPr>
              <a:t>Office of the Secretary of Defense, </a:t>
            </a:r>
            <a:r>
              <a:rPr lang="en-US" altLang="en-US" sz="1000" i="1" dirty="0">
                <a:latin typeface="Arial" charset="0"/>
              </a:rPr>
              <a:t>Military and Security Developments Involving the Republic of China, Annual Report to Congress</a:t>
            </a:r>
            <a:r>
              <a:rPr lang="en-US" altLang="en-US" sz="1000" dirty="0">
                <a:latin typeface="Arial" charset="0"/>
              </a:rPr>
              <a:t>,” Fact Sheet”  May 16, 2018, Department of Defense. </a:t>
            </a:r>
          </a:p>
        </p:txBody>
      </p:sp>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09389" y="649445"/>
            <a:ext cx="3841440" cy="4836605"/>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272881" y="618368"/>
            <a:ext cx="4211936" cy="3259577"/>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72881" y="3830452"/>
            <a:ext cx="4273547" cy="655874"/>
          </a:xfrm>
          <a:prstGeom prst="rect">
            <a:avLst/>
          </a:prstGeom>
        </p:spPr>
      </p:pic>
      <p:pic>
        <p:nvPicPr>
          <p:cNvPr id="13" name="Picture 12"/>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5334492" y="4534174"/>
            <a:ext cx="4211936" cy="1906815"/>
          </a:xfrm>
          <a:prstGeom prst="rect">
            <a:avLst/>
          </a:prstGeom>
        </p:spPr>
      </p:pic>
    </p:spTree>
    <p:extLst>
      <p:ext uri="{BB962C8B-B14F-4D97-AF65-F5344CB8AC3E}">
        <p14:creationId xmlns:p14="http://schemas.microsoft.com/office/powerpoint/2010/main" val="16257313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928FD0C-6010-438E-9567-781D191B62F7}"/>
              </a:ext>
            </a:extLst>
          </p:cNvPr>
          <p:cNvSpPr txBox="1"/>
          <p:nvPr/>
        </p:nvSpPr>
        <p:spPr>
          <a:xfrm>
            <a:off x="1878143" y="2250102"/>
            <a:ext cx="6880858" cy="700833"/>
          </a:xfrm>
          <a:prstGeom prst="rect">
            <a:avLst/>
          </a:prstGeom>
          <a:noFill/>
        </p:spPr>
        <p:txBody>
          <a:bodyPr wrap="none" rtlCol="0">
            <a:spAutoFit/>
          </a:bodyPr>
          <a:lstStyle/>
          <a:p>
            <a:pPr algn="ctr"/>
            <a:r>
              <a:rPr lang="en-US" sz="3954" b="1" dirty="0">
                <a:solidFill>
                  <a:srgbClr val="FF0000"/>
                </a:solidFill>
                <a:latin typeface="Times New Roman" panose="02020603050405020304" pitchFamily="18" charset="0"/>
                <a:cs typeface="Times New Roman" panose="02020603050405020304" pitchFamily="18" charset="0"/>
              </a:rPr>
              <a:t>China’s Changing Land Power</a:t>
            </a:r>
          </a:p>
        </p:txBody>
      </p:sp>
      <p:sp>
        <p:nvSpPr>
          <p:cNvPr id="3" name="Slide Number Placeholder 4"/>
          <p:cNvSpPr txBox="1">
            <a:spLocks/>
          </p:cNvSpPr>
          <p:nvPr/>
        </p:nvSpPr>
        <p:spPr>
          <a:xfrm>
            <a:off x="9325323" y="5848665"/>
            <a:ext cx="632911" cy="32812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dirty="0"/>
              <a:t>82</a:t>
            </a:r>
          </a:p>
        </p:txBody>
      </p:sp>
    </p:spTree>
    <p:extLst>
      <p:ext uri="{BB962C8B-B14F-4D97-AF65-F5344CB8AC3E}">
        <p14:creationId xmlns:p14="http://schemas.microsoft.com/office/powerpoint/2010/main" val="26920364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9" name="Slide Number Placeholder 4"/>
          <p:cNvSpPr>
            <a:spLocks noGrp="1"/>
          </p:cNvSpPr>
          <p:nvPr>
            <p:ph type="sldNum" sz="quarter" idx="12"/>
          </p:nvPr>
        </p:nvSpPr>
        <p:spPr>
          <a:xfrm>
            <a:off x="8204270" y="6059737"/>
            <a:ext cx="766477" cy="328128"/>
          </a:xfrm>
        </p:spPr>
        <p:txBody>
          <a:bodyPr/>
          <a:lstStyle/>
          <a:p>
            <a:fld id="{E95EA8F7-C19D-EF4A-A25F-B2B79527C69C}" type="slidenum">
              <a:rPr lang="en-US" smtClean="0"/>
              <a:t>82</a:t>
            </a:fld>
            <a:endParaRPr lang="en-US" dirty="0"/>
          </a:p>
        </p:txBody>
      </p:sp>
      <p:sp>
        <p:nvSpPr>
          <p:cNvPr id="12" name="Title 1"/>
          <p:cNvSpPr txBox="1">
            <a:spLocks/>
          </p:cNvSpPr>
          <p:nvPr/>
        </p:nvSpPr>
        <p:spPr bwMode="auto">
          <a:xfrm>
            <a:off x="526118" y="2025080"/>
            <a:ext cx="1818248" cy="1253141"/>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75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500" dirty="0">
                <a:solidFill>
                  <a:schemeClr val="tx1"/>
                </a:solidFill>
                <a:latin typeface="+mn-lt"/>
              </a:rPr>
              <a:t>Major Ground Units - 2018 </a:t>
            </a:r>
          </a:p>
          <a:p>
            <a:pPr algn="ctr"/>
            <a:endParaRPr lang="en-US" sz="1797" dirty="0">
              <a:solidFill>
                <a:schemeClr val="tx1"/>
              </a:solidFill>
              <a:latin typeface="Arial Black"/>
              <a:cs typeface="Arial Black"/>
            </a:endParaRPr>
          </a:p>
        </p:txBody>
      </p:sp>
      <p:sp>
        <p:nvSpPr>
          <p:cNvPr id="8" name="Rectangle 5"/>
          <p:cNvSpPr>
            <a:spLocks noChangeArrowheads="1"/>
          </p:cNvSpPr>
          <p:nvPr/>
        </p:nvSpPr>
        <p:spPr bwMode="auto">
          <a:xfrm>
            <a:off x="274287" y="5498217"/>
            <a:ext cx="2512691" cy="1006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82175" tIns="41087" rIns="82175" bIns="41087" numCol="1" anchor="ctr" anchorCtr="0" compatLnSpc="1">
            <a:prstTxWarp prst="textNoShape">
              <a:avLst/>
            </a:prstTxWarp>
            <a:spAutoFit/>
          </a:bodyPr>
          <a:lstStyle/>
          <a:p>
            <a:pPr eaLnBrk="0" fontAlgn="base" hangingPunct="0">
              <a:spcBef>
                <a:spcPct val="0"/>
              </a:spcBef>
              <a:spcAft>
                <a:spcPct val="0"/>
              </a:spcAft>
            </a:pPr>
            <a:r>
              <a:rPr lang="en-US" altLang="en-US" sz="1000" dirty="0">
                <a:latin typeface="Arial" charset="0"/>
              </a:rPr>
              <a:t>Office of the Secretary of Defense, </a:t>
            </a:r>
            <a:r>
              <a:rPr lang="en-US" altLang="en-US" sz="1000" i="1" dirty="0">
                <a:latin typeface="Arial" charset="0"/>
              </a:rPr>
              <a:t>Military and Security Developments Involving the Republic of China, Annual Report to Congress</a:t>
            </a:r>
            <a:r>
              <a:rPr lang="en-US" altLang="en-US" sz="1000" dirty="0">
                <a:latin typeface="Arial" charset="0"/>
              </a:rPr>
              <a:t>, May 16, 2018, Department of Defense. China Military Power 2018, p.27.</a:t>
            </a:r>
          </a:p>
        </p:txBody>
      </p:sp>
      <p:sp>
        <p:nvSpPr>
          <p:cNvPr id="10" name="Slide Number Placeholder 4"/>
          <p:cNvSpPr txBox="1">
            <a:spLocks/>
          </p:cNvSpPr>
          <p:nvPr/>
        </p:nvSpPr>
        <p:spPr>
          <a:xfrm>
            <a:off x="9417948" y="6329259"/>
            <a:ext cx="632911" cy="22346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dirty="0"/>
              <a:t>83</a:t>
            </a: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166873" y="139744"/>
            <a:ext cx="5733936" cy="6435701"/>
          </a:xfrm>
          <a:prstGeom prst="rect">
            <a:avLst/>
          </a:prstGeom>
        </p:spPr>
      </p:pic>
    </p:spTree>
    <p:extLst>
      <p:ext uri="{BB962C8B-B14F-4D97-AF65-F5344CB8AC3E}">
        <p14:creationId xmlns:p14="http://schemas.microsoft.com/office/powerpoint/2010/main" val="199704933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3" name="TextBox 12"/>
          <p:cNvSpPr txBox="1"/>
          <p:nvPr/>
        </p:nvSpPr>
        <p:spPr>
          <a:xfrm rot="10800000" flipV="1">
            <a:off x="1507817" y="6219441"/>
            <a:ext cx="5444627" cy="216854"/>
          </a:xfrm>
          <a:prstGeom prst="rect">
            <a:avLst/>
          </a:prstGeom>
          <a:noFill/>
        </p:spPr>
        <p:txBody>
          <a:bodyPr wrap="square" rtlCol="0">
            <a:spAutoFit/>
          </a:bodyPr>
          <a:lstStyle/>
          <a:p>
            <a:r>
              <a:rPr lang="en-US" sz="809" dirty="0"/>
              <a:t>Source: Department of Defense, Chinese Military Power, 2017, p. 94.</a:t>
            </a:r>
          </a:p>
        </p:txBody>
      </p:sp>
      <p:sp>
        <p:nvSpPr>
          <p:cNvPr id="9" name="Slide Number Placeholder 4"/>
          <p:cNvSpPr>
            <a:spLocks noGrp="1"/>
          </p:cNvSpPr>
          <p:nvPr>
            <p:ph type="sldNum" sz="quarter" idx="12"/>
          </p:nvPr>
        </p:nvSpPr>
        <p:spPr>
          <a:xfrm>
            <a:off x="8191000" y="6166158"/>
            <a:ext cx="766477" cy="328128"/>
          </a:xfrm>
        </p:spPr>
        <p:txBody>
          <a:bodyPr/>
          <a:lstStyle/>
          <a:p>
            <a:fld id="{E95EA8F7-C19D-EF4A-A25F-B2B79527C69C}" type="slidenum">
              <a:rPr lang="en-US" smtClean="0"/>
              <a:t>83</a:t>
            </a:fld>
            <a:endParaRPr lang="en-US" dirty="0"/>
          </a:p>
        </p:txBody>
      </p:sp>
      <p:sp>
        <p:nvSpPr>
          <p:cNvPr id="12" name="Title 1"/>
          <p:cNvSpPr txBox="1">
            <a:spLocks/>
          </p:cNvSpPr>
          <p:nvPr/>
        </p:nvSpPr>
        <p:spPr bwMode="auto">
          <a:xfrm>
            <a:off x="1351909" y="419933"/>
            <a:ext cx="7841943" cy="525034"/>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75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500" dirty="0">
                <a:solidFill>
                  <a:schemeClr val="tx1"/>
                </a:solidFill>
                <a:latin typeface="+mn-lt"/>
              </a:rPr>
              <a:t>Ground Forces in End-2016</a:t>
            </a:r>
          </a:p>
          <a:p>
            <a:pPr algn="ctr"/>
            <a:endParaRPr lang="en-US" sz="1797" dirty="0"/>
          </a:p>
          <a:p>
            <a:pPr algn="ctr"/>
            <a:endParaRPr lang="en-US" sz="1797" dirty="0"/>
          </a:p>
        </p:txBody>
      </p:sp>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860674" y="1004847"/>
            <a:ext cx="6941812" cy="5219301"/>
          </a:xfrm>
          <a:prstGeom prst="rect">
            <a:avLst/>
          </a:prstGeom>
        </p:spPr>
      </p:pic>
    </p:spTree>
    <p:extLst>
      <p:ext uri="{BB962C8B-B14F-4D97-AF65-F5344CB8AC3E}">
        <p14:creationId xmlns:p14="http://schemas.microsoft.com/office/powerpoint/2010/main" val="26917122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3" name="TextBox 12"/>
          <p:cNvSpPr txBox="1"/>
          <p:nvPr/>
        </p:nvSpPr>
        <p:spPr>
          <a:xfrm>
            <a:off x="1813593" y="6161913"/>
            <a:ext cx="6773913" cy="216854"/>
          </a:xfrm>
          <a:prstGeom prst="rect">
            <a:avLst/>
          </a:prstGeom>
          <a:noFill/>
        </p:spPr>
        <p:txBody>
          <a:bodyPr wrap="square" rtlCol="0">
            <a:spAutoFit/>
          </a:bodyPr>
          <a:lstStyle/>
          <a:p>
            <a:r>
              <a:rPr lang="en-US" sz="809" dirty="0"/>
              <a:t>Source: IISS </a:t>
            </a:r>
            <a:r>
              <a:rPr lang="en-US" sz="809" i="1" dirty="0"/>
              <a:t>Military Balance</a:t>
            </a:r>
            <a:r>
              <a:rPr lang="en-US" sz="809" dirty="0"/>
              <a:t>, 2016. Adapted by Anthony H. Cordesman and Joseph Kendall at the Center for Strategic and International Studies. </a:t>
            </a:r>
          </a:p>
        </p:txBody>
      </p:sp>
      <p:sp>
        <p:nvSpPr>
          <p:cNvPr id="9" name="Slide Number Placeholder 4"/>
          <p:cNvSpPr>
            <a:spLocks noGrp="1"/>
          </p:cNvSpPr>
          <p:nvPr>
            <p:ph type="sldNum" sz="quarter" idx="12"/>
          </p:nvPr>
        </p:nvSpPr>
        <p:spPr>
          <a:xfrm>
            <a:off x="8970745" y="6161913"/>
            <a:ext cx="766477" cy="328128"/>
          </a:xfrm>
        </p:spPr>
        <p:txBody>
          <a:bodyPr/>
          <a:lstStyle/>
          <a:p>
            <a:fld id="{E95EA8F7-C19D-EF4A-A25F-B2B79527C69C}" type="slidenum">
              <a:rPr lang="en-US" b="1" smtClean="0">
                <a:solidFill>
                  <a:schemeClr val="tx1"/>
                </a:solidFill>
              </a:rPr>
              <a:t>84</a:t>
            </a:fld>
            <a:endParaRPr lang="en-US" b="1" dirty="0">
              <a:solidFill>
                <a:schemeClr val="tx1"/>
              </a:solidFill>
            </a:endParaRPr>
          </a:p>
        </p:txBody>
      </p:sp>
      <p:sp>
        <p:nvSpPr>
          <p:cNvPr id="12" name="Title 1"/>
          <p:cNvSpPr txBox="1">
            <a:spLocks/>
          </p:cNvSpPr>
          <p:nvPr/>
        </p:nvSpPr>
        <p:spPr bwMode="auto">
          <a:xfrm>
            <a:off x="1713532" y="449665"/>
            <a:ext cx="7257213" cy="64199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75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500" dirty="0">
                <a:solidFill>
                  <a:schemeClr val="tx1"/>
                </a:solidFill>
              </a:rPr>
              <a:t>China’s Changing Army: 1985-2016</a:t>
            </a:r>
          </a:p>
          <a:p>
            <a:pPr algn="ctr"/>
            <a:endParaRPr lang="en-US" sz="1797" dirty="0">
              <a:solidFill>
                <a:schemeClr val="tx1"/>
              </a:solidFill>
              <a:latin typeface="Arial Black"/>
              <a:cs typeface="Arial Black"/>
            </a:endParaRPr>
          </a:p>
        </p:txBody>
      </p:sp>
      <p:graphicFrame>
        <p:nvGraphicFramePr>
          <p:cNvPr id="10" name="Chart 9"/>
          <p:cNvGraphicFramePr/>
          <p:nvPr>
            <p:extLst/>
          </p:nvPr>
        </p:nvGraphicFramePr>
        <p:xfrm>
          <a:off x="1813593" y="1053943"/>
          <a:ext cx="6773913" cy="487801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36015076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3" name="TextBox 12"/>
          <p:cNvSpPr txBox="1"/>
          <p:nvPr/>
        </p:nvSpPr>
        <p:spPr>
          <a:xfrm>
            <a:off x="1813593" y="6161913"/>
            <a:ext cx="6773913" cy="216854"/>
          </a:xfrm>
          <a:prstGeom prst="rect">
            <a:avLst/>
          </a:prstGeom>
          <a:noFill/>
        </p:spPr>
        <p:txBody>
          <a:bodyPr wrap="square" rtlCol="0">
            <a:spAutoFit/>
          </a:bodyPr>
          <a:lstStyle/>
          <a:p>
            <a:r>
              <a:rPr lang="en-US" sz="809" dirty="0"/>
              <a:t>Source: IISS </a:t>
            </a:r>
            <a:r>
              <a:rPr lang="en-US" sz="809" i="1" dirty="0"/>
              <a:t>Military Balance</a:t>
            </a:r>
            <a:r>
              <a:rPr lang="en-US" sz="809" dirty="0"/>
              <a:t>, 2016. Adapted by Anthony H. Cordesman and Joseph Kendall at the Center for Strategic and International Studies. </a:t>
            </a:r>
          </a:p>
        </p:txBody>
      </p:sp>
      <p:sp>
        <p:nvSpPr>
          <p:cNvPr id="9" name="Slide Number Placeholder 4"/>
          <p:cNvSpPr>
            <a:spLocks noGrp="1"/>
          </p:cNvSpPr>
          <p:nvPr>
            <p:ph type="sldNum" sz="quarter" idx="12"/>
          </p:nvPr>
        </p:nvSpPr>
        <p:spPr>
          <a:xfrm>
            <a:off x="8204270" y="6059737"/>
            <a:ext cx="766477" cy="328128"/>
          </a:xfrm>
        </p:spPr>
        <p:txBody>
          <a:bodyPr/>
          <a:lstStyle/>
          <a:p>
            <a:fld id="{E95EA8F7-C19D-EF4A-A25F-B2B79527C69C}" type="slidenum">
              <a:rPr lang="en-US" smtClean="0"/>
              <a:t>85</a:t>
            </a:fld>
            <a:endParaRPr lang="en-US" dirty="0"/>
          </a:p>
        </p:txBody>
      </p:sp>
      <p:sp>
        <p:nvSpPr>
          <p:cNvPr id="12" name="Title 1"/>
          <p:cNvSpPr txBox="1">
            <a:spLocks/>
          </p:cNvSpPr>
          <p:nvPr/>
        </p:nvSpPr>
        <p:spPr bwMode="auto">
          <a:xfrm>
            <a:off x="1813593" y="107076"/>
            <a:ext cx="7257213" cy="443632"/>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Autofit/>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400" dirty="0">
                <a:solidFill>
                  <a:schemeClr val="tx1"/>
                </a:solidFill>
              </a:rPr>
              <a:t>China’s </a:t>
            </a:r>
            <a:r>
              <a:rPr lang="en-US" sz="2400">
                <a:solidFill>
                  <a:schemeClr val="tx1"/>
                </a:solidFill>
              </a:rPr>
              <a:t>Army Modernization in </a:t>
            </a:r>
            <a:r>
              <a:rPr lang="en-US" sz="2400" dirty="0">
                <a:solidFill>
                  <a:schemeClr val="tx1"/>
                </a:solidFill>
              </a:rPr>
              <a:t>2017</a:t>
            </a:r>
            <a:endParaRPr lang="en-US" sz="2400" dirty="0">
              <a:solidFill>
                <a:schemeClr val="tx1"/>
              </a:solidFill>
              <a:latin typeface="Arial Black"/>
              <a:cs typeface="Arial Black"/>
            </a:endParaRPr>
          </a:p>
        </p:txBody>
      </p:sp>
      <p:pic>
        <p:nvPicPr>
          <p:cNvPr id="6" name="Picture 5"/>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71459" y="550708"/>
            <a:ext cx="9501929" cy="5890284"/>
          </a:xfrm>
          <a:prstGeom prst="rect">
            <a:avLst/>
          </a:prstGeom>
        </p:spPr>
      </p:pic>
      <p:sp>
        <p:nvSpPr>
          <p:cNvPr id="7" name="Rectangle 6"/>
          <p:cNvSpPr/>
          <p:nvPr/>
        </p:nvSpPr>
        <p:spPr>
          <a:xfrm>
            <a:off x="771459" y="6405372"/>
            <a:ext cx="8199288" cy="369332"/>
          </a:xfrm>
          <a:prstGeom prst="rect">
            <a:avLst/>
          </a:prstGeom>
        </p:spPr>
        <p:txBody>
          <a:bodyPr wrap="square">
            <a:spAutoFit/>
          </a:bodyPr>
          <a:lstStyle/>
          <a:p>
            <a:pPr eaLnBrk="0" fontAlgn="base" hangingPunct="0">
              <a:spcBef>
                <a:spcPct val="0"/>
              </a:spcBef>
              <a:spcAft>
                <a:spcPct val="0"/>
              </a:spcAft>
            </a:pPr>
            <a:r>
              <a:rPr lang="en-US" altLang="en-US" sz="900" dirty="0">
                <a:latin typeface="Arial" charset="0"/>
              </a:rPr>
              <a:t>Office of the Secretary of Defense, </a:t>
            </a:r>
            <a:r>
              <a:rPr lang="en-US" altLang="en-US" sz="900" i="1" dirty="0">
                <a:latin typeface="Arial" charset="0"/>
              </a:rPr>
              <a:t>Military and Security Developments Involving the Republic of China, Annual Report to Congress</a:t>
            </a:r>
            <a:r>
              <a:rPr lang="en-US" altLang="en-US" sz="900" dirty="0">
                <a:latin typeface="Arial" charset="0"/>
              </a:rPr>
              <a:t>,” Fact Sheet”  May 16, 2018, Department of Defense, pp. 24-26.</a:t>
            </a:r>
          </a:p>
        </p:txBody>
      </p:sp>
      <p:sp>
        <p:nvSpPr>
          <p:cNvPr id="10" name="Rectangle 9"/>
          <p:cNvSpPr/>
          <p:nvPr/>
        </p:nvSpPr>
        <p:spPr>
          <a:xfrm>
            <a:off x="9506834" y="6270336"/>
            <a:ext cx="316112" cy="246221"/>
          </a:xfrm>
          <a:prstGeom prst="rect">
            <a:avLst/>
          </a:prstGeom>
        </p:spPr>
        <p:txBody>
          <a:bodyPr wrap="none">
            <a:spAutoFit/>
          </a:bodyPr>
          <a:lstStyle/>
          <a:p>
            <a:r>
              <a:rPr lang="en-US" sz="1000" dirty="0"/>
              <a:t>86</a:t>
            </a:r>
          </a:p>
        </p:txBody>
      </p:sp>
    </p:spTree>
    <p:extLst>
      <p:ext uri="{BB962C8B-B14F-4D97-AF65-F5344CB8AC3E}">
        <p14:creationId xmlns:p14="http://schemas.microsoft.com/office/powerpoint/2010/main" val="90485040"/>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12" name="Title 1"/>
          <p:cNvSpPr txBox="1">
            <a:spLocks/>
          </p:cNvSpPr>
          <p:nvPr/>
        </p:nvSpPr>
        <p:spPr bwMode="auto">
          <a:xfrm>
            <a:off x="783905" y="40179"/>
            <a:ext cx="8692676" cy="1253141"/>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75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500" dirty="0">
                <a:solidFill>
                  <a:schemeClr val="tx1"/>
                </a:solidFill>
                <a:latin typeface="+mn-lt"/>
              </a:rPr>
              <a:t>Japanese Estimate of Chinese vs. Taiwan Land Forces</a:t>
            </a:r>
            <a:endParaRPr lang="en-US" sz="1797" dirty="0">
              <a:solidFill>
                <a:schemeClr val="tx1"/>
              </a:solidFill>
              <a:latin typeface="Arial Black"/>
              <a:cs typeface="Arial Black"/>
            </a:endParaRPr>
          </a:p>
        </p:txBody>
      </p:sp>
      <p:sp>
        <p:nvSpPr>
          <p:cNvPr id="3" name="Slide Number Placeholder 2"/>
          <p:cNvSpPr>
            <a:spLocks noGrp="1"/>
          </p:cNvSpPr>
          <p:nvPr>
            <p:ph type="sldNum" sz="quarter" idx="12"/>
          </p:nvPr>
        </p:nvSpPr>
        <p:spPr/>
        <p:txBody>
          <a:bodyPr/>
          <a:lstStyle/>
          <a:p>
            <a:fld id="{D2993C88-2160-6A4C-9421-69F7E702B687}" type="slidenum">
              <a:rPr lang="en-US" b="1" smtClean="0"/>
              <a:t>86</a:t>
            </a:fld>
            <a:endParaRPr lang="en-US" b="1" dirty="0"/>
          </a:p>
        </p:txBody>
      </p:sp>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357881" y="1260312"/>
            <a:ext cx="5924256" cy="5092700"/>
          </a:xfrm>
          <a:prstGeom prst="rect">
            <a:avLst/>
          </a:prstGeom>
        </p:spPr>
      </p:pic>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94304" y="666749"/>
            <a:ext cx="3933275" cy="2669702"/>
          </a:xfrm>
          <a:prstGeom prst="rect">
            <a:avLst/>
          </a:prstGeom>
        </p:spPr>
      </p:pic>
      <p:sp>
        <p:nvSpPr>
          <p:cNvPr id="9" name="Rectangle 5"/>
          <p:cNvSpPr>
            <a:spLocks noChangeArrowheads="1"/>
          </p:cNvSpPr>
          <p:nvPr/>
        </p:nvSpPr>
        <p:spPr bwMode="auto">
          <a:xfrm>
            <a:off x="369540" y="6420481"/>
            <a:ext cx="8696460" cy="236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82175" tIns="41087" rIns="82175" bIns="41087" numCol="1" anchor="ctr" anchorCtr="0" compatLnSpc="1">
            <a:prstTxWarp prst="textNoShape">
              <a:avLst/>
            </a:prstTxWarp>
            <a:spAutoFit/>
          </a:bodyPr>
          <a:lstStyle/>
          <a:p>
            <a:pPr eaLnBrk="0" fontAlgn="base" hangingPunct="0">
              <a:spcBef>
                <a:spcPct val="0"/>
              </a:spcBef>
              <a:spcAft>
                <a:spcPct val="0"/>
              </a:spcAft>
            </a:pPr>
            <a:r>
              <a:rPr lang="en-US" altLang="en-US" sz="1000" dirty="0">
                <a:latin typeface="Arial" charset="0"/>
              </a:rPr>
              <a:t>Adapted from Defense of Japan 2017 (Annual White Paper) Digest, </a:t>
            </a:r>
            <a:r>
              <a:rPr lang="en-US" altLang="en-US" sz="1000" dirty="0">
                <a:latin typeface="Arial" charset="0"/>
                <a:hlinkClick r:id="rId4"/>
              </a:rPr>
              <a:t>http://www.mod.go.jp/e/publ/w_paper/2017.html/</a:t>
            </a:r>
            <a:r>
              <a:rPr lang="en-US" altLang="en-US" sz="1000" dirty="0">
                <a:latin typeface="Arial" charset="0"/>
              </a:rPr>
              <a:t>, p. 94  </a:t>
            </a:r>
          </a:p>
        </p:txBody>
      </p:sp>
    </p:spTree>
    <p:extLst>
      <p:ext uri="{BB962C8B-B14F-4D97-AF65-F5344CB8AC3E}">
        <p14:creationId xmlns:p14="http://schemas.microsoft.com/office/powerpoint/2010/main" val="6926794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928FD0C-6010-438E-9567-781D191B62F7}"/>
              </a:ext>
            </a:extLst>
          </p:cNvPr>
          <p:cNvSpPr txBox="1"/>
          <p:nvPr/>
        </p:nvSpPr>
        <p:spPr>
          <a:xfrm>
            <a:off x="1822841" y="2250102"/>
            <a:ext cx="6991466" cy="700833"/>
          </a:xfrm>
          <a:prstGeom prst="rect">
            <a:avLst/>
          </a:prstGeom>
          <a:noFill/>
        </p:spPr>
        <p:txBody>
          <a:bodyPr wrap="none" rtlCol="0">
            <a:spAutoFit/>
          </a:bodyPr>
          <a:lstStyle/>
          <a:p>
            <a:pPr algn="ctr"/>
            <a:r>
              <a:rPr lang="en-US" sz="3954" b="1" dirty="0">
                <a:solidFill>
                  <a:srgbClr val="FF0000"/>
                </a:solidFill>
                <a:latin typeface="Times New Roman" panose="02020603050405020304" pitchFamily="18" charset="0"/>
                <a:cs typeface="Times New Roman" panose="02020603050405020304" pitchFamily="18" charset="0"/>
              </a:rPr>
              <a:t>China’s Changing Naval Power</a:t>
            </a:r>
          </a:p>
        </p:txBody>
      </p:sp>
      <p:sp>
        <p:nvSpPr>
          <p:cNvPr id="3" name="Slide Number Placeholder 4"/>
          <p:cNvSpPr txBox="1">
            <a:spLocks/>
          </p:cNvSpPr>
          <p:nvPr/>
        </p:nvSpPr>
        <p:spPr>
          <a:xfrm>
            <a:off x="8624931" y="5780571"/>
            <a:ext cx="632911" cy="32812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dirty="0"/>
              <a:t>88</a:t>
            </a:r>
          </a:p>
        </p:txBody>
      </p:sp>
    </p:spTree>
    <p:extLst>
      <p:ext uri="{BB962C8B-B14F-4D97-AF65-F5344CB8AC3E}">
        <p14:creationId xmlns:p14="http://schemas.microsoft.com/office/powerpoint/2010/main" val="36364520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9" name="Slide Number Placeholder 4"/>
          <p:cNvSpPr>
            <a:spLocks noGrp="1"/>
          </p:cNvSpPr>
          <p:nvPr>
            <p:ph type="sldNum" sz="quarter" idx="12"/>
          </p:nvPr>
        </p:nvSpPr>
        <p:spPr>
          <a:xfrm>
            <a:off x="8204270" y="6059737"/>
            <a:ext cx="766477" cy="328128"/>
          </a:xfrm>
        </p:spPr>
        <p:txBody>
          <a:bodyPr/>
          <a:lstStyle/>
          <a:p>
            <a:fld id="{E95EA8F7-C19D-EF4A-A25F-B2B79527C69C}" type="slidenum">
              <a:rPr lang="en-US" smtClean="0"/>
              <a:t>88</a:t>
            </a:fld>
            <a:endParaRPr lang="en-US" dirty="0"/>
          </a:p>
        </p:txBody>
      </p:sp>
      <p:sp>
        <p:nvSpPr>
          <p:cNvPr id="12" name="Title 1"/>
          <p:cNvSpPr txBox="1">
            <a:spLocks/>
          </p:cNvSpPr>
          <p:nvPr/>
        </p:nvSpPr>
        <p:spPr bwMode="auto">
          <a:xfrm>
            <a:off x="526118" y="2025080"/>
            <a:ext cx="1818248" cy="1253141"/>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75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500" dirty="0">
                <a:solidFill>
                  <a:schemeClr val="tx1"/>
                </a:solidFill>
                <a:latin typeface="+mn-lt"/>
              </a:rPr>
              <a:t>Major Naval Units -2018 </a:t>
            </a:r>
          </a:p>
          <a:p>
            <a:pPr algn="ctr"/>
            <a:endParaRPr lang="en-US" sz="1797" dirty="0">
              <a:solidFill>
                <a:schemeClr val="tx1"/>
              </a:solidFill>
              <a:latin typeface="Arial Black"/>
              <a:cs typeface="Arial Black"/>
            </a:endParaRPr>
          </a:p>
        </p:txBody>
      </p:sp>
      <p:sp>
        <p:nvSpPr>
          <p:cNvPr id="8" name="Rectangle 5"/>
          <p:cNvSpPr>
            <a:spLocks noChangeArrowheads="1"/>
          </p:cNvSpPr>
          <p:nvPr/>
        </p:nvSpPr>
        <p:spPr bwMode="auto">
          <a:xfrm>
            <a:off x="274287" y="5498217"/>
            <a:ext cx="2512691" cy="1006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82175" tIns="41087" rIns="82175" bIns="41087" numCol="1" anchor="ctr" anchorCtr="0" compatLnSpc="1">
            <a:prstTxWarp prst="textNoShape">
              <a:avLst/>
            </a:prstTxWarp>
            <a:spAutoFit/>
          </a:bodyPr>
          <a:lstStyle/>
          <a:p>
            <a:pPr eaLnBrk="0" fontAlgn="base" hangingPunct="0">
              <a:spcBef>
                <a:spcPct val="0"/>
              </a:spcBef>
              <a:spcAft>
                <a:spcPct val="0"/>
              </a:spcAft>
            </a:pPr>
            <a:r>
              <a:rPr lang="en-US" altLang="en-US" sz="1000" dirty="0">
                <a:latin typeface="Arial" charset="0"/>
              </a:rPr>
              <a:t>Office of the Secretary of Defense, </a:t>
            </a:r>
            <a:r>
              <a:rPr lang="en-US" altLang="en-US" sz="1000" i="1" dirty="0">
                <a:latin typeface="Arial" charset="0"/>
              </a:rPr>
              <a:t>Military and Security Developments Involving the Republic of China, Annual Report to Congress</a:t>
            </a:r>
            <a:r>
              <a:rPr lang="en-US" altLang="en-US" sz="1000" dirty="0">
                <a:latin typeface="Arial" charset="0"/>
              </a:rPr>
              <a:t>, May 16, 2018, Department of Defense. China Military Power 2018, p.32.</a:t>
            </a:r>
          </a:p>
        </p:txBody>
      </p:sp>
      <p:sp>
        <p:nvSpPr>
          <p:cNvPr id="10" name="Slide Number Placeholder 4"/>
          <p:cNvSpPr txBox="1">
            <a:spLocks/>
          </p:cNvSpPr>
          <p:nvPr/>
        </p:nvSpPr>
        <p:spPr>
          <a:xfrm>
            <a:off x="9417948" y="6329259"/>
            <a:ext cx="632911" cy="22346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dirty="0"/>
              <a:t>89</a:t>
            </a:r>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06694" y="194554"/>
            <a:ext cx="5786743" cy="6507804"/>
          </a:xfrm>
          <a:prstGeom prst="rect">
            <a:avLst/>
          </a:prstGeom>
        </p:spPr>
      </p:pic>
    </p:spTree>
    <p:extLst>
      <p:ext uri="{BB962C8B-B14F-4D97-AF65-F5344CB8AC3E}">
        <p14:creationId xmlns:p14="http://schemas.microsoft.com/office/powerpoint/2010/main" val="96135660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3" name="TextBox 12"/>
          <p:cNvSpPr txBox="1"/>
          <p:nvPr/>
        </p:nvSpPr>
        <p:spPr>
          <a:xfrm rot="10800000" flipV="1">
            <a:off x="1507817" y="6219441"/>
            <a:ext cx="5444627" cy="216854"/>
          </a:xfrm>
          <a:prstGeom prst="rect">
            <a:avLst/>
          </a:prstGeom>
          <a:noFill/>
        </p:spPr>
        <p:txBody>
          <a:bodyPr wrap="square" rtlCol="0">
            <a:spAutoFit/>
          </a:bodyPr>
          <a:lstStyle/>
          <a:p>
            <a:r>
              <a:rPr lang="en-US" sz="809" dirty="0"/>
              <a:t>Source: Department of Defense, Chinese Military Power, 2017, p. 94.</a:t>
            </a:r>
          </a:p>
        </p:txBody>
      </p:sp>
      <p:sp>
        <p:nvSpPr>
          <p:cNvPr id="9" name="Slide Number Placeholder 4"/>
          <p:cNvSpPr>
            <a:spLocks noGrp="1"/>
          </p:cNvSpPr>
          <p:nvPr>
            <p:ph type="sldNum" sz="quarter" idx="12"/>
          </p:nvPr>
        </p:nvSpPr>
        <p:spPr>
          <a:xfrm>
            <a:off x="8228598" y="6158483"/>
            <a:ext cx="766477" cy="328128"/>
          </a:xfrm>
        </p:spPr>
        <p:txBody>
          <a:bodyPr/>
          <a:lstStyle/>
          <a:p>
            <a:fld id="{E95EA8F7-C19D-EF4A-A25F-B2B79527C69C}" type="slidenum">
              <a:rPr lang="en-US" smtClean="0"/>
              <a:t>89</a:t>
            </a:fld>
            <a:endParaRPr lang="en-US" dirty="0"/>
          </a:p>
        </p:txBody>
      </p:sp>
      <p:sp>
        <p:nvSpPr>
          <p:cNvPr id="12" name="Title 1"/>
          <p:cNvSpPr txBox="1">
            <a:spLocks/>
          </p:cNvSpPr>
          <p:nvPr/>
        </p:nvSpPr>
        <p:spPr bwMode="auto">
          <a:xfrm>
            <a:off x="1384855" y="573725"/>
            <a:ext cx="7841943" cy="525034"/>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75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247" dirty="0">
                <a:solidFill>
                  <a:schemeClr val="tx1"/>
                </a:solidFill>
              </a:rPr>
              <a:t>Naval Forces in End-2016</a:t>
            </a:r>
          </a:p>
          <a:p>
            <a:pPr algn="ctr"/>
            <a:endParaRPr lang="en-US" sz="1797" dirty="0"/>
          </a:p>
          <a:p>
            <a:pPr algn="ctr"/>
            <a:endParaRPr lang="en-US" sz="1797" dirty="0"/>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782410" y="1026871"/>
            <a:ext cx="6980943" cy="5144698"/>
          </a:xfrm>
          <a:prstGeom prst="rect">
            <a:avLst/>
          </a:prstGeom>
        </p:spPr>
      </p:pic>
    </p:spTree>
    <p:extLst>
      <p:ext uri="{BB962C8B-B14F-4D97-AF65-F5344CB8AC3E}">
        <p14:creationId xmlns:p14="http://schemas.microsoft.com/office/powerpoint/2010/main" val="6303367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25022" y="279689"/>
            <a:ext cx="9382016" cy="6340197"/>
          </a:xfrm>
          <a:prstGeom prst="rect">
            <a:avLst/>
          </a:prstGeom>
        </p:spPr>
        <p:txBody>
          <a:bodyPr wrap="square">
            <a:spAutoFit/>
          </a:bodyPr>
          <a:lstStyle/>
          <a:p>
            <a:r>
              <a:rPr lang="is-IS" sz="1400" b="1" dirty="0"/>
              <a:t>….</a:t>
            </a:r>
            <a:r>
              <a:rPr lang="en-US" sz="1400" b="1" dirty="0"/>
              <a:t> MR. CHIPMAN:  And from China, Senior Colonel Zhao Xiaozhuo.</a:t>
            </a:r>
          </a:p>
          <a:p>
            <a:r>
              <a:rPr lang="en-US" sz="1400" b="1" dirty="0"/>
              <a:t> </a:t>
            </a:r>
          </a:p>
          <a:p>
            <a:r>
              <a:rPr lang="en-US" sz="1400" b="1" dirty="0"/>
              <a:t>Q:  Thank you.  A couple of years ago, the United States sent the Antietam missile cruiser and the -- the Higgins missile destroyer to China's territorial waters.  And the -- I think it is a violation of the law of the People's Republic of China, of territorial waters, and -- and the contiguous zone.  And also it is obvious provocation to China's national security and territorial integrity. I think it is the militarization in the South China Sea under the veil of the freedom of navigation.  So I'd like to have your comment on this.</a:t>
            </a:r>
          </a:p>
          <a:p>
            <a:r>
              <a:rPr lang="en-US" sz="1400" b="1" dirty="0"/>
              <a:t> </a:t>
            </a:r>
          </a:p>
          <a:p>
            <a:r>
              <a:rPr lang="en-US" sz="1400" b="1" dirty="0"/>
              <a:t>SEC. MATTIS:  Yes, Colonel, I think it goes to a fundamental disconnect between the way the international tribunals have looked at these waters.  These waters, to us, are free and open international waters.  We all talk about a free and open Pacific, a free and open Asia-Pacific, a free and open Indo-Pacific.  Freedom means freedom for all nations, large and small, to transit international airspace, international waters.</a:t>
            </a:r>
          </a:p>
          <a:p>
            <a:r>
              <a:rPr lang="en-US" sz="1400" b="1" dirty="0"/>
              <a:t> </a:t>
            </a:r>
          </a:p>
          <a:p>
            <a:r>
              <a:rPr lang="en-US" sz="1400" b="1" dirty="0"/>
              <a:t>Traditionally, historically, and by the rule of law, this is not -- this is not a revisionist view.  This is a traditional view.  This is an established view, and we've had international tribunals reinforce this, independent from us, that we don't -- we don't control it, it was under (N Kloss ?), and so when we see those kind of manifestations of interpretations of international law, then we act accordingly.</a:t>
            </a:r>
          </a:p>
          <a:p>
            <a:r>
              <a:rPr lang="en-US" sz="1400" b="1" dirty="0"/>
              <a:t> </a:t>
            </a:r>
          </a:p>
          <a:p>
            <a:r>
              <a:rPr lang="en-US" sz="1400" b="1" dirty="0"/>
              <a:t>We do not do freedom of navigation for America alone.  We do freedom of navigation -- it's freedom for all nations, large and small, that need to transit those waters for their own prosperity and they have every reason to do so.</a:t>
            </a:r>
          </a:p>
          <a:p>
            <a:r>
              <a:rPr lang="en-US" sz="1400" b="1" dirty="0"/>
              <a:t> </a:t>
            </a:r>
          </a:p>
          <a:p>
            <a:r>
              <a:rPr lang="en-US" sz="1400" b="1" dirty="0"/>
              <a:t>So we do not see it as a militarization by going through what has traditionally been an international water space.  What we see it as is a reaffirmation of the rules-based order.  And we -- I -- again, I will be going to Beijing to have further discussions on this at your government's invitation here at the end of the month.</a:t>
            </a:r>
          </a:p>
          <a:p>
            <a:r>
              <a:rPr lang="en-US" sz="1400" b="1" dirty="0"/>
              <a:t> </a:t>
            </a:r>
          </a:p>
          <a:p>
            <a:r>
              <a:rPr lang="en-US" sz="1400" b="1" dirty="0"/>
              <a:t>But I understand the disagreement, but it is not one on which we are unstudied and we believe it's only appropriate that we keep those waterways open for all nations.</a:t>
            </a:r>
          </a:p>
          <a:p>
            <a:endParaRPr lang="en-US" sz="1400" b="1" dirty="0"/>
          </a:p>
        </p:txBody>
      </p:sp>
      <p:sp>
        <p:nvSpPr>
          <p:cNvPr id="5" name="Slide Number Placeholder 4"/>
          <p:cNvSpPr txBox="1">
            <a:spLocks/>
          </p:cNvSpPr>
          <p:nvPr/>
        </p:nvSpPr>
        <p:spPr>
          <a:xfrm>
            <a:off x="8848667" y="6121040"/>
            <a:ext cx="632911" cy="32812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dirty="0"/>
              <a:t>9</a:t>
            </a:r>
          </a:p>
        </p:txBody>
      </p:sp>
    </p:spTree>
    <p:extLst>
      <p:ext uri="{BB962C8B-B14F-4D97-AF65-F5344CB8AC3E}">
        <p14:creationId xmlns:p14="http://schemas.microsoft.com/office/powerpoint/2010/main" val="163961359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3" name="TextBox 12"/>
          <p:cNvSpPr txBox="1"/>
          <p:nvPr/>
        </p:nvSpPr>
        <p:spPr>
          <a:xfrm rot="10800000" flipV="1">
            <a:off x="1507817" y="6143202"/>
            <a:ext cx="5444627" cy="369332"/>
          </a:xfrm>
          <a:prstGeom prst="rect">
            <a:avLst/>
          </a:prstGeom>
          <a:noFill/>
        </p:spPr>
        <p:txBody>
          <a:bodyPr wrap="square" rtlCol="0">
            <a:spAutoFit/>
          </a:bodyPr>
          <a:lstStyle/>
          <a:p>
            <a:r>
              <a:rPr lang="en-US" sz="809" dirty="0"/>
              <a:t>Source: </a:t>
            </a:r>
            <a:r>
              <a:rPr lang="en-US" sz="900" b="1" dirty="0"/>
              <a:t>Ronald O'Rourke, China Naval Modernization: Implications for U.S. Navy Capabilities—Background and Issues for Congress, CRS RL33153, August 1, 2018, p.71  </a:t>
            </a:r>
            <a:r>
              <a:rPr lang="en-US" sz="809" dirty="0"/>
              <a:t>.</a:t>
            </a:r>
          </a:p>
        </p:txBody>
      </p:sp>
      <p:sp>
        <p:nvSpPr>
          <p:cNvPr id="9" name="Slide Number Placeholder 4"/>
          <p:cNvSpPr>
            <a:spLocks noGrp="1"/>
          </p:cNvSpPr>
          <p:nvPr>
            <p:ph type="sldNum" sz="quarter" idx="12"/>
          </p:nvPr>
        </p:nvSpPr>
        <p:spPr>
          <a:xfrm>
            <a:off x="8228598" y="6158483"/>
            <a:ext cx="766477" cy="328128"/>
          </a:xfrm>
        </p:spPr>
        <p:txBody>
          <a:bodyPr/>
          <a:lstStyle/>
          <a:p>
            <a:fld id="{E95EA8F7-C19D-EF4A-A25F-B2B79527C69C}" type="slidenum">
              <a:rPr lang="en-US" smtClean="0"/>
              <a:t>90</a:t>
            </a:fld>
            <a:endParaRPr lang="en-US" dirty="0"/>
          </a:p>
        </p:txBody>
      </p:sp>
      <p:sp>
        <p:nvSpPr>
          <p:cNvPr id="12" name="Title 1"/>
          <p:cNvSpPr txBox="1">
            <a:spLocks/>
          </p:cNvSpPr>
          <p:nvPr/>
        </p:nvSpPr>
        <p:spPr bwMode="auto">
          <a:xfrm>
            <a:off x="1351909" y="136602"/>
            <a:ext cx="7841943" cy="525034"/>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0000" lnSpcReduction="200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247" dirty="0">
                <a:solidFill>
                  <a:schemeClr val="tx1"/>
                </a:solidFill>
              </a:rPr>
              <a:t>Chinese Naval Build-Up - I</a:t>
            </a:r>
          </a:p>
          <a:p>
            <a:pPr algn="ctr"/>
            <a:r>
              <a:rPr lang="en-US" sz="1600" dirty="0">
                <a:solidFill>
                  <a:schemeClr val="tx1"/>
                </a:solidFill>
              </a:rPr>
              <a:t>(</a:t>
            </a:r>
            <a:r>
              <a:rPr lang="en-US" sz="1400" dirty="0"/>
              <a:t>Numbers of PLA Navy Ships Presented in Annual DOD Reports to Congress)</a:t>
            </a:r>
            <a:endParaRPr lang="en-US" sz="1600" dirty="0">
              <a:solidFill>
                <a:schemeClr val="tx1"/>
              </a:solidFill>
            </a:endParaRPr>
          </a:p>
          <a:p>
            <a:pPr algn="ctr"/>
            <a:endParaRPr lang="en-US" sz="1797" dirty="0"/>
          </a:p>
          <a:p>
            <a:pPr algn="ctr"/>
            <a:endParaRPr lang="en-US" sz="1797" dirty="0"/>
          </a:p>
        </p:txBody>
      </p:sp>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35021" y="867073"/>
            <a:ext cx="9319098" cy="4955627"/>
          </a:xfrm>
          <a:prstGeom prst="rect">
            <a:avLst/>
          </a:prstGeom>
        </p:spPr>
      </p:pic>
    </p:spTree>
    <p:extLst>
      <p:ext uri="{BB962C8B-B14F-4D97-AF65-F5344CB8AC3E}">
        <p14:creationId xmlns:p14="http://schemas.microsoft.com/office/powerpoint/2010/main" val="14933479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3" name="TextBox 12"/>
          <p:cNvSpPr txBox="1"/>
          <p:nvPr/>
        </p:nvSpPr>
        <p:spPr>
          <a:xfrm rot="10800000" flipV="1">
            <a:off x="576486" y="5707265"/>
            <a:ext cx="2217877" cy="784830"/>
          </a:xfrm>
          <a:prstGeom prst="rect">
            <a:avLst/>
          </a:prstGeom>
          <a:noFill/>
        </p:spPr>
        <p:txBody>
          <a:bodyPr wrap="square" rtlCol="0">
            <a:spAutoFit/>
          </a:bodyPr>
          <a:lstStyle/>
          <a:p>
            <a:r>
              <a:rPr lang="en-US" sz="809" dirty="0"/>
              <a:t>Source: </a:t>
            </a:r>
            <a:r>
              <a:rPr lang="en-US" sz="900" dirty="0"/>
              <a:t>Ronald O'Rourke, China Naval Modernization: Implications for U.S. Navy Capabilities—Background and Issues for Congress, CRS RL33153, August 1, 2018, p.71  </a:t>
            </a:r>
            <a:r>
              <a:rPr lang="en-US" sz="809" dirty="0"/>
              <a:t>.</a:t>
            </a:r>
          </a:p>
        </p:txBody>
      </p:sp>
      <p:sp>
        <p:nvSpPr>
          <p:cNvPr id="9" name="Slide Number Placeholder 4"/>
          <p:cNvSpPr>
            <a:spLocks noGrp="1"/>
          </p:cNvSpPr>
          <p:nvPr>
            <p:ph type="sldNum" sz="quarter" idx="12"/>
          </p:nvPr>
        </p:nvSpPr>
        <p:spPr>
          <a:xfrm>
            <a:off x="9057203" y="6276928"/>
            <a:ext cx="766477" cy="328128"/>
          </a:xfrm>
        </p:spPr>
        <p:txBody>
          <a:bodyPr/>
          <a:lstStyle/>
          <a:p>
            <a:fld id="{E95EA8F7-C19D-EF4A-A25F-B2B79527C69C}" type="slidenum">
              <a:rPr lang="en-US" smtClean="0"/>
              <a:t>91</a:t>
            </a:fld>
            <a:endParaRPr lang="en-US" dirty="0"/>
          </a:p>
        </p:txBody>
      </p:sp>
      <p:sp>
        <p:nvSpPr>
          <p:cNvPr id="12" name="Title 1"/>
          <p:cNvSpPr txBox="1">
            <a:spLocks/>
          </p:cNvSpPr>
          <p:nvPr/>
        </p:nvSpPr>
        <p:spPr bwMode="auto">
          <a:xfrm>
            <a:off x="576486" y="378660"/>
            <a:ext cx="2597521" cy="2587143"/>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75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247" dirty="0">
                <a:solidFill>
                  <a:schemeClr val="tx1"/>
                </a:solidFill>
              </a:rPr>
              <a:t>Chinese </a:t>
            </a:r>
          </a:p>
          <a:p>
            <a:pPr algn="ctr"/>
            <a:r>
              <a:rPr lang="en-US" sz="2247" dirty="0">
                <a:solidFill>
                  <a:schemeClr val="tx1"/>
                </a:solidFill>
              </a:rPr>
              <a:t>Naval </a:t>
            </a:r>
          </a:p>
          <a:p>
            <a:pPr algn="ctr"/>
            <a:r>
              <a:rPr lang="en-US" sz="2247" dirty="0">
                <a:solidFill>
                  <a:schemeClr val="tx1"/>
                </a:solidFill>
              </a:rPr>
              <a:t>Build-Up - II</a:t>
            </a:r>
          </a:p>
          <a:p>
            <a:pPr algn="ctr"/>
            <a:r>
              <a:rPr lang="en-US" sz="1600" dirty="0">
                <a:solidFill>
                  <a:schemeClr val="tx1"/>
                </a:solidFill>
              </a:rPr>
              <a:t>(</a:t>
            </a:r>
            <a:r>
              <a:rPr lang="en-US" sz="1200" dirty="0"/>
              <a:t>Numbers of PLA Navy Ships and Aircraft Provided by ONI in 2009</a:t>
            </a:r>
            <a:r>
              <a:rPr lang="en-US" sz="1400" dirty="0"/>
              <a:t>)</a:t>
            </a:r>
            <a:endParaRPr lang="en-US" sz="1600" dirty="0">
              <a:solidFill>
                <a:schemeClr val="tx1"/>
              </a:solidFill>
            </a:endParaRPr>
          </a:p>
          <a:p>
            <a:pPr algn="ctr"/>
            <a:endParaRPr lang="en-US" sz="1797" dirty="0"/>
          </a:p>
          <a:p>
            <a:pPr algn="ctr"/>
            <a:endParaRPr lang="en-US" sz="1797" dirty="0"/>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278221" y="378660"/>
            <a:ext cx="6303524" cy="5898268"/>
          </a:xfrm>
          <a:prstGeom prst="rect">
            <a:avLst/>
          </a:prstGeom>
        </p:spPr>
      </p:pic>
    </p:spTree>
    <p:extLst>
      <p:ext uri="{BB962C8B-B14F-4D97-AF65-F5344CB8AC3E}">
        <p14:creationId xmlns:p14="http://schemas.microsoft.com/office/powerpoint/2010/main" val="6210691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3" name="TextBox 12"/>
          <p:cNvSpPr txBox="1"/>
          <p:nvPr/>
        </p:nvSpPr>
        <p:spPr>
          <a:xfrm>
            <a:off x="1813593" y="6099680"/>
            <a:ext cx="6773913" cy="216854"/>
          </a:xfrm>
          <a:prstGeom prst="rect">
            <a:avLst/>
          </a:prstGeom>
          <a:noFill/>
        </p:spPr>
        <p:txBody>
          <a:bodyPr wrap="square" rtlCol="0">
            <a:spAutoFit/>
          </a:bodyPr>
          <a:lstStyle/>
          <a:p>
            <a:r>
              <a:rPr lang="en-US" sz="809" dirty="0"/>
              <a:t>Source: IISS, </a:t>
            </a:r>
            <a:r>
              <a:rPr lang="en-US" sz="809" i="1" dirty="0"/>
              <a:t>Military Balance</a:t>
            </a:r>
            <a:r>
              <a:rPr lang="en-US" sz="809" dirty="0"/>
              <a:t> 1985-2016. Adapted by Anthony H. Cordesman and Joseph Kendall at the Center for Strategic and International Studies .. </a:t>
            </a:r>
          </a:p>
        </p:txBody>
      </p:sp>
      <p:sp>
        <p:nvSpPr>
          <p:cNvPr id="9" name="Slide Number Placeholder 4"/>
          <p:cNvSpPr>
            <a:spLocks noGrp="1"/>
          </p:cNvSpPr>
          <p:nvPr>
            <p:ph type="sldNum" sz="quarter" idx="12"/>
          </p:nvPr>
        </p:nvSpPr>
        <p:spPr>
          <a:xfrm>
            <a:off x="8204270" y="6059737"/>
            <a:ext cx="766477" cy="328128"/>
          </a:xfrm>
        </p:spPr>
        <p:txBody>
          <a:bodyPr/>
          <a:lstStyle/>
          <a:p>
            <a:fld id="{E95EA8F7-C19D-EF4A-A25F-B2B79527C69C}" type="slidenum">
              <a:rPr lang="en-US" smtClean="0"/>
              <a:t>92</a:t>
            </a:fld>
            <a:endParaRPr lang="en-US" dirty="0"/>
          </a:p>
        </p:txBody>
      </p:sp>
      <p:sp>
        <p:nvSpPr>
          <p:cNvPr id="12" name="Title 1"/>
          <p:cNvSpPr txBox="1">
            <a:spLocks/>
          </p:cNvSpPr>
          <p:nvPr/>
        </p:nvSpPr>
        <p:spPr bwMode="auto">
          <a:xfrm>
            <a:off x="1713534" y="381248"/>
            <a:ext cx="7257213" cy="64199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Autofit/>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400" dirty="0">
                <a:solidFill>
                  <a:schemeClr val="tx1"/>
                </a:solidFill>
                <a:latin typeface="+mn-lt"/>
              </a:rPr>
              <a:t>China’s Naval Modernization: Quality versus Quantity</a:t>
            </a:r>
            <a:endParaRPr lang="en-US" sz="2400" dirty="0">
              <a:solidFill>
                <a:schemeClr val="tx1"/>
              </a:solidFill>
              <a:latin typeface="+mn-lt"/>
              <a:cs typeface="Arial Black"/>
            </a:endParaRPr>
          </a:p>
        </p:txBody>
      </p:sp>
      <p:graphicFrame>
        <p:nvGraphicFramePr>
          <p:cNvPr id="10" name="Chart 9"/>
          <p:cNvGraphicFramePr/>
          <p:nvPr>
            <p:extLst/>
          </p:nvPr>
        </p:nvGraphicFramePr>
        <p:xfrm>
          <a:off x="1813594" y="919097"/>
          <a:ext cx="6972557" cy="487242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4910732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3" name="TextBox 12"/>
          <p:cNvSpPr txBox="1"/>
          <p:nvPr/>
        </p:nvSpPr>
        <p:spPr>
          <a:xfrm>
            <a:off x="1813593" y="6099680"/>
            <a:ext cx="6773913" cy="341376"/>
          </a:xfrm>
          <a:prstGeom prst="rect">
            <a:avLst/>
          </a:prstGeom>
          <a:noFill/>
        </p:spPr>
        <p:txBody>
          <a:bodyPr wrap="square" rtlCol="0">
            <a:spAutoFit/>
          </a:bodyPr>
          <a:lstStyle/>
          <a:p>
            <a:r>
              <a:rPr lang="en-US" sz="809" dirty="0"/>
              <a:t>Source: Source: IISS, </a:t>
            </a:r>
            <a:r>
              <a:rPr lang="en-US" sz="809" i="1" dirty="0"/>
              <a:t>Military Balance</a:t>
            </a:r>
            <a:r>
              <a:rPr lang="en-US" sz="809" dirty="0"/>
              <a:t> 1985-2016. Adapted by Anthony H. Cordesman and Joseph Kendall at the Center for Strategic and International Studies .. </a:t>
            </a:r>
          </a:p>
        </p:txBody>
      </p:sp>
      <p:sp>
        <p:nvSpPr>
          <p:cNvPr id="9" name="Slide Number Placeholder 4"/>
          <p:cNvSpPr>
            <a:spLocks noGrp="1"/>
          </p:cNvSpPr>
          <p:nvPr>
            <p:ph type="sldNum" sz="quarter" idx="12"/>
          </p:nvPr>
        </p:nvSpPr>
        <p:spPr>
          <a:xfrm>
            <a:off x="8204270" y="6059737"/>
            <a:ext cx="766477" cy="328128"/>
          </a:xfrm>
        </p:spPr>
        <p:txBody>
          <a:bodyPr/>
          <a:lstStyle/>
          <a:p>
            <a:fld id="{E95EA8F7-C19D-EF4A-A25F-B2B79527C69C}" type="slidenum">
              <a:rPr lang="en-US" smtClean="0"/>
              <a:t>93</a:t>
            </a:fld>
            <a:endParaRPr lang="en-US" dirty="0"/>
          </a:p>
        </p:txBody>
      </p:sp>
      <p:sp>
        <p:nvSpPr>
          <p:cNvPr id="12" name="Title 1"/>
          <p:cNvSpPr txBox="1">
            <a:spLocks/>
          </p:cNvSpPr>
          <p:nvPr/>
        </p:nvSpPr>
        <p:spPr bwMode="auto">
          <a:xfrm>
            <a:off x="1639099" y="280108"/>
            <a:ext cx="7257213" cy="64199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Autofit/>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400" dirty="0">
                <a:solidFill>
                  <a:schemeClr val="tx1"/>
                </a:solidFill>
                <a:latin typeface="+mn-lt"/>
              </a:rPr>
              <a:t>China’s Naval Modernization: Increase in Modern Major Combat Ships: 1985-2016</a:t>
            </a:r>
            <a:endParaRPr lang="en-US" sz="2400" dirty="0">
              <a:solidFill>
                <a:schemeClr val="tx1"/>
              </a:solidFill>
              <a:latin typeface="+mn-lt"/>
              <a:cs typeface="Arial Black"/>
            </a:endParaRPr>
          </a:p>
        </p:txBody>
      </p:sp>
      <p:graphicFrame>
        <p:nvGraphicFramePr>
          <p:cNvPr id="8" name="Chart 7"/>
          <p:cNvGraphicFramePr/>
          <p:nvPr>
            <p:extLst/>
          </p:nvPr>
        </p:nvGraphicFramePr>
        <p:xfrm>
          <a:off x="1713533" y="1263474"/>
          <a:ext cx="7108347" cy="4671794"/>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p:cNvSpPr txBox="1"/>
          <p:nvPr/>
        </p:nvSpPr>
        <p:spPr>
          <a:xfrm>
            <a:off x="3307832" y="1538386"/>
            <a:ext cx="3572816" cy="1891159"/>
          </a:xfrm>
          <a:prstGeom prst="rect">
            <a:avLst/>
          </a:prstGeom>
          <a:noFill/>
        </p:spPr>
        <p:txBody>
          <a:bodyPr wrap="square" rtlCol="0">
            <a:spAutoFit/>
          </a:bodyPr>
          <a:lstStyle/>
          <a:p>
            <a:r>
              <a:rPr lang="en-US" sz="899" b="1" dirty="0"/>
              <a:t>*The following systems are considered modern: </a:t>
            </a:r>
            <a:r>
              <a:rPr lang="en-US" sz="899" b="1" i="1" dirty="0"/>
              <a:t>Qing</a:t>
            </a:r>
            <a:r>
              <a:rPr lang="en-US" sz="899" b="1" dirty="0"/>
              <a:t> class, </a:t>
            </a:r>
            <a:r>
              <a:rPr lang="en-US" sz="899" b="1" i="1" dirty="0"/>
              <a:t>Kilo </a:t>
            </a:r>
            <a:r>
              <a:rPr lang="en-US" sz="899" b="1" dirty="0"/>
              <a:t>class, </a:t>
            </a:r>
            <a:r>
              <a:rPr lang="en-US" sz="899" b="1" i="1" dirty="0"/>
              <a:t>Song</a:t>
            </a:r>
            <a:r>
              <a:rPr lang="en-US" sz="899" b="1" dirty="0"/>
              <a:t> class (Type 039/039G), </a:t>
            </a:r>
            <a:r>
              <a:rPr lang="en-US" sz="899" b="1" i="1" dirty="0"/>
              <a:t>Yuan</a:t>
            </a:r>
            <a:r>
              <a:rPr lang="en-US" sz="899" b="1" dirty="0"/>
              <a:t> class (Type 039A/039B), </a:t>
            </a:r>
            <a:r>
              <a:rPr lang="en-US" sz="899" b="1" i="1" dirty="0"/>
              <a:t>Shang</a:t>
            </a:r>
            <a:r>
              <a:rPr lang="en-US" sz="899" b="1" dirty="0"/>
              <a:t> class (Type 093), </a:t>
            </a:r>
            <a:r>
              <a:rPr lang="en-US" sz="899" b="1" i="1" dirty="0"/>
              <a:t>Jin</a:t>
            </a:r>
            <a:r>
              <a:rPr lang="en-US" sz="899" b="1" dirty="0"/>
              <a:t> class (Type 094)</a:t>
            </a:r>
          </a:p>
          <a:p>
            <a:endParaRPr lang="en-US" sz="899" b="1" dirty="0"/>
          </a:p>
          <a:p>
            <a:r>
              <a:rPr lang="en-US" sz="899" b="1" dirty="0"/>
              <a:t>†The following systems are considered modern: </a:t>
            </a:r>
            <a:r>
              <a:rPr lang="en-US" sz="899" b="1" i="1" dirty="0"/>
              <a:t>Sovremenny</a:t>
            </a:r>
            <a:r>
              <a:rPr lang="en-US" sz="899" b="1" dirty="0"/>
              <a:t> class, </a:t>
            </a:r>
            <a:r>
              <a:rPr lang="en-US" sz="899" b="1" i="1" dirty="0"/>
              <a:t>Luyang</a:t>
            </a:r>
            <a:r>
              <a:rPr lang="en-US" sz="899" b="1" dirty="0"/>
              <a:t> class (Type 052B), </a:t>
            </a:r>
            <a:r>
              <a:rPr lang="en-US" sz="899" b="1" i="1" dirty="0"/>
              <a:t>Luyang II</a:t>
            </a:r>
            <a:r>
              <a:rPr lang="en-US" sz="899" b="1" dirty="0"/>
              <a:t> class (Type 052C), </a:t>
            </a:r>
            <a:r>
              <a:rPr lang="en-US" sz="899" b="1" i="1" dirty="0"/>
              <a:t>Luyang III </a:t>
            </a:r>
            <a:r>
              <a:rPr lang="en-US" sz="899" b="1" dirty="0"/>
              <a:t>class (Type-052D), </a:t>
            </a:r>
            <a:r>
              <a:rPr lang="en-US" sz="899" b="1" i="1" dirty="0"/>
              <a:t>Luhai</a:t>
            </a:r>
            <a:r>
              <a:rPr lang="en-US" sz="899" b="1" dirty="0"/>
              <a:t> class (Type 051B), </a:t>
            </a:r>
            <a:r>
              <a:rPr lang="en-US" sz="899" b="1" i="1" dirty="0"/>
              <a:t>Luhu</a:t>
            </a:r>
            <a:r>
              <a:rPr lang="en-US" sz="899" b="1" dirty="0"/>
              <a:t> class (Type 052)</a:t>
            </a:r>
          </a:p>
          <a:p>
            <a:endParaRPr lang="en-US" sz="899" b="1" dirty="0"/>
          </a:p>
          <a:p>
            <a:r>
              <a:rPr lang="en-US" sz="899" b="1" dirty="0"/>
              <a:t>‡The following systems are considered modern: </a:t>
            </a:r>
            <a:r>
              <a:rPr lang="en-US" sz="899" b="1" i="1" dirty="0"/>
              <a:t>Jiangkai</a:t>
            </a:r>
            <a:r>
              <a:rPr lang="en-US" sz="899" b="1" dirty="0"/>
              <a:t> class (Type 054), </a:t>
            </a:r>
            <a:r>
              <a:rPr lang="en-US" sz="899" b="1" i="1" dirty="0"/>
              <a:t>Jiangkai II</a:t>
            </a:r>
            <a:r>
              <a:rPr lang="en-US" sz="899" b="1" dirty="0"/>
              <a:t> class (Type 054A), </a:t>
            </a:r>
            <a:r>
              <a:rPr lang="en-US" sz="899" b="1" i="1" dirty="0"/>
              <a:t>Jiangwei</a:t>
            </a:r>
            <a:r>
              <a:rPr lang="en-US" sz="899" b="1" dirty="0"/>
              <a:t> class (Type 053H2G), </a:t>
            </a:r>
            <a:r>
              <a:rPr lang="en-US" sz="899" b="1" i="1" dirty="0"/>
              <a:t>Jiangwei II</a:t>
            </a:r>
            <a:r>
              <a:rPr lang="en-US" sz="899" b="1" dirty="0"/>
              <a:t> class (Type 053H3), Luda III class (Type 051DT), Luda III class (Type 051G)</a:t>
            </a:r>
          </a:p>
          <a:p>
            <a:endParaRPr lang="en-US" sz="899" b="1" dirty="0"/>
          </a:p>
        </p:txBody>
      </p:sp>
    </p:spTree>
    <p:extLst>
      <p:ext uri="{BB962C8B-B14F-4D97-AF65-F5344CB8AC3E}">
        <p14:creationId xmlns:p14="http://schemas.microsoft.com/office/powerpoint/2010/main" val="521504478"/>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12" name="Title 1"/>
          <p:cNvSpPr txBox="1">
            <a:spLocks/>
          </p:cNvSpPr>
          <p:nvPr/>
        </p:nvSpPr>
        <p:spPr bwMode="auto">
          <a:xfrm>
            <a:off x="783905" y="40179"/>
            <a:ext cx="8692676" cy="1253141"/>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75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500" dirty="0">
                <a:solidFill>
                  <a:schemeClr val="tx1"/>
                </a:solidFill>
                <a:latin typeface="+mn-lt"/>
              </a:rPr>
              <a:t>Japanese Estimate of Chinese Naval Modernization</a:t>
            </a:r>
            <a:endParaRPr lang="en-US" sz="1797" dirty="0">
              <a:solidFill>
                <a:schemeClr val="tx1"/>
              </a:solidFill>
              <a:latin typeface="Arial Black"/>
              <a:cs typeface="Arial Black"/>
            </a:endParaRPr>
          </a:p>
        </p:txBody>
      </p:sp>
      <p:sp>
        <p:nvSpPr>
          <p:cNvPr id="8" name="Rectangle 5"/>
          <p:cNvSpPr>
            <a:spLocks noChangeArrowheads="1"/>
          </p:cNvSpPr>
          <p:nvPr/>
        </p:nvSpPr>
        <p:spPr bwMode="auto">
          <a:xfrm>
            <a:off x="369540" y="6420481"/>
            <a:ext cx="8696460" cy="236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82175" tIns="41087" rIns="82175" bIns="41087" numCol="1" anchor="ctr" anchorCtr="0" compatLnSpc="1">
            <a:prstTxWarp prst="textNoShape">
              <a:avLst/>
            </a:prstTxWarp>
            <a:spAutoFit/>
          </a:bodyPr>
          <a:lstStyle/>
          <a:p>
            <a:pPr eaLnBrk="0" fontAlgn="base" hangingPunct="0">
              <a:spcBef>
                <a:spcPct val="0"/>
              </a:spcBef>
              <a:spcAft>
                <a:spcPct val="0"/>
              </a:spcAft>
            </a:pPr>
            <a:r>
              <a:rPr lang="en-US" altLang="en-US" sz="1000" dirty="0">
                <a:latin typeface="Arial" charset="0"/>
              </a:rPr>
              <a:t>Adapted from Defense of Japan 2018 (Annual White Paper) Digest, </a:t>
            </a:r>
            <a:r>
              <a:rPr lang="en-US" altLang="en-US" sz="1000" dirty="0">
                <a:latin typeface="Arial" charset="0"/>
                <a:hlinkClick r:id="rId2"/>
              </a:rPr>
              <a:t>http://www.mod.go.jp/e/publ/w_paper/</a:t>
            </a:r>
            <a:r>
              <a:rPr lang="en-US" altLang="en-US" sz="1000" dirty="0">
                <a:latin typeface="Arial" charset="0"/>
              </a:rPr>
              <a:t>, p. 97  </a:t>
            </a:r>
          </a:p>
        </p:txBody>
      </p:sp>
      <p:sp>
        <p:nvSpPr>
          <p:cNvPr id="3" name="Slide Number Placeholder 2"/>
          <p:cNvSpPr>
            <a:spLocks noGrp="1"/>
          </p:cNvSpPr>
          <p:nvPr>
            <p:ph type="sldNum" sz="quarter" idx="12"/>
          </p:nvPr>
        </p:nvSpPr>
        <p:spPr/>
        <p:txBody>
          <a:bodyPr/>
          <a:lstStyle/>
          <a:p>
            <a:fld id="{D2993C88-2160-6A4C-9421-69F7E702B687}" type="slidenum">
              <a:rPr lang="en-US" b="1" smtClean="0"/>
              <a:t>94</a:t>
            </a:fld>
            <a:endParaRPr lang="en-US" b="1" dirty="0"/>
          </a:p>
        </p:txBody>
      </p:sp>
      <p:pic>
        <p:nvPicPr>
          <p:cNvPr id="2" name="Picture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02470" y="490012"/>
            <a:ext cx="8974112" cy="5864971"/>
          </a:xfrm>
          <a:prstGeom prst="rect">
            <a:avLst/>
          </a:prstGeom>
        </p:spPr>
      </p:pic>
    </p:spTree>
    <p:extLst>
      <p:ext uri="{BB962C8B-B14F-4D97-AF65-F5344CB8AC3E}">
        <p14:creationId xmlns:p14="http://schemas.microsoft.com/office/powerpoint/2010/main" val="150672620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3" name="TextBox 12"/>
          <p:cNvSpPr txBox="1"/>
          <p:nvPr/>
        </p:nvSpPr>
        <p:spPr>
          <a:xfrm rot="10800000" flipV="1">
            <a:off x="576486" y="6210160"/>
            <a:ext cx="8713429" cy="230832"/>
          </a:xfrm>
          <a:prstGeom prst="rect">
            <a:avLst/>
          </a:prstGeom>
          <a:noFill/>
        </p:spPr>
        <p:txBody>
          <a:bodyPr wrap="square" rtlCol="0">
            <a:spAutoFit/>
          </a:bodyPr>
          <a:lstStyle/>
          <a:p>
            <a:r>
              <a:rPr lang="en-US" sz="809" dirty="0"/>
              <a:t>Source: </a:t>
            </a:r>
            <a:r>
              <a:rPr lang="en-US" sz="900" dirty="0"/>
              <a:t>Ronald O'Rourke, China Naval Modernization: Implications for U.S. Navy Capabilities—Background and Issues for Congress, CRS RL33153, August 1, 2018, pp. 13-14 </a:t>
            </a:r>
            <a:r>
              <a:rPr lang="en-US" sz="809" dirty="0"/>
              <a:t>.</a:t>
            </a:r>
          </a:p>
        </p:txBody>
      </p:sp>
      <p:sp>
        <p:nvSpPr>
          <p:cNvPr id="9" name="Slide Number Placeholder 4"/>
          <p:cNvSpPr>
            <a:spLocks noGrp="1"/>
          </p:cNvSpPr>
          <p:nvPr>
            <p:ph type="sldNum" sz="quarter" idx="12"/>
          </p:nvPr>
        </p:nvSpPr>
        <p:spPr>
          <a:xfrm>
            <a:off x="9057203" y="6276928"/>
            <a:ext cx="766477" cy="328128"/>
          </a:xfrm>
        </p:spPr>
        <p:txBody>
          <a:bodyPr/>
          <a:lstStyle/>
          <a:p>
            <a:fld id="{E95EA8F7-C19D-EF4A-A25F-B2B79527C69C}" type="slidenum">
              <a:rPr lang="en-US" smtClean="0"/>
              <a:t>95</a:t>
            </a:fld>
            <a:endParaRPr lang="en-US" dirty="0"/>
          </a:p>
        </p:txBody>
      </p:sp>
      <p:sp>
        <p:nvSpPr>
          <p:cNvPr id="12" name="Title 1"/>
          <p:cNvSpPr txBox="1">
            <a:spLocks/>
          </p:cNvSpPr>
          <p:nvPr/>
        </p:nvSpPr>
        <p:spPr bwMode="auto">
          <a:xfrm>
            <a:off x="576486" y="378660"/>
            <a:ext cx="8236774" cy="740021"/>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75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247" dirty="0">
                <a:solidFill>
                  <a:schemeClr val="tx1"/>
                </a:solidFill>
              </a:rPr>
              <a:t>Chinese and Russian Submarine Silencing</a:t>
            </a:r>
          </a:p>
          <a:p>
            <a:pPr algn="ctr"/>
            <a:r>
              <a:rPr lang="en-US" sz="1600" dirty="0">
                <a:solidFill>
                  <a:schemeClr val="tx1"/>
                </a:solidFill>
              </a:rPr>
              <a:t>(</a:t>
            </a:r>
            <a:r>
              <a:rPr lang="en-US" sz="1200" dirty="0"/>
              <a:t>Numbers of PLA Navy Ships and Aircraft Provided by ONI in 2009</a:t>
            </a:r>
            <a:r>
              <a:rPr lang="en-US" sz="1400" dirty="0"/>
              <a:t>)</a:t>
            </a:r>
            <a:endParaRPr lang="en-US" sz="1600" dirty="0">
              <a:solidFill>
                <a:schemeClr val="tx1"/>
              </a:solidFill>
            </a:endParaRPr>
          </a:p>
          <a:p>
            <a:pPr algn="ctr"/>
            <a:endParaRPr lang="en-US" sz="1797" dirty="0"/>
          </a:p>
          <a:p>
            <a:pPr algn="ctr"/>
            <a:endParaRPr lang="en-US" sz="1797" dirty="0"/>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77058" y="1603681"/>
            <a:ext cx="3917815" cy="3746532"/>
          </a:xfrm>
          <a:prstGeom prst="rect">
            <a:avLst/>
          </a:prstGeom>
        </p:spPr>
      </p:pic>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272881" y="1603679"/>
            <a:ext cx="4376855" cy="3746533"/>
          </a:xfrm>
          <a:prstGeom prst="rect">
            <a:avLst/>
          </a:prstGeom>
        </p:spPr>
      </p:pic>
    </p:spTree>
    <p:extLst>
      <p:ext uri="{BB962C8B-B14F-4D97-AF65-F5344CB8AC3E}">
        <p14:creationId xmlns:p14="http://schemas.microsoft.com/office/powerpoint/2010/main" val="99827450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C19F356-2F6D-534D-9867-5CCBF99D199F}"/>
              </a:ext>
            </a:extLst>
          </p:cNvPr>
          <p:cNvSpPr>
            <a:spLocks noGrp="1"/>
          </p:cNvSpPr>
          <p:nvPr>
            <p:ph type="subTitle" idx="1"/>
          </p:nvPr>
        </p:nvSpPr>
        <p:spPr>
          <a:xfrm>
            <a:off x="624443" y="1296689"/>
            <a:ext cx="1652159" cy="447969"/>
          </a:xfrm>
        </p:spPr>
        <p:txBody>
          <a:bodyPr>
            <a:noAutofit/>
          </a:bodyPr>
          <a:lstStyle/>
          <a:p>
            <a:r>
              <a:rPr lang="en-US" b="1" dirty="0"/>
              <a:t>Carriers </a:t>
            </a:r>
          </a:p>
          <a:p>
            <a:r>
              <a:rPr lang="en-US" b="1" dirty="0"/>
              <a:t>vs. </a:t>
            </a:r>
          </a:p>
          <a:p>
            <a:r>
              <a:rPr lang="en-US" b="1" dirty="0"/>
              <a:t>Islands?</a:t>
            </a:r>
          </a:p>
          <a:p>
            <a:r>
              <a:rPr lang="en-US" b="1" dirty="0"/>
              <a:t>001A  Test Bed vs.</a:t>
            </a:r>
          </a:p>
          <a:p>
            <a:r>
              <a:rPr lang="en-US" b="1" dirty="0"/>
              <a:t>Gerald R. Ford</a:t>
            </a:r>
          </a:p>
        </p:txBody>
      </p:sp>
      <p:sp>
        <p:nvSpPr>
          <p:cNvPr id="6" name="TextBox 5">
            <a:extLst>
              <a:ext uri="{FF2B5EF4-FFF2-40B4-BE49-F238E27FC236}">
                <a16:creationId xmlns:a16="http://schemas.microsoft.com/office/drawing/2014/main" id="{291AF274-3D40-9E44-BAE7-51C8327A2240}"/>
              </a:ext>
            </a:extLst>
          </p:cNvPr>
          <p:cNvSpPr txBox="1"/>
          <p:nvPr/>
        </p:nvSpPr>
        <p:spPr>
          <a:xfrm>
            <a:off x="902337" y="4797684"/>
            <a:ext cx="1172038" cy="1450012"/>
          </a:xfrm>
          <a:prstGeom prst="rect">
            <a:avLst/>
          </a:prstGeom>
          <a:noFill/>
        </p:spPr>
        <p:txBody>
          <a:bodyPr wrap="square" rtlCol="0">
            <a:spAutoFit/>
          </a:bodyPr>
          <a:lstStyle/>
          <a:p>
            <a:r>
              <a:rPr lang="en-US" sz="1038" dirty="0"/>
              <a:t>Source: China,  Global Times, 2018/5/13 8:35,, http://www.globaltimes.cn/content/1101935.shtml. </a:t>
            </a:r>
          </a:p>
          <a:p>
            <a:endParaRPr lang="en-US" sz="1038" dirty="0"/>
          </a:p>
          <a:p>
            <a:endParaRPr lang="en-US" sz="1557" dirty="0"/>
          </a:p>
        </p:txBody>
      </p:sp>
      <p:sp>
        <p:nvSpPr>
          <p:cNvPr id="5" name="TextBox 4">
            <a:extLst>
              <a:ext uri="{FF2B5EF4-FFF2-40B4-BE49-F238E27FC236}">
                <a16:creationId xmlns:a16="http://schemas.microsoft.com/office/drawing/2014/main" id="{3823E997-E256-1D49-84C7-B7DD757C525C}"/>
              </a:ext>
            </a:extLst>
          </p:cNvPr>
          <p:cNvSpPr txBox="1"/>
          <p:nvPr/>
        </p:nvSpPr>
        <p:spPr>
          <a:xfrm>
            <a:off x="7467139" y="937407"/>
            <a:ext cx="2475477" cy="5083379"/>
          </a:xfrm>
          <a:prstGeom prst="rect">
            <a:avLst/>
          </a:prstGeom>
          <a:noFill/>
        </p:spPr>
        <p:txBody>
          <a:bodyPr wrap="square" rtlCol="0">
            <a:spAutoFit/>
          </a:bodyPr>
          <a:lstStyle/>
          <a:p>
            <a:r>
              <a:rPr lang="en-US" sz="2076" b="1" dirty="0"/>
              <a:t>Gerald R. Ford</a:t>
            </a:r>
          </a:p>
          <a:p>
            <a:pPr marL="247174" indent="-247174">
              <a:spcBef>
                <a:spcPts val="519"/>
              </a:spcBef>
              <a:buFont typeface="Arial" panose="020B0604020202020204" pitchFamily="34" charset="0"/>
              <a:buChar char="•"/>
            </a:pPr>
            <a:r>
              <a:rPr lang="en-US" sz="1211" b="1" dirty="0"/>
              <a:t> Nuclear Power (new nuclear reactor design (2 X  </a:t>
            </a:r>
            <a:r>
              <a:rPr lang="en-US" sz="1211" b="1" dirty="0">
                <a:hlinkClick r:id="rId2" tooltip="A1B reactor"/>
              </a:rPr>
              <a:t>A1B reactor</a:t>
            </a:r>
            <a:r>
              <a:rPr lang="en-US" sz="1211" b="1" dirty="0"/>
              <a:t>) for greater power generation. )</a:t>
            </a:r>
          </a:p>
          <a:p>
            <a:pPr marL="247174" indent="-247174">
              <a:spcBef>
                <a:spcPts val="519"/>
              </a:spcBef>
              <a:buFont typeface="Arial" panose="020B0604020202020204" pitchFamily="34" charset="0"/>
              <a:buChar char="•"/>
            </a:pPr>
            <a:r>
              <a:rPr lang="en-US" sz="1211" b="1" dirty="0"/>
              <a:t>337 meters long</a:t>
            </a:r>
          </a:p>
          <a:p>
            <a:pPr marL="247174" indent="-247174">
              <a:spcBef>
                <a:spcPts val="519"/>
              </a:spcBef>
              <a:buFont typeface="Arial" panose="020B0604020202020204" pitchFamily="34" charset="0"/>
              <a:buChar char="•"/>
            </a:pPr>
            <a:r>
              <a:rPr lang="en-US" sz="1211" b="1" dirty="0"/>
              <a:t>100,000 tons</a:t>
            </a:r>
          </a:p>
          <a:p>
            <a:pPr marL="247174" indent="-247174">
              <a:spcBef>
                <a:spcPts val="519"/>
              </a:spcBef>
              <a:buFont typeface="Arial" panose="020B0604020202020204" pitchFamily="34" charset="0"/>
              <a:buChar char="•"/>
            </a:pPr>
            <a:r>
              <a:rPr lang="en-US" sz="1211" b="1" dirty="0"/>
              <a:t>75 vs. 36 aircraft</a:t>
            </a:r>
          </a:p>
          <a:p>
            <a:pPr marL="247174" indent="-247174">
              <a:spcBef>
                <a:spcPts val="519"/>
              </a:spcBef>
              <a:buFont typeface="Arial" panose="020B0604020202020204" pitchFamily="34" charset="0"/>
              <a:buChar char="•"/>
            </a:pPr>
            <a:r>
              <a:rPr lang="en-US" sz="1211" b="1" dirty="0"/>
              <a:t>40+ Knots</a:t>
            </a:r>
          </a:p>
          <a:p>
            <a:pPr marL="247174" indent="-247174">
              <a:spcBef>
                <a:spcPts val="519"/>
              </a:spcBef>
              <a:buFont typeface="Arial" panose="020B0604020202020204" pitchFamily="34" charset="0"/>
              <a:buChar char="•"/>
            </a:pPr>
            <a:r>
              <a:rPr lang="en-US" sz="1211" b="1" dirty="0"/>
              <a:t>Advanced </a:t>
            </a:r>
            <a:r>
              <a:rPr lang="en-US" sz="1211" b="1" dirty="0">
                <a:hlinkClick r:id="rId3" tooltip="Arresting gear"/>
              </a:rPr>
              <a:t>arresting gear</a:t>
            </a:r>
            <a:r>
              <a:rPr lang="en-US" sz="1211" b="1" dirty="0"/>
              <a:t>.</a:t>
            </a:r>
            <a:r>
              <a:rPr lang="en-US" sz="1211" b="1" baseline="30000" dirty="0">
                <a:hlinkClick r:id="rId4"/>
              </a:rPr>
              <a:t>[</a:t>
            </a:r>
            <a:endParaRPr lang="en-US" sz="1211" b="1" baseline="30000" dirty="0"/>
          </a:p>
          <a:p>
            <a:pPr marL="247174" indent="-247174">
              <a:spcBef>
                <a:spcPts val="519"/>
              </a:spcBef>
              <a:buFont typeface="Arial" panose="020B0604020202020204" pitchFamily="34" charset="0"/>
              <a:buChar char="•"/>
            </a:pPr>
            <a:r>
              <a:rPr lang="en-US" sz="1211" b="1" dirty="0"/>
              <a:t>updated </a:t>
            </a:r>
            <a:r>
              <a:rPr lang="en-US" sz="1211" b="1" dirty="0">
                <a:hlinkClick r:id="rId5" tooltip="RIM-162 ESSM"/>
              </a:rPr>
              <a:t>RIM-162 Evolved Sea Sparrow</a:t>
            </a:r>
            <a:r>
              <a:rPr lang="en-US" sz="1211" b="1" dirty="0"/>
              <a:t> missile.</a:t>
            </a:r>
            <a:endParaRPr lang="en-US" sz="1211" b="1" baseline="30000" dirty="0"/>
          </a:p>
          <a:p>
            <a:pPr marL="247174" indent="-247174">
              <a:spcBef>
                <a:spcPts val="519"/>
              </a:spcBef>
              <a:buFont typeface="Arial" panose="020B0604020202020204" pitchFamily="34" charset="0"/>
              <a:buChar char="•"/>
            </a:pPr>
            <a:r>
              <a:rPr lang="en-US" sz="1211" b="1" dirty="0">
                <a:hlinkClick r:id="rId6" tooltip="AN/SPY-3"/>
              </a:rPr>
              <a:t>AN/SPY-3</a:t>
            </a:r>
            <a:r>
              <a:rPr lang="en-US" sz="1211" b="1" dirty="0"/>
              <a:t> </a:t>
            </a:r>
            <a:r>
              <a:rPr lang="en-US" sz="1211" b="1" dirty="0">
                <a:hlinkClick r:id="rId7" tooltip="X Band"/>
              </a:rPr>
              <a:t>X Band</a:t>
            </a:r>
            <a:r>
              <a:rPr lang="en-US" sz="1211" b="1" dirty="0"/>
              <a:t> multifunction radar and an AN/SPY-4 </a:t>
            </a:r>
            <a:r>
              <a:rPr lang="en-US" sz="1211" b="1" dirty="0">
                <a:hlinkClick r:id="rId8" tooltip="S Band"/>
              </a:rPr>
              <a:t>S Band</a:t>
            </a:r>
            <a:r>
              <a:rPr lang="en-US" sz="1211" b="1" dirty="0"/>
              <a:t> volume search radar. </a:t>
            </a:r>
          </a:p>
          <a:p>
            <a:pPr marL="247174" indent="-247174">
              <a:spcBef>
                <a:spcPts val="519"/>
              </a:spcBef>
              <a:buFont typeface="Arial" panose="020B0604020202020204" pitchFamily="34" charset="0"/>
              <a:buChar char="•"/>
            </a:pPr>
            <a:r>
              <a:rPr lang="en-US" sz="1211" b="1" dirty="0">
                <a:hlinkClick r:id="rId9" tooltip="Electromagnetic Aircraft Launch System"/>
              </a:rPr>
              <a:t>Electromagnetic Aircraft Launch System</a:t>
            </a:r>
            <a:r>
              <a:rPr lang="en-US" sz="1211" b="1" dirty="0"/>
              <a:t> </a:t>
            </a:r>
          </a:p>
          <a:p>
            <a:pPr marL="247174" indent="-247174">
              <a:spcBef>
                <a:spcPts val="519"/>
              </a:spcBef>
              <a:buFont typeface="Arial" panose="020B0604020202020204" pitchFamily="34" charset="0"/>
              <a:buChar char="•"/>
            </a:pPr>
            <a:r>
              <a:rPr lang="en-US" sz="1211" b="1" dirty="0">
                <a:hlinkClick r:id="rId10" tooltip="Stealth technology"/>
              </a:rPr>
              <a:t>Stealth features</a:t>
            </a:r>
            <a:r>
              <a:rPr lang="en-US" sz="1211" b="1" dirty="0"/>
              <a:t> to reduce </a:t>
            </a:r>
            <a:r>
              <a:rPr lang="en-US" sz="1211" b="1" dirty="0">
                <a:hlinkClick r:id="rId11" tooltip="Radar cross-section"/>
              </a:rPr>
              <a:t>radar cross-section</a:t>
            </a:r>
            <a:r>
              <a:rPr lang="en-US" sz="1211" b="1" dirty="0"/>
              <a:t>. </a:t>
            </a:r>
          </a:p>
          <a:p>
            <a:pPr marL="247174" indent="-247174">
              <a:spcBef>
                <a:spcPts val="519"/>
              </a:spcBef>
              <a:buFont typeface="Arial" panose="020B0604020202020204" pitchFamily="34" charset="0"/>
              <a:buChar char="•"/>
            </a:pPr>
            <a:r>
              <a:rPr lang="en-US" sz="1211" b="1" dirty="0"/>
              <a:t>Ability to carry up to 90 aircraft + drones</a:t>
            </a:r>
          </a:p>
          <a:p>
            <a:endParaRPr lang="en-US" sz="1557" dirty="0"/>
          </a:p>
        </p:txBody>
      </p:sp>
      <p:pic>
        <p:nvPicPr>
          <p:cNvPr id="7" name="Picture 6">
            <a:extLst>
              <a:ext uri="{FF2B5EF4-FFF2-40B4-BE49-F238E27FC236}">
                <a16:creationId xmlns:a16="http://schemas.microsoft.com/office/drawing/2014/main" id="{F6D979CF-2510-A540-92A8-15648DF7D90D}"/>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2074375" y="914079"/>
            <a:ext cx="5392763" cy="4958392"/>
          </a:xfrm>
          <a:prstGeom prst="rect">
            <a:avLst/>
          </a:prstGeom>
        </p:spPr>
      </p:pic>
      <p:sp>
        <p:nvSpPr>
          <p:cNvPr id="8" name="Rectangle 7"/>
          <p:cNvSpPr/>
          <p:nvPr/>
        </p:nvSpPr>
        <p:spPr>
          <a:xfrm>
            <a:off x="9506834" y="6270336"/>
            <a:ext cx="316112" cy="246221"/>
          </a:xfrm>
          <a:prstGeom prst="rect">
            <a:avLst/>
          </a:prstGeom>
        </p:spPr>
        <p:txBody>
          <a:bodyPr wrap="none">
            <a:spAutoFit/>
          </a:bodyPr>
          <a:lstStyle/>
          <a:p>
            <a:r>
              <a:rPr lang="en-US" sz="1000" dirty="0"/>
              <a:t>97</a:t>
            </a:r>
          </a:p>
        </p:txBody>
      </p:sp>
    </p:spTree>
    <p:extLst>
      <p:ext uri="{BB962C8B-B14F-4D97-AF65-F5344CB8AC3E}">
        <p14:creationId xmlns:p14="http://schemas.microsoft.com/office/powerpoint/2010/main" val="1551643015"/>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9" name="Slide Number Placeholder 4"/>
          <p:cNvSpPr>
            <a:spLocks noGrp="1"/>
          </p:cNvSpPr>
          <p:nvPr>
            <p:ph type="sldNum" sz="quarter" idx="12"/>
          </p:nvPr>
        </p:nvSpPr>
        <p:spPr>
          <a:xfrm>
            <a:off x="8204270" y="6059737"/>
            <a:ext cx="766477" cy="328128"/>
          </a:xfrm>
        </p:spPr>
        <p:txBody>
          <a:bodyPr/>
          <a:lstStyle/>
          <a:p>
            <a:fld id="{E95EA8F7-C19D-EF4A-A25F-B2B79527C69C}" type="slidenum">
              <a:rPr lang="en-US" smtClean="0"/>
              <a:t>97</a:t>
            </a:fld>
            <a:endParaRPr lang="en-US" dirty="0"/>
          </a:p>
        </p:txBody>
      </p:sp>
      <p:sp>
        <p:nvSpPr>
          <p:cNvPr id="12" name="Title 1"/>
          <p:cNvSpPr txBox="1">
            <a:spLocks/>
          </p:cNvSpPr>
          <p:nvPr/>
        </p:nvSpPr>
        <p:spPr bwMode="auto">
          <a:xfrm>
            <a:off x="526118" y="2025080"/>
            <a:ext cx="1818248" cy="1253141"/>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rmAutofit fontScale="90000" lnSpcReduction="20000"/>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500" dirty="0">
                <a:solidFill>
                  <a:schemeClr val="tx1"/>
                </a:solidFill>
                <a:latin typeface="+mn-lt"/>
              </a:rPr>
              <a:t>Liaoning Carrier</a:t>
            </a:r>
          </a:p>
          <a:p>
            <a:pPr algn="ctr"/>
            <a:r>
              <a:rPr lang="en-US" sz="2500" dirty="0">
                <a:solidFill>
                  <a:schemeClr val="tx1"/>
                </a:solidFill>
                <a:latin typeface="+mn-lt"/>
              </a:rPr>
              <a:t>Deployments 2014-2017 </a:t>
            </a:r>
          </a:p>
          <a:p>
            <a:pPr algn="ctr"/>
            <a:endParaRPr lang="en-US" sz="1797" dirty="0">
              <a:solidFill>
                <a:schemeClr val="tx1"/>
              </a:solidFill>
              <a:latin typeface="Arial Black"/>
              <a:cs typeface="Arial Black"/>
            </a:endParaRPr>
          </a:p>
        </p:txBody>
      </p:sp>
      <p:sp>
        <p:nvSpPr>
          <p:cNvPr id="8" name="Rectangle 5"/>
          <p:cNvSpPr>
            <a:spLocks noChangeArrowheads="1"/>
          </p:cNvSpPr>
          <p:nvPr/>
        </p:nvSpPr>
        <p:spPr bwMode="auto">
          <a:xfrm>
            <a:off x="274287" y="5498217"/>
            <a:ext cx="2512691" cy="1006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82175" tIns="41087" rIns="82175" bIns="41087" numCol="1" anchor="ctr" anchorCtr="0" compatLnSpc="1">
            <a:prstTxWarp prst="textNoShape">
              <a:avLst/>
            </a:prstTxWarp>
            <a:spAutoFit/>
          </a:bodyPr>
          <a:lstStyle/>
          <a:p>
            <a:pPr eaLnBrk="0" fontAlgn="base" hangingPunct="0">
              <a:spcBef>
                <a:spcPct val="0"/>
              </a:spcBef>
              <a:spcAft>
                <a:spcPct val="0"/>
              </a:spcAft>
            </a:pPr>
            <a:r>
              <a:rPr lang="en-US" altLang="en-US" sz="1000" dirty="0">
                <a:latin typeface="Arial" charset="0"/>
              </a:rPr>
              <a:t>Office of the Secretary of Defense, </a:t>
            </a:r>
            <a:r>
              <a:rPr lang="en-US" altLang="en-US" sz="1000" i="1" dirty="0">
                <a:latin typeface="Arial" charset="0"/>
              </a:rPr>
              <a:t>Military and Security Developments Involving the Republic of China, Annual Report to Congress</a:t>
            </a:r>
            <a:r>
              <a:rPr lang="en-US" altLang="en-US" sz="1000" dirty="0">
                <a:latin typeface="Arial" charset="0"/>
              </a:rPr>
              <a:t>, May 16, 2018, Department of Defense. China Military Power 2018, p.31.</a:t>
            </a:r>
          </a:p>
        </p:txBody>
      </p:sp>
      <p:sp>
        <p:nvSpPr>
          <p:cNvPr id="10" name="Slide Number Placeholder 4"/>
          <p:cNvSpPr txBox="1">
            <a:spLocks/>
          </p:cNvSpPr>
          <p:nvPr/>
        </p:nvSpPr>
        <p:spPr>
          <a:xfrm>
            <a:off x="9417948" y="6329259"/>
            <a:ext cx="632911" cy="22346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58" dirty="0"/>
              <a:t>98</a:t>
            </a:r>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502071" y="230183"/>
            <a:ext cx="6581905" cy="6274340"/>
          </a:xfrm>
          <a:prstGeom prst="rect">
            <a:avLst/>
          </a:prstGeom>
        </p:spPr>
      </p:pic>
    </p:spTree>
    <p:extLst>
      <p:ext uri="{BB962C8B-B14F-4D97-AF65-F5344CB8AC3E}">
        <p14:creationId xmlns:p14="http://schemas.microsoft.com/office/powerpoint/2010/main" val="1599576682"/>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C19F356-2F6D-534D-9867-5CCBF99D199F}"/>
              </a:ext>
            </a:extLst>
          </p:cNvPr>
          <p:cNvSpPr>
            <a:spLocks noGrp="1"/>
          </p:cNvSpPr>
          <p:nvPr>
            <p:ph type="subTitle" idx="1"/>
          </p:nvPr>
        </p:nvSpPr>
        <p:spPr>
          <a:xfrm>
            <a:off x="1159737" y="120080"/>
            <a:ext cx="7909322" cy="447969"/>
          </a:xfrm>
        </p:spPr>
        <p:txBody>
          <a:bodyPr>
            <a:normAutofit fontScale="85000" lnSpcReduction="10000"/>
          </a:bodyPr>
          <a:lstStyle/>
          <a:p>
            <a:r>
              <a:rPr lang="en-US" b="1" dirty="0"/>
              <a:t>Taiwan Diagram of Chinese Cross Region  Naval and Air Training Routes </a:t>
            </a:r>
          </a:p>
        </p:txBody>
      </p:sp>
      <p:sp>
        <p:nvSpPr>
          <p:cNvPr id="6" name="TextBox 5">
            <a:extLst>
              <a:ext uri="{FF2B5EF4-FFF2-40B4-BE49-F238E27FC236}">
                <a16:creationId xmlns:a16="http://schemas.microsoft.com/office/drawing/2014/main" id="{291AF274-3D40-9E44-BAE7-51C8327A2240}"/>
              </a:ext>
            </a:extLst>
          </p:cNvPr>
          <p:cNvSpPr txBox="1"/>
          <p:nvPr/>
        </p:nvSpPr>
        <p:spPr>
          <a:xfrm>
            <a:off x="773158" y="6365646"/>
            <a:ext cx="8682481" cy="253916"/>
          </a:xfrm>
          <a:prstGeom prst="rect">
            <a:avLst/>
          </a:prstGeom>
          <a:noFill/>
        </p:spPr>
        <p:txBody>
          <a:bodyPr wrap="square" rtlCol="0">
            <a:spAutoFit/>
          </a:bodyPr>
          <a:lstStyle/>
          <a:p>
            <a:r>
              <a:rPr lang="en-US" sz="1050" dirty="0"/>
              <a:t>Taiwan Ministry of Defense, </a:t>
            </a:r>
            <a:r>
              <a:rPr lang="en-US" sz="1050" i="1" dirty="0"/>
              <a:t>National Defense Report, 2017</a:t>
            </a:r>
            <a:r>
              <a:rPr lang="en-US" sz="1050" dirty="0"/>
              <a:t>, p. 44</a:t>
            </a:r>
            <a:endParaRPr lang="en-US" sz="1557" dirty="0"/>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94168" y="958311"/>
            <a:ext cx="5230299" cy="440163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642043" y="1245140"/>
            <a:ext cx="4500909" cy="4114801"/>
          </a:xfrm>
          <a:prstGeom prst="rect">
            <a:avLst/>
          </a:prstGeom>
        </p:spPr>
      </p:pic>
      <p:sp>
        <p:nvSpPr>
          <p:cNvPr id="7" name="Rectangle 6"/>
          <p:cNvSpPr/>
          <p:nvPr/>
        </p:nvSpPr>
        <p:spPr>
          <a:xfrm>
            <a:off x="9506834" y="6270336"/>
            <a:ext cx="316112" cy="246221"/>
          </a:xfrm>
          <a:prstGeom prst="rect">
            <a:avLst/>
          </a:prstGeom>
        </p:spPr>
        <p:txBody>
          <a:bodyPr wrap="none">
            <a:spAutoFit/>
          </a:bodyPr>
          <a:lstStyle/>
          <a:p>
            <a:r>
              <a:rPr lang="en-US" sz="1000" dirty="0"/>
              <a:t>99</a:t>
            </a:r>
          </a:p>
        </p:txBody>
      </p:sp>
    </p:spTree>
    <p:extLst>
      <p:ext uri="{BB962C8B-B14F-4D97-AF65-F5344CB8AC3E}">
        <p14:creationId xmlns:p14="http://schemas.microsoft.com/office/powerpoint/2010/main" val="1466406664"/>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588091" y="5894243"/>
            <a:ext cx="1369580" cy="20543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82175" tIns="41087" rIns="82175" bIns="41087" numCol="1" rtlCol="0" anchor="t" anchorCtr="0" compatLnSpc="1">
            <a:prstTxWarp prst="textNoShape">
              <a:avLst/>
            </a:prstTxWarp>
          </a:bodyPr>
          <a:lstStyle/>
          <a:p>
            <a:pPr eaLnBrk="0" fontAlgn="base" hangingPunct="0">
              <a:spcBef>
                <a:spcPct val="0"/>
              </a:spcBef>
              <a:spcAft>
                <a:spcPct val="0"/>
              </a:spcAft>
            </a:pPr>
            <a:endParaRPr lang="en-US" sz="2157" dirty="0">
              <a:latin typeface="Arial" charset="0"/>
              <a:ea typeface="ヒラギノ角ゴ Pro W3" pitchFamily="1" charset="-128"/>
            </a:endParaRPr>
          </a:p>
        </p:txBody>
      </p:sp>
      <p:sp>
        <p:nvSpPr>
          <p:cNvPr id="2" name="TextBox 1"/>
          <p:cNvSpPr txBox="1"/>
          <p:nvPr/>
        </p:nvSpPr>
        <p:spPr>
          <a:xfrm>
            <a:off x="5957671" y="6099680"/>
            <a:ext cx="684790" cy="341312"/>
          </a:xfrm>
          <a:prstGeom prst="rect">
            <a:avLst/>
          </a:prstGeom>
          <a:solidFill>
            <a:schemeClr val="bg1"/>
          </a:solidFill>
        </p:spPr>
        <p:txBody>
          <a:bodyPr wrap="square" rtlCol="0">
            <a:spAutoFit/>
          </a:bodyPr>
          <a:lstStyle/>
          <a:p>
            <a:endParaRPr lang="en-US" sz="1618" dirty="0"/>
          </a:p>
        </p:txBody>
      </p:sp>
      <p:sp>
        <p:nvSpPr>
          <p:cNvPr id="13" name="TextBox 12"/>
          <p:cNvSpPr txBox="1"/>
          <p:nvPr/>
        </p:nvSpPr>
        <p:spPr>
          <a:xfrm>
            <a:off x="1813593" y="6099680"/>
            <a:ext cx="6773913" cy="216854"/>
          </a:xfrm>
          <a:prstGeom prst="rect">
            <a:avLst/>
          </a:prstGeom>
          <a:noFill/>
        </p:spPr>
        <p:txBody>
          <a:bodyPr wrap="square" rtlCol="0">
            <a:spAutoFit/>
          </a:bodyPr>
          <a:lstStyle/>
          <a:p>
            <a:r>
              <a:rPr lang="en-US" sz="809" dirty="0"/>
              <a:t>Source: Office of Naval Intelligence, </a:t>
            </a:r>
            <a:r>
              <a:rPr lang="en-US" sz="809" i="1" dirty="0"/>
              <a:t>People’s Liberation Army Navy: A Modern Navy with Chinese Characteristics</a:t>
            </a:r>
            <a:r>
              <a:rPr lang="en-US" sz="809" dirty="0"/>
              <a:t>, 38.. </a:t>
            </a:r>
          </a:p>
        </p:txBody>
      </p:sp>
      <p:sp>
        <p:nvSpPr>
          <p:cNvPr id="9" name="Slide Number Placeholder 4"/>
          <p:cNvSpPr>
            <a:spLocks noGrp="1"/>
          </p:cNvSpPr>
          <p:nvPr>
            <p:ph type="sldNum" sz="quarter" idx="12"/>
          </p:nvPr>
        </p:nvSpPr>
        <p:spPr>
          <a:xfrm>
            <a:off x="8204270" y="6059737"/>
            <a:ext cx="766477" cy="328128"/>
          </a:xfrm>
        </p:spPr>
        <p:txBody>
          <a:bodyPr/>
          <a:lstStyle/>
          <a:p>
            <a:fld id="{E95EA8F7-C19D-EF4A-A25F-B2B79527C69C}" type="slidenum">
              <a:rPr lang="en-US" smtClean="0"/>
              <a:t>99</a:t>
            </a:fld>
            <a:endParaRPr lang="en-US" dirty="0"/>
          </a:p>
        </p:txBody>
      </p:sp>
      <p:sp>
        <p:nvSpPr>
          <p:cNvPr id="12" name="Title 1"/>
          <p:cNvSpPr txBox="1">
            <a:spLocks/>
          </p:cNvSpPr>
          <p:nvPr/>
        </p:nvSpPr>
        <p:spPr bwMode="auto">
          <a:xfrm>
            <a:off x="1644274" y="272758"/>
            <a:ext cx="7257213" cy="64199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2175" tIns="41087" rIns="82175" bIns="41087" numCol="1" anchor="t" anchorCtr="0" compatLnSpc="1">
            <a:prstTxWarp prst="textNoShape">
              <a:avLst/>
            </a:prstTxWarp>
            <a:noAutofit/>
          </a:bodyPr>
          <a:lstStyle>
            <a:lvl1pPr algn="l" rtl="0" eaLnBrk="0" fontAlgn="base" hangingPunct="0">
              <a:spcBef>
                <a:spcPct val="0"/>
              </a:spcBef>
              <a:spcAft>
                <a:spcPct val="0"/>
              </a:spcAft>
              <a:defRPr sz="2600" b="1">
                <a:solidFill>
                  <a:schemeClr val="tx2"/>
                </a:solidFill>
                <a:latin typeface="Arial" charset="0"/>
                <a:ea typeface="ＭＳ Ｐゴシック" charset="-128"/>
                <a:cs typeface="ＭＳ Ｐゴシック"/>
              </a:defRPr>
            </a:lvl1pPr>
            <a:lvl2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2pPr>
            <a:lvl3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3pPr>
            <a:lvl4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4pPr>
            <a:lvl5pPr algn="l" rtl="0" eaLnBrk="0" fontAlgn="base" hangingPunct="0">
              <a:spcBef>
                <a:spcPct val="0"/>
              </a:spcBef>
              <a:spcAft>
                <a:spcPct val="0"/>
              </a:spcAft>
              <a:defRPr sz="2600" b="1">
                <a:solidFill>
                  <a:schemeClr val="tx2"/>
                </a:solidFill>
                <a:latin typeface="Arial" charset="0"/>
                <a:ea typeface="ＭＳ Ｐゴシック" pitchFamily="21" charset="-128"/>
                <a:cs typeface="ＭＳ Ｐゴシック" pitchFamily="-112" charset="-128"/>
              </a:defRPr>
            </a:lvl5pPr>
            <a:lvl6pPr marL="457200" algn="l" rtl="0" eaLnBrk="1" fontAlgn="base" hangingPunct="1">
              <a:spcBef>
                <a:spcPct val="0"/>
              </a:spcBef>
              <a:spcAft>
                <a:spcPct val="0"/>
              </a:spcAft>
              <a:defRPr sz="2600" b="1">
                <a:solidFill>
                  <a:schemeClr val="tx2"/>
                </a:solidFill>
                <a:latin typeface="Arial" charset="0"/>
                <a:ea typeface="ヒラギノ角ゴ Pro W3" pitchFamily="1" charset="-128"/>
              </a:defRPr>
            </a:lvl6pPr>
            <a:lvl7pPr marL="914400" algn="l" rtl="0" eaLnBrk="1" fontAlgn="base" hangingPunct="1">
              <a:spcBef>
                <a:spcPct val="0"/>
              </a:spcBef>
              <a:spcAft>
                <a:spcPct val="0"/>
              </a:spcAft>
              <a:defRPr sz="2600" b="1">
                <a:solidFill>
                  <a:schemeClr val="tx2"/>
                </a:solidFill>
                <a:latin typeface="Arial" charset="0"/>
                <a:ea typeface="ヒラギノ角ゴ Pro W3" pitchFamily="1" charset="-128"/>
              </a:defRPr>
            </a:lvl7pPr>
            <a:lvl8pPr marL="1371600" algn="l" rtl="0" eaLnBrk="1" fontAlgn="base" hangingPunct="1">
              <a:spcBef>
                <a:spcPct val="0"/>
              </a:spcBef>
              <a:spcAft>
                <a:spcPct val="0"/>
              </a:spcAft>
              <a:defRPr sz="2600" b="1">
                <a:solidFill>
                  <a:schemeClr val="tx2"/>
                </a:solidFill>
                <a:latin typeface="Arial" charset="0"/>
                <a:ea typeface="ヒラギノ角ゴ Pro W3" pitchFamily="1" charset="-128"/>
              </a:defRPr>
            </a:lvl8pPr>
            <a:lvl9pPr marL="1828800" algn="l" rtl="0" eaLnBrk="1" fontAlgn="base" hangingPunct="1">
              <a:spcBef>
                <a:spcPct val="0"/>
              </a:spcBef>
              <a:spcAft>
                <a:spcPct val="0"/>
              </a:spcAft>
              <a:defRPr sz="2600" b="1">
                <a:solidFill>
                  <a:schemeClr val="tx2"/>
                </a:solidFill>
                <a:latin typeface="Arial" charset="0"/>
                <a:ea typeface="ヒラギノ角ゴ Pro W3" pitchFamily="1" charset="-128"/>
              </a:defRPr>
            </a:lvl9pPr>
          </a:lstStyle>
          <a:p>
            <a:pPr algn="ctr"/>
            <a:r>
              <a:rPr lang="en-US" sz="2400" dirty="0">
                <a:solidFill>
                  <a:schemeClr val="tx1"/>
                </a:solidFill>
                <a:latin typeface="+mn-lt"/>
              </a:rPr>
              <a:t>China’s Naval Modernization: Expanding in PLAN Exercise Locations</a:t>
            </a:r>
            <a:endParaRPr lang="en-US" sz="2400" dirty="0">
              <a:solidFill>
                <a:schemeClr val="tx1"/>
              </a:solidFill>
              <a:latin typeface="+mn-lt"/>
              <a:cs typeface="Arial Black"/>
            </a:endParaRPr>
          </a:p>
        </p:txBody>
      </p:sp>
      <p:pic>
        <p:nvPicPr>
          <p:cNvPr id="14" name="Picture 13"/>
          <p:cNvPicPr/>
          <p:nvPr/>
        </p:nvPicPr>
        <p:blipFill>
          <a:blip r:embed="rId2" cstate="email">
            <a:extLst>
              <a:ext uri="{28A0092B-C50C-407E-A947-70E740481C1C}">
                <a14:useLocalDpi xmlns:a14="http://schemas.microsoft.com/office/drawing/2010/main"/>
              </a:ext>
            </a:extLst>
          </a:blip>
          <a:srcRect/>
          <a:stretch>
            <a:fillRect/>
          </a:stretch>
        </p:blipFill>
        <p:spPr bwMode="auto">
          <a:xfrm>
            <a:off x="2831459" y="1131602"/>
            <a:ext cx="4966215" cy="4762644"/>
          </a:xfrm>
          <a:prstGeom prst="rect">
            <a:avLst/>
          </a:prstGeom>
          <a:noFill/>
          <a:ln>
            <a:noFill/>
          </a:ln>
        </p:spPr>
      </p:pic>
    </p:spTree>
    <p:extLst>
      <p:ext uri="{BB962C8B-B14F-4D97-AF65-F5344CB8AC3E}">
        <p14:creationId xmlns:p14="http://schemas.microsoft.com/office/powerpoint/2010/main" val="14121012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Office Theme</Template>
  <TotalTime>2978</TotalTime>
  <Words>12746</Words>
  <Application>Microsoft Office PowerPoint</Application>
  <PresentationFormat>Custom</PresentationFormat>
  <Paragraphs>1005</Paragraphs>
  <Slides>190</Slides>
  <Notes>12</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190</vt:i4>
      </vt:variant>
    </vt:vector>
  </HeadingPairs>
  <TitlesOfParts>
    <vt:vector size="200" baseType="lpstr">
      <vt:lpstr>ＭＳ Ｐゴシック</vt:lpstr>
      <vt:lpstr>Arial</vt:lpstr>
      <vt:lpstr>Arial Black</vt:lpstr>
      <vt:lpstr>Calibri</vt:lpstr>
      <vt:lpstr>Calibri Light</vt:lpstr>
      <vt:lpstr>Garamond</vt:lpstr>
      <vt:lpstr>Georgia</vt:lpstr>
      <vt:lpstr>Times New Roman</vt:lpstr>
      <vt:lpstr>ヒラギノ角ゴ Pro W3</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Illustrative Areas of Advance: Modernization, Space, Anti-Space, and Cyber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Anthony Cordesman</dc:creator>
  <cp:lastModifiedBy>Nicholas Harrington</cp:lastModifiedBy>
  <cp:revision>173</cp:revision>
  <dcterms:created xsi:type="dcterms:W3CDTF">2018-04-06T14:27:02Z</dcterms:created>
  <dcterms:modified xsi:type="dcterms:W3CDTF">2018-09-19T15:31:29Z</dcterms:modified>
</cp:coreProperties>
</file>