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3"/>
  </p:notesMasterIdLst>
  <p:sldIdLst>
    <p:sldId id="256"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57"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90" d="100"/>
          <a:sy n="90" d="100"/>
        </p:scale>
        <p:origin x="98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diagrams/_rels/data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_rels/drawing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42292F-E215-8849-9CC5-D1BD9D3D6CED}" type="doc">
      <dgm:prSet loTypeId="urn:microsoft.com/office/officeart/2005/8/layout/arrow2" loCatId="process" qsTypeId="urn:microsoft.com/office/officeart/2005/8/quickstyle/simple1" qsCatId="simple" csTypeId="urn:microsoft.com/office/officeart/2005/8/colors/accent1_1" csCatId="accent1" phldr="1"/>
      <dgm:spPr/>
      <dgm:t>
        <a:bodyPr/>
        <a:lstStyle/>
        <a:p>
          <a:endParaRPr lang="en-US"/>
        </a:p>
      </dgm:t>
    </dgm:pt>
    <dgm:pt modelId="{7C00AE95-23A3-794B-9648-03C7168996BC}">
      <dgm:prSet phldrT="[Text]" custT="1"/>
      <dgm:spPr>
        <a:effectLst>
          <a:outerShdw blurRad="50800" dist="38100" dir="5400000" algn="t" rotWithShape="0">
            <a:prstClr val="black">
              <a:alpha val="40000"/>
            </a:prstClr>
          </a:outerShdw>
        </a:effectLst>
      </dgm:spPr>
      <dgm:t>
        <a:bodyPr/>
        <a:lstStyle/>
        <a:p>
          <a:pPr algn="ctr">
            <a:lnSpc>
              <a:spcPct val="90000"/>
            </a:lnSpc>
            <a:spcAft>
              <a:spcPts val="0"/>
            </a:spcAft>
          </a:pPr>
          <a:r>
            <a:rPr lang="en-US" sz="1400" b="1" dirty="0">
              <a:solidFill>
                <a:srgbClr val="0E66AF"/>
              </a:solidFill>
              <a:effectLst/>
              <a:latin typeface="Calibri"/>
              <a:cs typeface="Calibri"/>
            </a:rPr>
            <a:t>Emergence &amp; Spread of New Pathogens</a:t>
          </a:r>
        </a:p>
      </dgm:t>
    </dgm:pt>
    <dgm:pt modelId="{2C983D44-3898-D44C-B0D1-8E43455B4364}" type="parTrans" cxnId="{49110A3A-BFF5-044C-8747-5151483C3CA3}">
      <dgm:prSet/>
      <dgm:spPr/>
      <dgm:t>
        <a:bodyPr/>
        <a:lstStyle/>
        <a:p>
          <a:endParaRPr lang="en-US">
            <a:solidFill>
              <a:schemeClr val="bg2"/>
            </a:solidFill>
          </a:endParaRPr>
        </a:p>
      </dgm:t>
    </dgm:pt>
    <dgm:pt modelId="{42DC3E05-9FD4-6648-A081-D5F3B78B6743}" type="sibTrans" cxnId="{49110A3A-BFF5-044C-8747-5151483C3CA3}">
      <dgm:prSet/>
      <dgm:spPr/>
      <dgm:t>
        <a:bodyPr/>
        <a:lstStyle/>
        <a:p>
          <a:endParaRPr lang="en-US">
            <a:solidFill>
              <a:schemeClr val="bg2"/>
            </a:solidFill>
          </a:endParaRPr>
        </a:p>
      </dgm:t>
    </dgm:pt>
    <dgm:pt modelId="{AA75EB91-13D8-604C-8817-4D2EEBDBADEE}">
      <dgm:prSet phldrT="[Text]" custT="1"/>
      <dgm:spPr>
        <a:effectLst>
          <a:outerShdw blurRad="50800" dist="38100" dir="5400000" algn="t" rotWithShape="0">
            <a:prstClr val="black">
              <a:alpha val="40000"/>
            </a:prstClr>
          </a:outerShdw>
        </a:effectLst>
      </dgm:spPr>
      <dgm:t>
        <a:bodyPr/>
        <a:lstStyle/>
        <a:p>
          <a:pPr algn="ctr">
            <a:lnSpc>
              <a:spcPct val="90000"/>
            </a:lnSpc>
          </a:pPr>
          <a:r>
            <a:rPr lang="en-US" sz="1400" b="1" dirty="0">
              <a:solidFill>
                <a:srgbClr val="0E66AF"/>
              </a:solidFill>
              <a:effectLst/>
              <a:latin typeface="Calibri"/>
              <a:cs typeface="Calibri"/>
            </a:rPr>
            <a:t>Intentional Release and/or Engineering </a:t>
          </a:r>
        </a:p>
      </dgm:t>
    </dgm:pt>
    <dgm:pt modelId="{DF539AD1-1303-F94E-B618-02A006758B87}" type="parTrans" cxnId="{CA6B50D3-E45F-0B46-AB7F-0466BD2E53F5}">
      <dgm:prSet/>
      <dgm:spPr/>
      <dgm:t>
        <a:bodyPr/>
        <a:lstStyle/>
        <a:p>
          <a:endParaRPr lang="en-US">
            <a:solidFill>
              <a:schemeClr val="bg2"/>
            </a:solidFill>
          </a:endParaRPr>
        </a:p>
      </dgm:t>
    </dgm:pt>
    <dgm:pt modelId="{053E8274-112D-9D47-BAD9-8F1F537217F7}" type="sibTrans" cxnId="{CA6B50D3-E45F-0B46-AB7F-0466BD2E53F5}">
      <dgm:prSet/>
      <dgm:spPr/>
      <dgm:t>
        <a:bodyPr/>
        <a:lstStyle/>
        <a:p>
          <a:endParaRPr lang="en-US">
            <a:solidFill>
              <a:schemeClr val="bg2"/>
            </a:solidFill>
          </a:endParaRPr>
        </a:p>
      </dgm:t>
    </dgm:pt>
    <dgm:pt modelId="{DC9EDD02-CFEF-394F-8863-843F3B767FAC}">
      <dgm:prSet phldrT="[Text]" custT="1"/>
      <dgm:spPr>
        <a:effectLst>
          <a:outerShdw blurRad="50800" dist="38100" dir="5400000" algn="t" rotWithShape="0">
            <a:prstClr val="black">
              <a:alpha val="40000"/>
            </a:prstClr>
          </a:outerShdw>
        </a:effectLst>
      </dgm:spPr>
      <dgm:t>
        <a:bodyPr/>
        <a:lstStyle/>
        <a:p>
          <a:pPr algn="ctr">
            <a:lnSpc>
              <a:spcPct val="90000"/>
            </a:lnSpc>
            <a:spcAft>
              <a:spcPts val="0"/>
            </a:spcAft>
          </a:pPr>
          <a:r>
            <a:rPr lang="en-US" sz="1400" b="1" dirty="0">
              <a:solidFill>
                <a:srgbClr val="0E66AF"/>
              </a:solidFill>
              <a:effectLst/>
              <a:latin typeface="Calibri"/>
              <a:cs typeface="Calibri"/>
            </a:rPr>
            <a:t>Globalization of Travel, Food and Medicines</a:t>
          </a:r>
        </a:p>
      </dgm:t>
    </dgm:pt>
    <dgm:pt modelId="{9E27C882-C3CA-6741-80B6-199A647868EB}" type="parTrans" cxnId="{182350EA-9807-F948-A16E-8EC28CDBAAC5}">
      <dgm:prSet/>
      <dgm:spPr/>
      <dgm:t>
        <a:bodyPr/>
        <a:lstStyle/>
        <a:p>
          <a:endParaRPr lang="en-US">
            <a:solidFill>
              <a:schemeClr val="bg2"/>
            </a:solidFill>
          </a:endParaRPr>
        </a:p>
      </dgm:t>
    </dgm:pt>
    <dgm:pt modelId="{5A775A3D-9999-5746-BBAC-B995F23EB715}" type="sibTrans" cxnId="{182350EA-9807-F948-A16E-8EC28CDBAAC5}">
      <dgm:prSet/>
      <dgm:spPr/>
      <dgm:t>
        <a:bodyPr/>
        <a:lstStyle/>
        <a:p>
          <a:endParaRPr lang="en-US">
            <a:solidFill>
              <a:schemeClr val="bg2"/>
            </a:solidFill>
          </a:endParaRPr>
        </a:p>
      </dgm:t>
    </dgm:pt>
    <dgm:pt modelId="{89CCB0D7-747D-0A43-80EA-91E9D0635415}">
      <dgm:prSet phldrT="[Text]" custT="1"/>
      <dgm:spPr>
        <a:effectLst>
          <a:outerShdw blurRad="50800" dist="38100" dir="5400000" algn="t" rotWithShape="0">
            <a:prstClr val="black">
              <a:alpha val="40000"/>
            </a:prstClr>
          </a:outerShdw>
        </a:effectLst>
      </dgm:spPr>
      <dgm:t>
        <a:bodyPr/>
        <a:lstStyle/>
        <a:p>
          <a:pPr algn="ctr">
            <a:lnSpc>
              <a:spcPct val="90000"/>
            </a:lnSpc>
            <a:spcAft>
              <a:spcPts val="0"/>
            </a:spcAft>
          </a:pPr>
          <a:r>
            <a:rPr lang="en-US" sz="1400" b="1" dirty="0">
              <a:solidFill>
                <a:srgbClr val="0E66AF"/>
              </a:solidFill>
              <a:effectLst/>
              <a:latin typeface="Calibri"/>
              <a:cs typeface="Calibri"/>
            </a:rPr>
            <a:t>Rise of Drug Resistance</a:t>
          </a:r>
        </a:p>
      </dgm:t>
    </dgm:pt>
    <dgm:pt modelId="{3E6C2F53-05F7-7346-BC87-88F4E72D3D16}" type="parTrans" cxnId="{A027DE39-9952-F04B-BC68-C0AA9C6B8E3A}">
      <dgm:prSet/>
      <dgm:spPr/>
      <dgm:t>
        <a:bodyPr/>
        <a:lstStyle/>
        <a:p>
          <a:endParaRPr lang="en-US">
            <a:solidFill>
              <a:schemeClr val="bg2"/>
            </a:solidFill>
          </a:endParaRPr>
        </a:p>
      </dgm:t>
    </dgm:pt>
    <dgm:pt modelId="{B8E8DD66-0FEA-6F42-BBC8-A81289B024CC}" type="sibTrans" cxnId="{A027DE39-9952-F04B-BC68-C0AA9C6B8E3A}">
      <dgm:prSet/>
      <dgm:spPr/>
      <dgm:t>
        <a:bodyPr/>
        <a:lstStyle/>
        <a:p>
          <a:endParaRPr lang="en-US">
            <a:solidFill>
              <a:schemeClr val="bg2"/>
            </a:solidFill>
          </a:endParaRPr>
        </a:p>
      </dgm:t>
    </dgm:pt>
    <dgm:pt modelId="{C0C614E0-1E7A-7B44-9705-C785B023821E}">
      <dgm:prSet phldrT="[Text]" custT="1"/>
      <dgm:spPr>
        <a:effectLst>
          <a:outerShdw blurRad="50800" dist="38100" dir="5400000" algn="t" rotWithShape="0">
            <a:prstClr val="black">
              <a:alpha val="40000"/>
            </a:prstClr>
          </a:outerShdw>
        </a:effectLst>
      </dgm:spPr>
      <dgm:t>
        <a:bodyPr/>
        <a:lstStyle/>
        <a:p>
          <a:pPr algn="ctr">
            <a:spcAft>
              <a:spcPts val="0"/>
            </a:spcAft>
          </a:pPr>
          <a:r>
            <a:rPr lang="en-US" sz="1400" b="1" dirty="0">
              <a:solidFill>
                <a:srgbClr val="0E66AF"/>
              </a:solidFill>
              <a:effectLst/>
              <a:latin typeface="Calibri"/>
              <a:cs typeface="Calibri"/>
            </a:rPr>
            <a:t>Reemergence of known Pathogens</a:t>
          </a:r>
        </a:p>
      </dgm:t>
    </dgm:pt>
    <dgm:pt modelId="{2C8A5420-AD76-5B4D-971A-87F6B135DFCC}" type="parTrans" cxnId="{22BCC998-5D42-BD43-81D2-4994F6D5B24F}">
      <dgm:prSet/>
      <dgm:spPr/>
      <dgm:t>
        <a:bodyPr/>
        <a:lstStyle/>
        <a:p>
          <a:endParaRPr lang="en-US"/>
        </a:p>
      </dgm:t>
    </dgm:pt>
    <dgm:pt modelId="{DECF4FE3-538C-0C42-A0DF-45B924DFD67C}" type="sibTrans" cxnId="{22BCC998-5D42-BD43-81D2-4994F6D5B24F}">
      <dgm:prSet/>
      <dgm:spPr/>
      <dgm:t>
        <a:bodyPr/>
        <a:lstStyle/>
        <a:p>
          <a:endParaRPr lang="en-US"/>
        </a:p>
      </dgm:t>
    </dgm:pt>
    <dgm:pt modelId="{88C5C6CB-DC36-D046-8307-EA70321079E1}" type="pres">
      <dgm:prSet presAssocID="{D342292F-E215-8849-9CC5-D1BD9D3D6CED}" presName="arrowDiagram" presStyleCnt="0">
        <dgm:presLayoutVars>
          <dgm:chMax val="5"/>
          <dgm:dir/>
          <dgm:resizeHandles val="exact"/>
        </dgm:presLayoutVars>
      </dgm:prSet>
      <dgm:spPr/>
    </dgm:pt>
    <dgm:pt modelId="{3F161F23-589C-9F4B-AC8C-02AE36115DED}" type="pres">
      <dgm:prSet presAssocID="{D342292F-E215-8849-9CC5-D1BD9D3D6CED}" presName="arrow" presStyleLbl="bgShp" presStyleIdx="0" presStyleCnt="1" custScaleX="111259" custLinFactNeighborX="4836" custLinFactNeighborY="774"/>
      <dgm:spPr>
        <a:gradFill flip="none" rotWithShape="1">
          <a:gsLst>
            <a:gs pos="0">
              <a:schemeClr val="tx2">
                <a:lumMod val="75000"/>
              </a:schemeClr>
            </a:gs>
            <a:gs pos="0">
              <a:schemeClr val="tx2">
                <a:lumMod val="85000"/>
              </a:schemeClr>
            </a:gs>
            <a:gs pos="93000">
              <a:schemeClr val="accent1">
                <a:lumMod val="75000"/>
              </a:schemeClr>
            </a:gs>
            <a:gs pos="45000">
              <a:schemeClr val="accent1"/>
            </a:gs>
          </a:gsLst>
          <a:path path="circle">
            <a:fillToRect t="100000" r="100000"/>
          </a:path>
          <a:tileRect l="-100000" b="-100000"/>
        </a:gradFill>
        <a:effectLst/>
        <a:scene3d>
          <a:camera prst="orthographicFront"/>
          <a:lightRig rig="threePt" dir="t"/>
        </a:scene3d>
        <a:sp3d prstMaterial="matte">
          <a:bevelT/>
        </a:sp3d>
      </dgm:spPr>
    </dgm:pt>
    <dgm:pt modelId="{C98EF3A5-090D-974E-A42F-BA31E15A222F}" type="pres">
      <dgm:prSet presAssocID="{D342292F-E215-8849-9CC5-D1BD9D3D6CED}" presName="arrowDiagram5" presStyleCnt="0"/>
      <dgm:spPr/>
    </dgm:pt>
    <dgm:pt modelId="{242B9474-6A42-5B42-A7A5-B107157C6B79}" type="pres">
      <dgm:prSet presAssocID="{7C00AE95-23A3-794B-9648-03C7168996BC}" presName="bullet5a" presStyleLbl="node1" presStyleIdx="0" presStyleCnt="5" custLinFactX="-100000" custLinFactNeighborX="-171148" custLinFactNeighborY="45880"/>
      <dgm:spPr/>
    </dgm:pt>
    <dgm:pt modelId="{8D5A4CE5-9BE9-EF44-8DAE-BF10866F3B85}" type="pres">
      <dgm:prSet presAssocID="{7C00AE95-23A3-794B-9648-03C7168996BC}" presName="textBox5a" presStyleLbl="revTx" presStyleIdx="0" presStyleCnt="5" custScaleX="237916" custScaleY="42704" custLinFactNeighborX="-1965" custLinFactNeighborY="9270">
        <dgm:presLayoutVars>
          <dgm:bulletEnabled val="1"/>
        </dgm:presLayoutVars>
      </dgm:prSet>
      <dgm:spPr/>
    </dgm:pt>
    <dgm:pt modelId="{24F9E3ED-6231-974F-B0F9-FBF9A1F154CF}" type="pres">
      <dgm:prSet presAssocID="{DC9EDD02-CFEF-394F-8863-843F3B767FAC}" presName="bullet5b" presStyleLbl="node1" presStyleIdx="1" presStyleCnt="5" custLinFactX="-68305" custLinFactNeighborX="-100000" custLinFactNeighborY="50797"/>
      <dgm:spPr/>
    </dgm:pt>
    <dgm:pt modelId="{881DC7D6-A60E-DB46-86D9-24A4BA433CE9}" type="pres">
      <dgm:prSet presAssocID="{DC9EDD02-CFEF-394F-8863-843F3B767FAC}" presName="textBox5b" presStyleLbl="revTx" presStyleIdx="1" presStyleCnt="5" custScaleX="211060" custScaleY="25600" custLinFactNeighborX="6420" custLinFactNeighborY="-5540">
        <dgm:presLayoutVars>
          <dgm:bulletEnabled val="1"/>
        </dgm:presLayoutVars>
      </dgm:prSet>
      <dgm:spPr/>
    </dgm:pt>
    <dgm:pt modelId="{267590D7-37AD-9940-AAB4-1934225EDBCC}" type="pres">
      <dgm:prSet presAssocID="{89CCB0D7-747D-0A43-80EA-91E9D0635415}" presName="bullet5c" presStyleLbl="node1" presStyleIdx="2" presStyleCnt="5" custLinFactX="-20021" custLinFactNeighborX="-100000" custLinFactNeighborY="39451"/>
      <dgm:spPr/>
    </dgm:pt>
    <dgm:pt modelId="{F6EC4A77-C27E-F74A-93F1-BBFAEE5A18C1}" type="pres">
      <dgm:prSet presAssocID="{89CCB0D7-747D-0A43-80EA-91E9D0635415}" presName="textBox5c" presStyleLbl="revTx" presStyleIdx="2" presStyleCnt="5" custScaleX="105908" custScaleY="23497" custLinFactNeighborX="-34602" custLinFactNeighborY="-21015">
        <dgm:presLayoutVars>
          <dgm:bulletEnabled val="1"/>
        </dgm:presLayoutVars>
      </dgm:prSet>
      <dgm:spPr/>
    </dgm:pt>
    <dgm:pt modelId="{6D800363-2476-C147-96EA-0B66990F7949}" type="pres">
      <dgm:prSet presAssocID="{AA75EB91-13D8-604C-8817-4D2EEBDBADEE}" presName="bullet5d" presStyleLbl="node1" presStyleIdx="3" presStyleCnt="5" custLinFactNeighborX="-55344" custLinFactNeighborY="17020"/>
      <dgm:spPr>
        <a:blipFill rotWithShape="0">
          <a:blip xmlns:r="http://schemas.openxmlformats.org/officeDocument/2006/relationships" r:embed="rId1"/>
          <a:stretch>
            <a:fillRect/>
          </a:stretch>
        </a:blipFill>
      </dgm:spPr>
    </dgm:pt>
    <dgm:pt modelId="{3043847F-3623-5D46-89DF-E1CEB610F875}" type="pres">
      <dgm:prSet presAssocID="{AA75EB91-13D8-604C-8817-4D2EEBDBADEE}" presName="textBox5d" presStyleLbl="revTx" presStyleIdx="3" presStyleCnt="5" custScaleX="120322" custScaleY="17290" custLinFactNeighborX="-26665" custLinFactNeighborY="-25348">
        <dgm:presLayoutVars>
          <dgm:bulletEnabled val="1"/>
        </dgm:presLayoutVars>
      </dgm:prSet>
      <dgm:spPr/>
    </dgm:pt>
    <dgm:pt modelId="{64150249-FB3A-8942-8349-32890E711BE8}" type="pres">
      <dgm:prSet presAssocID="{C0C614E0-1E7A-7B44-9705-C785B023821E}" presName="bullet5e" presStyleLbl="node1" presStyleIdx="4" presStyleCnt="5" custLinFactNeighborX="93855" custLinFactNeighborY="-16323"/>
      <dgm:spPr>
        <a:blipFill rotWithShape="0">
          <a:blip xmlns:r="http://schemas.openxmlformats.org/officeDocument/2006/relationships" r:embed="rId2"/>
          <a:stretch>
            <a:fillRect/>
          </a:stretch>
        </a:blipFill>
      </dgm:spPr>
    </dgm:pt>
    <dgm:pt modelId="{91BB5CD0-6642-CB47-87D8-442DD2C288A3}" type="pres">
      <dgm:prSet presAssocID="{C0C614E0-1E7A-7B44-9705-C785B023821E}" presName="textBox5e" presStyleLbl="revTx" presStyleIdx="4" presStyleCnt="5" custScaleX="160272" custScaleY="19951" custLinFactNeighborX="19899" custLinFactNeighborY="-10495">
        <dgm:presLayoutVars>
          <dgm:bulletEnabled val="1"/>
        </dgm:presLayoutVars>
      </dgm:prSet>
      <dgm:spPr/>
    </dgm:pt>
  </dgm:ptLst>
  <dgm:cxnLst>
    <dgm:cxn modelId="{DEAAEFE5-2843-1F4C-9065-C73538074D0E}" type="presOf" srcId="{7C00AE95-23A3-794B-9648-03C7168996BC}" destId="{8D5A4CE5-9BE9-EF44-8DAE-BF10866F3B85}" srcOrd="0" destOrd="0" presId="urn:microsoft.com/office/officeart/2005/8/layout/arrow2"/>
    <dgm:cxn modelId="{182350EA-9807-F948-A16E-8EC28CDBAAC5}" srcId="{D342292F-E215-8849-9CC5-D1BD9D3D6CED}" destId="{DC9EDD02-CFEF-394F-8863-843F3B767FAC}" srcOrd="1" destOrd="0" parTransId="{9E27C882-C3CA-6741-80B6-199A647868EB}" sibTransId="{5A775A3D-9999-5746-BBAC-B995F23EB715}"/>
    <dgm:cxn modelId="{CB24B395-776B-214B-9382-CF310D75C2FA}" type="presOf" srcId="{89CCB0D7-747D-0A43-80EA-91E9D0635415}" destId="{F6EC4A77-C27E-F74A-93F1-BBFAEE5A18C1}" srcOrd="0" destOrd="0" presId="urn:microsoft.com/office/officeart/2005/8/layout/arrow2"/>
    <dgm:cxn modelId="{A027DE39-9952-F04B-BC68-C0AA9C6B8E3A}" srcId="{D342292F-E215-8849-9CC5-D1BD9D3D6CED}" destId="{89CCB0D7-747D-0A43-80EA-91E9D0635415}" srcOrd="2" destOrd="0" parTransId="{3E6C2F53-05F7-7346-BC87-88F4E72D3D16}" sibTransId="{B8E8DD66-0FEA-6F42-BBC8-A81289B024CC}"/>
    <dgm:cxn modelId="{49110A3A-BFF5-044C-8747-5151483C3CA3}" srcId="{D342292F-E215-8849-9CC5-D1BD9D3D6CED}" destId="{7C00AE95-23A3-794B-9648-03C7168996BC}" srcOrd="0" destOrd="0" parTransId="{2C983D44-3898-D44C-B0D1-8E43455B4364}" sibTransId="{42DC3E05-9FD4-6648-A081-D5F3B78B6743}"/>
    <dgm:cxn modelId="{22BCC998-5D42-BD43-81D2-4994F6D5B24F}" srcId="{D342292F-E215-8849-9CC5-D1BD9D3D6CED}" destId="{C0C614E0-1E7A-7B44-9705-C785B023821E}" srcOrd="4" destOrd="0" parTransId="{2C8A5420-AD76-5B4D-971A-87F6B135DFCC}" sibTransId="{DECF4FE3-538C-0C42-A0DF-45B924DFD67C}"/>
    <dgm:cxn modelId="{CA6B50D3-E45F-0B46-AB7F-0466BD2E53F5}" srcId="{D342292F-E215-8849-9CC5-D1BD9D3D6CED}" destId="{AA75EB91-13D8-604C-8817-4D2EEBDBADEE}" srcOrd="3" destOrd="0" parTransId="{DF539AD1-1303-F94E-B618-02A006758B87}" sibTransId="{053E8274-112D-9D47-BAD9-8F1F537217F7}"/>
    <dgm:cxn modelId="{7F5AF65E-E866-CC4F-A593-087B2923496C}" type="presOf" srcId="{C0C614E0-1E7A-7B44-9705-C785B023821E}" destId="{91BB5CD0-6642-CB47-87D8-442DD2C288A3}" srcOrd="0" destOrd="0" presId="urn:microsoft.com/office/officeart/2005/8/layout/arrow2"/>
    <dgm:cxn modelId="{A08AE582-8D88-DF48-85E0-F405D53EA61B}" type="presOf" srcId="{DC9EDD02-CFEF-394F-8863-843F3B767FAC}" destId="{881DC7D6-A60E-DB46-86D9-24A4BA433CE9}" srcOrd="0" destOrd="0" presId="urn:microsoft.com/office/officeart/2005/8/layout/arrow2"/>
    <dgm:cxn modelId="{AA98F019-FB62-664F-93FB-15734AD9A77D}" type="presOf" srcId="{AA75EB91-13D8-604C-8817-4D2EEBDBADEE}" destId="{3043847F-3623-5D46-89DF-E1CEB610F875}" srcOrd="0" destOrd="0" presId="urn:microsoft.com/office/officeart/2005/8/layout/arrow2"/>
    <dgm:cxn modelId="{04F2578F-1277-E243-B418-B2849F270A49}" type="presOf" srcId="{D342292F-E215-8849-9CC5-D1BD9D3D6CED}" destId="{88C5C6CB-DC36-D046-8307-EA70321079E1}" srcOrd="0" destOrd="0" presId="urn:microsoft.com/office/officeart/2005/8/layout/arrow2"/>
    <dgm:cxn modelId="{229212EC-8698-824E-8C2F-B007652F45A8}" type="presParOf" srcId="{88C5C6CB-DC36-D046-8307-EA70321079E1}" destId="{3F161F23-589C-9F4B-AC8C-02AE36115DED}" srcOrd="0" destOrd="0" presId="urn:microsoft.com/office/officeart/2005/8/layout/arrow2"/>
    <dgm:cxn modelId="{6FB0765C-CEBA-1F4C-9E6D-541747F20CD1}" type="presParOf" srcId="{88C5C6CB-DC36-D046-8307-EA70321079E1}" destId="{C98EF3A5-090D-974E-A42F-BA31E15A222F}" srcOrd="1" destOrd="0" presId="urn:microsoft.com/office/officeart/2005/8/layout/arrow2"/>
    <dgm:cxn modelId="{48A7D715-4043-0241-BC2E-5A979B73903C}" type="presParOf" srcId="{C98EF3A5-090D-974E-A42F-BA31E15A222F}" destId="{242B9474-6A42-5B42-A7A5-B107157C6B79}" srcOrd="0" destOrd="0" presId="urn:microsoft.com/office/officeart/2005/8/layout/arrow2"/>
    <dgm:cxn modelId="{AC78CADC-D30E-734D-9936-B8C1D2052446}" type="presParOf" srcId="{C98EF3A5-090D-974E-A42F-BA31E15A222F}" destId="{8D5A4CE5-9BE9-EF44-8DAE-BF10866F3B85}" srcOrd="1" destOrd="0" presId="urn:microsoft.com/office/officeart/2005/8/layout/arrow2"/>
    <dgm:cxn modelId="{E0FE41BE-8A55-3845-B7DB-C4CFB411ED45}" type="presParOf" srcId="{C98EF3A5-090D-974E-A42F-BA31E15A222F}" destId="{24F9E3ED-6231-974F-B0F9-FBF9A1F154CF}" srcOrd="2" destOrd="0" presId="urn:microsoft.com/office/officeart/2005/8/layout/arrow2"/>
    <dgm:cxn modelId="{1CA18992-F591-5F4B-AA86-B240DECEBA3E}" type="presParOf" srcId="{C98EF3A5-090D-974E-A42F-BA31E15A222F}" destId="{881DC7D6-A60E-DB46-86D9-24A4BA433CE9}" srcOrd="3" destOrd="0" presId="urn:microsoft.com/office/officeart/2005/8/layout/arrow2"/>
    <dgm:cxn modelId="{44D0CF82-40B6-B742-8393-6B0797C42EA1}" type="presParOf" srcId="{C98EF3A5-090D-974E-A42F-BA31E15A222F}" destId="{267590D7-37AD-9940-AAB4-1934225EDBCC}" srcOrd="4" destOrd="0" presId="urn:microsoft.com/office/officeart/2005/8/layout/arrow2"/>
    <dgm:cxn modelId="{CA4BCB01-512B-374D-B9B7-054B64811F33}" type="presParOf" srcId="{C98EF3A5-090D-974E-A42F-BA31E15A222F}" destId="{F6EC4A77-C27E-F74A-93F1-BBFAEE5A18C1}" srcOrd="5" destOrd="0" presId="urn:microsoft.com/office/officeart/2005/8/layout/arrow2"/>
    <dgm:cxn modelId="{B60C22C3-B9DC-474B-BE04-4EDB25865C52}" type="presParOf" srcId="{C98EF3A5-090D-974E-A42F-BA31E15A222F}" destId="{6D800363-2476-C147-96EA-0B66990F7949}" srcOrd="6" destOrd="0" presId="urn:microsoft.com/office/officeart/2005/8/layout/arrow2"/>
    <dgm:cxn modelId="{7CC82064-927E-894C-9D62-F348D9FB1520}" type="presParOf" srcId="{C98EF3A5-090D-974E-A42F-BA31E15A222F}" destId="{3043847F-3623-5D46-89DF-E1CEB610F875}" srcOrd="7" destOrd="0" presId="urn:microsoft.com/office/officeart/2005/8/layout/arrow2"/>
    <dgm:cxn modelId="{37A29F0E-4330-EF4D-A6AC-6B7F1961D31A}" type="presParOf" srcId="{C98EF3A5-090D-974E-A42F-BA31E15A222F}" destId="{64150249-FB3A-8942-8349-32890E711BE8}" srcOrd="8" destOrd="0" presId="urn:microsoft.com/office/officeart/2005/8/layout/arrow2"/>
    <dgm:cxn modelId="{62CBC8DB-33F0-D441-80DB-2C20B81DE1D5}" type="presParOf" srcId="{C98EF3A5-090D-974E-A42F-BA31E15A222F}" destId="{91BB5CD0-6642-CB47-87D8-442DD2C288A3}" srcOrd="9" destOrd="0" presId="urn:microsoft.com/office/officeart/2005/8/layout/arrow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161F23-589C-9F4B-AC8C-02AE36115DED}">
      <dsp:nvSpPr>
        <dsp:cNvPr id="0" name=""/>
        <dsp:cNvSpPr/>
      </dsp:nvSpPr>
      <dsp:spPr>
        <a:xfrm>
          <a:off x="-55892" y="0"/>
          <a:ext cx="6154037" cy="3457045"/>
        </a:xfrm>
        <a:prstGeom prst="swooshArrow">
          <a:avLst>
            <a:gd name="adj1" fmla="val 25000"/>
            <a:gd name="adj2" fmla="val 25000"/>
          </a:avLst>
        </a:prstGeom>
        <a:gradFill flip="none" rotWithShape="1">
          <a:gsLst>
            <a:gs pos="0">
              <a:schemeClr val="tx2">
                <a:lumMod val="75000"/>
              </a:schemeClr>
            </a:gs>
            <a:gs pos="0">
              <a:schemeClr val="tx2">
                <a:lumMod val="85000"/>
              </a:schemeClr>
            </a:gs>
            <a:gs pos="93000">
              <a:schemeClr val="accent1">
                <a:lumMod val="75000"/>
              </a:schemeClr>
            </a:gs>
            <a:gs pos="45000">
              <a:schemeClr val="accent1"/>
            </a:gs>
          </a:gsLst>
          <a:path path="circle">
            <a:fillToRect t="100000" r="100000"/>
          </a:path>
          <a:tileRect l="-100000" b="-100000"/>
        </a:gradFill>
        <a:ln>
          <a:noFill/>
        </a:ln>
        <a:effectLst/>
        <a:scene3d>
          <a:camera prst="orthographicFront"/>
          <a:lightRig rig="threePt" dir="t"/>
        </a:scene3d>
        <a:sp3d prstMaterial="matte">
          <a:bevelT/>
        </a:sp3d>
      </dsp:spPr>
      <dsp:style>
        <a:lnRef idx="0">
          <a:scrgbClr r="0" g="0" b="0"/>
        </a:lnRef>
        <a:fillRef idx="1">
          <a:scrgbClr r="0" g="0" b="0"/>
        </a:fillRef>
        <a:effectRef idx="0">
          <a:scrgbClr r="0" g="0" b="0"/>
        </a:effectRef>
        <a:fontRef idx="minor"/>
      </dsp:style>
    </dsp:sp>
    <dsp:sp modelId="{242B9474-6A42-5B42-A7A5-B107157C6B79}">
      <dsp:nvSpPr>
        <dsp:cNvPr id="0" name=""/>
        <dsp:cNvSpPr/>
      </dsp:nvSpPr>
      <dsp:spPr>
        <a:xfrm>
          <a:off x="455367" y="2629026"/>
          <a:ext cx="127219" cy="127219"/>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5A4CE5-9BE9-EF44-8DAE-BF10866F3B85}">
      <dsp:nvSpPr>
        <dsp:cNvPr id="0" name=""/>
        <dsp:cNvSpPr/>
      </dsp:nvSpPr>
      <dsp:spPr>
        <a:xfrm>
          <a:off x="350024" y="2946248"/>
          <a:ext cx="1723931" cy="351358"/>
        </a:xfrm>
        <a:prstGeom prst="rect">
          <a:avLst/>
        </a:prstGeom>
        <a:noFill/>
        <a:ln>
          <a:noFill/>
        </a:ln>
        <a:effectLst>
          <a:outerShdw blurRad="50800" dist="38100" dir="5400000" algn="t" rotWithShape="0">
            <a:prstClr val="black">
              <a:alpha val="40000"/>
            </a:prstClr>
          </a:outerShdw>
        </a:effectLst>
      </dsp:spPr>
      <dsp:style>
        <a:lnRef idx="0">
          <a:scrgbClr r="0" g="0" b="0"/>
        </a:lnRef>
        <a:fillRef idx="0">
          <a:scrgbClr r="0" g="0" b="0"/>
        </a:fillRef>
        <a:effectRef idx="0">
          <a:scrgbClr r="0" g="0" b="0"/>
        </a:effectRef>
        <a:fontRef idx="minor"/>
      </dsp:style>
      <dsp:txBody>
        <a:bodyPr spcFirstLastPara="0" vert="horz" wrap="square" lIns="67411" tIns="0" rIns="0" bIns="0" numCol="1" spcCol="1270" anchor="t" anchorCtr="0">
          <a:noAutofit/>
        </a:bodyPr>
        <a:lstStyle/>
        <a:p>
          <a:pPr marL="0" lvl="0" indent="0" algn="ctr" defTabSz="622300">
            <a:lnSpc>
              <a:spcPct val="90000"/>
            </a:lnSpc>
            <a:spcBef>
              <a:spcPct val="0"/>
            </a:spcBef>
            <a:spcAft>
              <a:spcPts val="0"/>
            </a:spcAft>
            <a:buNone/>
          </a:pPr>
          <a:r>
            <a:rPr lang="en-US" sz="1400" b="1" kern="1200" dirty="0">
              <a:solidFill>
                <a:srgbClr val="0E66AF"/>
              </a:solidFill>
              <a:effectLst/>
              <a:latin typeface="Calibri"/>
              <a:cs typeface="Calibri"/>
            </a:rPr>
            <a:t>Emergence &amp; Spread of New Pathogens</a:t>
          </a:r>
        </a:p>
      </dsp:txBody>
      <dsp:txXfrm>
        <a:off x="350024" y="2946248"/>
        <a:ext cx="1723931" cy="351358"/>
      </dsp:txXfrm>
    </dsp:sp>
    <dsp:sp modelId="{24F9E3ED-6231-974F-B0F9-FBF9A1F154CF}">
      <dsp:nvSpPr>
        <dsp:cNvPr id="0" name=""/>
        <dsp:cNvSpPr/>
      </dsp:nvSpPr>
      <dsp:spPr>
        <a:xfrm>
          <a:off x="1153825" y="2010130"/>
          <a:ext cx="199125" cy="199125"/>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1DC7D6-A60E-DB46-86D9-24A4BA433CE9}">
      <dsp:nvSpPr>
        <dsp:cNvPr id="0" name=""/>
        <dsp:cNvSpPr/>
      </dsp:nvSpPr>
      <dsp:spPr>
        <a:xfrm>
          <a:off x="1137602" y="2467138"/>
          <a:ext cx="1937934" cy="370816"/>
        </a:xfrm>
        <a:prstGeom prst="rect">
          <a:avLst/>
        </a:prstGeom>
        <a:noFill/>
        <a:ln>
          <a:noFill/>
        </a:ln>
        <a:effectLst>
          <a:outerShdw blurRad="50800" dist="38100" dir="5400000" algn="t" rotWithShape="0">
            <a:prstClr val="black">
              <a:alpha val="40000"/>
            </a:prstClr>
          </a:outerShdw>
        </a:effectLst>
      </dsp:spPr>
      <dsp:style>
        <a:lnRef idx="0">
          <a:scrgbClr r="0" g="0" b="0"/>
        </a:lnRef>
        <a:fillRef idx="0">
          <a:scrgbClr r="0" g="0" b="0"/>
        </a:fillRef>
        <a:effectRef idx="0">
          <a:scrgbClr r="0" g="0" b="0"/>
        </a:effectRef>
        <a:fontRef idx="minor"/>
      </dsp:style>
      <dsp:txBody>
        <a:bodyPr spcFirstLastPara="0" vert="horz" wrap="square" lIns="105513" tIns="0" rIns="0" bIns="0" numCol="1" spcCol="1270" anchor="t" anchorCtr="0">
          <a:noAutofit/>
        </a:bodyPr>
        <a:lstStyle/>
        <a:p>
          <a:pPr marL="0" lvl="0" indent="0" algn="ctr" defTabSz="622300">
            <a:lnSpc>
              <a:spcPct val="90000"/>
            </a:lnSpc>
            <a:spcBef>
              <a:spcPct val="0"/>
            </a:spcBef>
            <a:spcAft>
              <a:spcPts val="0"/>
            </a:spcAft>
            <a:buNone/>
          </a:pPr>
          <a:r>
            <a:rPr lang="en-US" sz="1400" b="1" kern="1200" dirty="0">
              <a:solidFill>
                <a:srgbClr val="0E66AF"/>
              </a:solidFill>
              <a:effectLst/>
              <a:latin typeface="Calibri"/>
              <a:cs typeface="Calibri"/>
            </a:rPr>
            <a:t>Globalization of Travel, Food and Medicines</a:t>
          </a:r>
        </a:p>
      </dsp:txBody>
      <dsp:txXfrm>
        <a:off x="1137602" y="2467138"/>
        <a:ext cx="1937934" cy="370816"/>
      </dsp:txXfrm>
    </dsp:sp>
    <dsp:sp modelId="{267590D7-37AD-9940-AAB4-1934225EDBCC}">
      <dsp:nvSpPr>
        <dsp:cNvPr id="0" name=""/>
        <dsp:cNvSpPr/>
      </dsp:nvSpPr>
      <dsp:spPr>
        <a:xfrm>
          <a:off x="2055310" y="1486178"/>
          <a:ext cx="265501" cy="265501"/>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EC4A77-C27E-F74A-93F1-BBFAEE5A18C1}">
      <dsp:nvSpPr>
        <dsp:cNvPr id="0" name=""/>
        <dsp:cNvSpPr/>
      </dsp:nvSpPr>
      <dsp:spPr>
        <a:xfrm>
          <a:off x="2105794" y="1849066"/>
          <a:ext cx="1130605" cy="456513"/>
        </a:xfrm>
        <a:prstGeom prst="rect">
          <a:avLst/>
        </a:prstGeom>
        <a:noFill/>
        <a:ln>
          <a:noFill/>
        </a:ln>
        <a:effectLst>
          <a:outerShdw blurRad="50800" dist="38100" dir="5400000" algn="t" rotWithShape="0">
            <a:prstClr val="black">
              <a:alpha val="40000"/>
            </a:prstClr>
          </a:outerShdw>
        </a:effectLst>
      </dsp:spPr>
      <dsp:style>
        <a:lnRef idx="0">
          <a:scrgbClr r="0" g="0" b="0"/>
        </a:lnRef>
        <a:fillRef idx="0">
          <a:scrgbClr r="0" g="0" b="0"/>
        </a:fillRef>
        <a:effectRef idx="0">
          <a:scrgbClr r="0" g="0" b="0"/>
        </a:effectRef>
        <a:fontRef idx="minor"/>
      </dsp:style>
      <dsp:txBody>
        <a:bodyPr spcFirstLastPara="0" vert="horz" wrap="square" lIns="140684" tIns="0" rIns="0" bIns="0" numCol="1" spcCol="1270" anchor="t" anchorCtr="0">
          <a:noAutofit/>
        </a:bodyPr>
        <a:lstStyle/>
        <a:p>
          <a:pPr marL="0" lvl="0" indent="0" algn="ctr" defTabSz="622300">
            <a:lnSpc>
              <a:spcPct val="90000"/>
            </a:lnSpc>
            <a:spcBef>
              <a:spcPct val="0"/>
            </a:spcBef>
            <a:spcAft>
              <a:spcPts val="0"/>
            </a:spcAft>
            <a:buNone/>
          </a:pPr>
          <a:r>
            <a:rPr lang="en-US" sz="1400" b="1" kern="1200" dirty="0">
              <a:solidFill>
                <a:srgbClr val="0E66AF"/>
              </a:solidFill>
              <a:effectLst/>
              <a:latin typeface="Calibri"/>
              <a:cs typeface="Calibri"/>
            </a:rPr>
            <a:t>Rise of Drug Resistance</a:t>
          </a:r>
        </a:p>
      </dsp:txBody>
      <dsp:txXfrm>
        <a:off x="2105794" y="1849066"/>
        <a:ext cx="1130605" cy="456513"/>
      </dsp:txXfrm>
    </dsp:sp>
    <dsp:sp modelId="{6D800363-2476-C147-96EA-0B66990F7949}">
      <dsp:nvSpPr>
        <dsp:cNvPr id="0" name=""/>
        <dsp:cNvSpPr/>
      </dsp:nvSpPr>
      <dsp:spPr>
        <a:xfrm>
          <a:off x="3212987" y="1027723"/>
          <a:ext cx="342938" cy="342938"/>
        </a:xfrm>
        <a:prstGeom prst="ellipse">
          <a:avLst/>
        </a:prstGeom>
        <a:blipFill rotWithShape="0">
          <a:blip xmlns:r="http://schemas.openxmlformats.org/officeDocument/2006/relationships" r:embed="rId1"/>
          <a:stretch>
            <a:fillRect/>
          </a:stretch>
        </a:blip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43847F-3623-5D46-89DF-E1CEB610F875}">
      <dsp:nvSpPr>
        <dsp:cNvPr id="0" name=""/>
        <dsp:cNvSpPr/>
      </dsp:nvSpPr>
      <dsp:spPr>
        <a:xfrm>
          <a:off x="3166864" y="1511582"/>
          <a:ext cx="1331067" cy="400474"/>
        </a:xfrm>
        <a:prstGeom prst="rect">
          <a:avLst/>
        </a:prstGeom>
        <a:noFill/>
        <a:ln>
          <a:noFill/>
        </a:ln>
        <a:effectLst>
          <a:outerShdw blurRad="50800" dist="38100" dir="5400000" algn="t" rotWithShape="0">
            <a:prstClr val="black">
              <a:alpha val="40000"/>
            </a:prstClr>
          </a:outerShdw>
        </a:effectLst>
      </dsp:spPr>
      <dsp:style>
        <a:lnRef idx="0">
          <a:scrgbClr r="0" g="0" b="0"/>
        </a:lnRef>
        <a:fillRef idx="0">
          <a:scrgbClr r="0" g="0" b="0"/>
        </a:fillRef>
        <a:effectRef idx="0">
          <a:scrgbClr r="0" g="0" b="0"/>
        </a:effectRef>
        <a:fontRef idx="minor"/>
      </dsp:style>
      <dsp:txBody>
        <a:bodyPr spcFirstLastPara="0" vert="horz" wrap="square" lIns="181716" tIns="0" rIns="0" bIns="0" numCol="1" spcCol="1270" anchor="t" anchorCtr="0">
          <a:noAutofit/>
        </a:bodyPr>
        <a:lstStyle/>
        <a:p>
          <a:pPr marL="0" lvl="0" indent="0" algn="ctr" defTabSz="622300">
            <a:lnSpc>
              <a:spcPct val="90000"/>
            </a:lnSpc>
            <a:spcBef>
              <a:spcPct val="0"/>
            </a:spcBef>
            <a:spcAft>
              <a:spcPct val="35000"/>
            </a:spcAft>
            <a:buNone/>
          </a:pPr>
          <a:r>
            <a:rPr lang="en-US" sz="1400" b="1" kern="1200" dirty="0">
              <a:solidFill>
                <a:srgbClr val="0E66AF"/>
              </a:solidFill>
              <a:effectLst/>
              <a:latin typeface="Calibri"/>
              <a:cs typeface="Calibri"/>
            </a:rPr>
            <a:t>Intentional Release and/or Engineering </a:t>
          </a:r>
        </a:p>
      </dsp:txBody>
      <dsp:txXfrm>
        <a:off x="3166864" y="1511582"/>
        <a:ext cx="1331067" cy="400474"/>
      </dsp:txXfrm>
    </dsp:sp>
    <dsp:sp modelId="{64150249-FB3A-8942-8349-32890E711BE8}">
      <dsp:nvSpPr>
        <dsp:cNvPr id="0" name=""/>
        <dsp:cNvSpPr/>
      </dsp:nvSpPr>
      <dsp:spPr>
        <a:xfrm>
          <a:off x="4872141" y="622847"/>
          <a:ext cx="436970" cy="436970"/>
        </a:xfrm>
        <a:prstGeom prst="ellipse">
          <a:avLst/>
        </a:prstGeom>
        <a:blipFill rotWithShape="0">
          <a:blip xmlns:r="http://schemas.openxmlformats.org/officeDocument/2006/relationships" r:embed="rId2"/>
          <a:stretch>
            <a:fillRect/>
          </a:stretch>
        </a:blip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BB5CD0-6642-CB47-87D8-442DD2C288A3}">
      <dsp:nvSpPr>
        <dsp:cNvPr id="0" name=""/>
        <dsp:cNvSpPr/>
      </dsp:nvSpPr>
      <dsp:spPr>
        <a:xfrm>
          <a:off x="4347126" y="1664004"/>
          <a:ext cx="1773016" cy="507630"/>
        </a:xfrm>
        <a:prstGeom prst="rect">
          <a:avLst/>
        </a:prstGeom>
        <a:noFill/>
        <a:ln>
          <a:noFill/>
        </a:ln>
        <a:effectLst>
          <a:outerShdw blurRad="50800" dist="38100" dir="5400000" algn="t" rotWithShape="0">
            <a:prstClr val="black">
              <a:alpha val="40000"/>
            </a:prstClr>
          </a:outerShdw>
        </a:effectLst>
      </dsp:spPr>
      <dsp:style>
        <a:lnRef idx="0">
          <a:scrgbClr r="0" g="0" b="0"/>
        </a:lnRef>
        <a:fillRef idx="0">
          <a:scrgbClr r="0" g="0" b="0"/>
        </a:fillRef>
        <a:effectRef idx="0">
          <a:scrgbClr r="0" g="0" b="0"/>
        </a:effectRef>
        <a:fontRef idx="minor"/>
      </dsp:style>
      <dsp:txBody>
        <a:bodyPr spcFirstLastPara="0" vert="horz" wrap="square" lIns="231542" tIns="0" rIns="0" bIns="0" numCol="1" spcCol="1270" anchor="t" anchorCtr="0">
          <a:noAutofit/>
        </a:bodyPr>
        <a:lstStyle/>
        <a:p>
          <a:pPr marL="0" lvl="0" indent="0" algn="ctr" defTabSz="622300">
            <a:lnSpc>
              <a:spcPct val="90000"/>
            </a:lnSpc>
            <a:spcBef>
              <a:spcPct val="0"/>
            </a:spcBef>
            <a:spcAft>
              <a:spcPts val="0"/>
            </a:spcAft>
            <a:buNone/>
          </a:pPr>
          <a:r>
            <a:rPr lang="en-US" sz="1400" b="1" kern="1200" dirty="0">
              <a:solidFill>
                <a:srgbClr val="0E66AF"/>
              </a:solidFill>
              <a:effectLst/>
              <a:latin typeface="Calibri"/>
              <a:cs typeface="Calibri"/>
            </a:rPr>
            <a:t>Reemergence of known Pathogens</a:t>
          </a:r>
        </a:p>
      </dsp:txBody>
      <dsp:txXfrm>
        <a:off x="4347126" y="1664004"/>
        <a:ext cx="1773016" cy="507630"/>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8BE044-1131-4AFF-9D23-0A2828F2FFEA}" type="datetimeFigureOut">
              <a:rPr lang="en-US" smtClean="0"/>
              <a:t>12/1/2016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28878E-05C8-4A86-B783-D74993E58360}" type="slidenum">
              <a:rPr lang="en-US" smtClean="0"/>
              <a:t>‹#›</a:t>
            </a:fld>
            <a:endParaRPr lang="en-US"/>
          </a:p>
        </p:txBody>
      </p:sp>
    </p:spTree>
    <p:extLst>
      <p:ext uri="{BB962C8B-B14F-4D97-AF65-F5344CB8AC3E}">
        <p14:creationId xmlns:p14="http://schemas.microsoft.com/office/powerpoint/2010/main" val="1424416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tarladalal.com/Basundi-(-Gujarati-Recipe)-633r"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cdc.gov/dengue/"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www.cdc.gov/zika/index.html"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We have seen over time that global health risks have increased through the emergence of new organisms, drug resistance, and intentional events. </a:t>
            </a:r>
          </a:p>
          <a:p>
            <a:r>
              <a:rPr lang="en-US" dirty="0"/>
              <a:t> </a:t>
            </a:r>
          </a:p>
          <a:p>
            <a:pPr marL="181225" indent="-181225">
              <a:buFont typeface="Arial" panose="020B0604020202020204" pitchFamily="34" charset="0"/>
              <a:buChar char="•"/>
            </a:pPr>
            <a:r>
              <a:rPr lang="en-US" dirty="0"/>
              <a:t>HIV raged undetected for over a decade. Drug resistant organisms, including TB are a growing public health threat.</a:t>
            </a:r>
          </a:p>
          <a:p>
            <a:pPr marL="181225" indent="-181225">
              <a:buFont typeface="Arial" panose="020B0604020202020204" pitchFamily="34" charset="0"/>
              <a:buChar char="•"/>
            </a:pPr>
            <a:r>
              <a:rPr lang="en-US" dirty="0"/>
              <a:t>In 2001, targeted mailing of Anthrax spores drew the world’s attention to the reality of intentional release of dangerous pathogens. </a:t>
            </a:r>
          </a:p>
          <a:p>
            <a:pPr marL="181225" indent="-181225">
              <a:buFont typeface="Arial" panose="020B0604020202020204" pitchFamily="34" charset="0"/>
              <a:buChar char="•"/>
            </a:pPr>
            <a:r>
              <a:rPr lang="en-US" dirty="0"/>
              <a:t>In 2003, SARS spread to 37 countries across three continents in four months. </a:t>
            </a:r>
          </a:p>
          <a:p>
            <a:pPr marL="181225" indent="-181225">
              <a:buFont typeface="Arial" panose="020B0604020202020204" pitchFamily="34" charset="0"/>
              <a:buChar char="•"/>
            </a:pPr>
            <a:r>
              <a:rPr lang="en-US" dirty="0"/>
              <a:t>he more recent emergence of Middle East Respiratory Syndrome Coronavirus (or MERs), the Ebola Epidemic in West Africa, and Zika virus in the America’s have kept the world on high alert.  </a:t>
            </a:r>
          </a:p>
          <a:p>
            <a:r>
              <a:rPr lang="en-US" dirty="0"/>
              <a:t> </a:t>
            </a:r>
          </a:p>
          <a:p>
            <a:r>
              <a:rPr lang="en-US" dirty="0"/>
              <a:t>WHO has the authority and responsibility to declare the highest level of health threats, called a Public Health Emergency of International Concern (PHEIC).</a:t>
            </a:r>
          </a:p>
          <a:p>
            <a:r>
              <a:rPr lang="en-US" dirty="0"/>
              <a:t>Since 2005, WHO has formally declared a total of 4 of these emergencies:</a:t>
            </a:r>
          </a:p>
          <a:p>
            <a:r>
              <a:rPr lang="en-US" dirty="0"/>
              <a:t> </a:t>
            </a:r>
          </a:p>
          <a:p>
            <a:pPr marL="181225" indent="-181225">
              <a:buFont typeface="Arial" panose="020B0604020202020204" pitchFamily="34" charset="0"/>
              <a:buChar char="•"/>
            </a:pPr>
            <a:r>
              <a:rPr lang="en-US" dirty="0"/>
              <a:t>The H1N1 influenza pandemic in 2009, </a:t>
            </a:r>
          </a:p>
          <a:p>
            <a:pPr marL="181225" indent="-181225">
              <a:buFont typeface="Arial" panose="020B0604020202020204" pitchFamily="34" charset="0"/>
              <a:buChar char="•"/>
            </a:pPr>
            <a:r>
              <a:rPr lang="en-US" dirty="0"/>
              <a:t>The re-emergence of wild poliovirus in 2014, </a:t>
            </a:r>
          </a:p>
          <a:p>
            <a:pPr marL="181225" indent="-181225">
              <a:buFont typeface="Arial" panose="020B0604020202020204" pitchFamily="34" charset="0"/>
              <a:buChar char="•"/>
            </a:pPr>
            <a:r>
              <a:rPr lang="en-US" dirty="0"/>
              <a:t>The West Africa Ebola epidemic starting in 2014</a:t>
            </a:r>
          </a:p>
          <a:p>
            <a:pPr marL="181225" indent="-181225">
              <a:buFont typeface="Arial" panose="020B0604020202020204" pitchFamily="34" charset="0"/>
              <a:buChar char="•"/>
            </a:pPr>
            <a:r>
              <a:rPr lang="en-US" dirty="0"/>
              <a:t>The</a:t>
            </a:r>
            <a:r>
              <a:rPr lang="en-US" baseline="0" dirty="0"/>
              <a:t> </a:t>
            </a:r>
            <a:r>
              <a:rPr lang="en-US" dirty="0"/>
              <a:t>outbreak of Zika virus</a:t>
            </a:r>
            <a:r>
              <a:rPr lang="en-US" baseline="0" dirty="0"/>
              <a:t> in 2016 </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09576E2-0361-4D67-8617-E0933BF9780C}"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7649963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dirty="0"/>
              <a:t>The Frontline FETP launched in August 2015, and 97 county, district, and national surveillance officers have been trained across Liberia. To date, nearly all graduates have participated in at least one outbreak investigation or response, including the last Ebola </a:t>
            </a:r>
            <a:r>
              <a:rPr lang="en-US" i="0" dirty="0"/>
              <a:t>cluster</a:t>
            </a:r>
            <a:r>
              <a:rPr lang="en-US" dirty="0"/>
              <a:t> in March 2016. </a:t>
            </a:r>
          </a:p>
          <a:p>
            <a:endParaRPr lang="en-US" dirty="0"/>
          </a:p>
          <a:p>
            <a:r>
              <a:rPr lang="en-US" dirty="0"/>
              <a:t>Planning is underway for an Intermediate FETP Course, which will be launched in Liberia in 2017.</a:t>
            </a:r>
          </a:p>
          <a:p>
            <a:endParaRPr lang="en-US" dirty="0"/>
          </a:p>
          <a:p>
            <a:r>
              <a:rPr lang="en-US" dirty="0"/>
              <a:t>***</a:t>
            </a:r>
          </a:p>
          <a:p>
            <a:endParaRPr lang="en-US" dirty="0"/>
          </a:p>
          <a:p>
            <a:r>
              <a:rPr lang="en-US" dirty="0"/>
              <a:t>In order to unpack the progress against four action packages, I’ll highlight our work helping respond to the ongoing cholera outbreak in Tanzania, because we are learning by doing. Here you see me working with emergency responders atop a water truck in late 2015. </a:t>
            </a:r>
          </a:p>
          <a:p>
            <a:r>
              <a:rPr lang="en-US" dirty="0"/>
              <a:t> </a:t>
            </a:r>
          </a:p>
          <a:p>
            <a:pPr marL="181225" indent="-181225">
              <a:buFont typeface="Arial" panose="020B0604020202020204" pitchFamily="34" charset="0"/>
              <a:buChar char="•"/>
            </a:pPr>
            <a:r>
              <a:rPr lang="en-US" dirty="0" err="1"/>
              <a:t>EOCs</a:t>
            </a:r>
            <a:r>
              <a:rPr lang="en-US" dirty="0"/>
              <a:t>: CDC assisted with planning and set up of the public health emergency operations center, which opened in November 2015.  Our staff also helped with logistics expertise for deployment of medical countermeasures, including pre-positioned aqua tabs.</a:t>
            </a:r>
          </a:p>
          <a:p>
            <a:pPr marL="181225" indent="-181225">
              <a:buFont typeface="Arial" panose="020B0604020202020204" pitchFamily="34" charset="0"/>
              <a:buChar char="•"/>
            </a:pPr>
            <a:endParaRPr lang="en-US" dirty="0"/>
          </a:p>
          <a:p>
            <a:pPr marL="181225" indent="-181225">
              <a:buFont typeface="Arial" panose="020B0604020202020204" pitchFamily="34" charset="0"/>
              <a:buChar char="•"/>
            </a:pPr>
            <a:r>
              <a:rPr lang="en-US" dirty="0"/>
              <a:t>Laboratory: Working with multiple international and local partners, we strengthened laboratory capacity to detect V. cholera through training and provision of supplies (400 E. coli tests, 400 V. cholera tests, and &lt;4,000 chlorine tests) and reagents, including rapid diagnostic tests.  Tanzania can now monitor antibiotic resistance for cholera thanks to training and provision of laboratory supplies at 3 municipal laboratories in Dar </a:t>
            </a:r>
            <a:r>
              <a:rPr lang="en-US" dirty="0" err="1"/>
              <a:t>es</a:t>
            </a:r>
            <a:r>
              <a:rPr lang="en-US" dirty="0"/>
              <a:t> Salaam.</a:t>
            </a:r>
          </a:p>
          <a:p>
            <a:pPr marL="181225" indent="-181225">
              <a:buFont typeface="Arial" panose="020B0604020202020204" pitchFamily="34" charset="0"/>
              <a:buChar char="•"/>
            </a:pPr>
            <a:endParaRPr lang="en-US" dirty="0"/>
          </a:p>
          <a:p>
            <a:pPr marL="181225" indent="-181225">
              <a:buFont typeface="Arial" panose="020B0604020202020204" pitchFamily="34" charset="0"/>
              <a:buChar char="•"/>
            </a:pPr>
            <a:r>
              <a:rPr lang="en-US" dirty="0"/>
              <a:t>Surveillance: Tanzania improved cholera surveillance by working with our emergency management and surveillance experts to develop a daily reporting template with key indicators, tables, and maps to guide response activities.</a:t>
            </a:r>
          </a:p>
          <a:p>
            <a:r>
              <a:rPr lang="en-US" b="1" dirty="0"/>
              <a:t> </a:t>
            </a:r>
            <a:endParaRPr lang="en-US" dirty="0"/>
          </a:p>
          <a:p>
            <a:pPr marL="181225" indent="-181225">
              <a:buFont typeface="Arial" panose="020B0604020202020204" pitchFamily="34" charset="0"/>
              <a:buChar char="•"/>
            </a:pPr>
            <a:r>
              <a:rPr lang="en-US" dirty="0"/>
              <a:t>Workforce development:</a:t>
            </a:r>
            <a:r>
              <a:rPr lang="en-US" b="1" dirty="0"/>
              <a:t> </a:t>
            </a:r>
            <a:r>
              <a:rPr lang="en-US" dirty="0"/>
              <a:t>The Tanzanian public health workforce is being strengthened as residents of the FELTP participate in all aspects of the cholera response </a:t>
            </a:r>
          </a:p>
          <a:p>
            <a:pPr marL="181225" indent="-181225">
              <a:buFont typeface="Arial" panose="020B0604020202020204" pitchFamily="34" charset="0"/>
              <a:buChar char="•"/>
            </a:pPr>
            <a:endParaRPr lang="en-US" dirty="0"/>
          </a:p>
          <a:p>
            <a:pPr marL="181225" indent="-181225">
              <a:buFont typeface="Arial" panose="020B0604020202020204" pitchFamily="34" charset="0"/>
              <a:buChar char="•"/>
            </a:pPr>
            <a:r>
              <a:rPr lang="en-US" dirty="0"/>
              <a:t>***</a:t>
            </a:r>
          </a:p>
          <a:p>
            <a:pPr marL="181225" indent="-181225">
              <a:buFont typeface="Arial" panose="020B0604020202020204" pitchFamily="34" charset="0"/>
              <a:buChar char="•"/>
            </a:pPr>
            <a:endParaRPr lang="en-US" dirty="0"/>
          </a:p>
          <a:p>
            <a:r>
              <a:rPr lang="en-US" b="1" dirty="0"/>
              <a:t>In August 2014</a:t>
            </a:r>
            <a:r>
              <a:rPr lang="en-US" dirty="0"/>
              <a:t>, CDC held a 5-week FETP course in Mali, training 27 surveillance officers in high-risk districts to identify and respond to infectious disease outbreaks. Just a month later, a 19-month old child was diagnosed with vaccine-derived polio. He had traveled to a hospital in Bamako, the capital and largest city, after consulting a traditional healer in Guinea. </a:t>
            </a:r>
          </a:p>
          <a:p>
            <a:endParaRPr lang="en-US" dirty="0"/>
          </a:p>
          <a:p>
            <a:r>
              <a:rPr lang="en-US" dirty="0"/>
              <a:t>Drawing on his training, an FETP graduate led the surveillance and response efforts in the affected district. Other CDC-trained personnel assisted with increasing monitoring at the border and worked with the Ministry of Health to launch an emergency vaccination campaign. </a:t>
            </a:r>
          </a:p>
          <a:p>
            <a:endParaRPr lang="en-US" dirty="0"/>
          </a:p>
          <a:p>
            <a:r>
              <a:rPr lang="en-US" dirty="0"/>
              <a:t>Mali’s rapid</a:t>
            </a:r>
            <a:r>
              <a:rPr lang="en-US" baseline="0" dirty="0"/>
              <a:t> </a:t>
            </a:r>
            <a:r>
              <a:rPr lang="en-US" dirty="0"/>
              <a:t>response was decisive in preventing additional cases</a:t>
            </a:r>
            <a:r>
              <a:rPr lang="en-US" baseline="0" dirty="0"/>
              <a:t> of polio. </a:t>
            </a:r>
            <a:endParaRPr lang="en-US" dirty="0"/>
          </a:p>
          <a:p>
            <a:endParaRPr lang="en-US" dirty="0"/>
          </a:p>
          <a:p>
            <a:r>
              <a:rPr lang="en-US" dirty="0"/>
              <a:t>****</a:t>
            </a:r>
          </a:p>
          <a:p>
            <a:pPr marL="181225" indent="-181225">
              <a:buFont typeface="Arial" panose="020B0604020202020204" pitchFamily="34" charset="0"/>
              <a:buChar char="•"/>
            </a:pPr>
            <a:endParaRPr lang="en-US" dirty="0"/>
          </a:p>
          <a:p>
            <a:pPr marL="177845" indent="-177845">
              <a:buFont typeface="Arial" panose="020B0604020202020204" pitchFamily="34" charset="0"/>
              <a:buChar char="•"/>
            </a:pPr>
            <a:r>
              <a:rPr lang="en-US" dirty="0"/>
              <a:t>Outbreaks of  measles, diphtheria, and </a:t>
            </a:r>
            <a:r>
              <a:rPr lang="en-US" dirty="0" err="1"/>
              <a:t>pertussis</a:t>
            </a:r>
            <a:r>
              <a:rPr lang="en-US" dirty="0"/>
              <a:t> can be prevented with vaccines but remain common in parts of Pakistan. When outbreaks occur, they are particularly dangerous to children. </a:t>
            </a:r>
          </a:p>
          <a:p>
            <a:pPr marL="177845" indent="-177845">
              <a:buFont typeface="Arial" panose="020B0604020202020204" pitchFamily="34" charset="0"/>
              <a:buChar char="•"/>
            </a:pPr>
            <a:endParaRPr lang="en-US" dirty="0"/>
          </a:p>
          <a:p>
            <a:pPr marL="177845" indent="-177845">
              <a:buFont typeface="Arial" panose="020B0604020202020204" pitchFamily="34" charset="0"/>
              <a:buChar char="•"/>
            </a:pPr>
            <a:r>
              <a:rPr lang="en-US" dirty="0"/>
              <a:t>Between January and March 2016, Pakistan’s FELTP graduates responded to four distinct outbreaks </a:t>
            </a:r>
            <a:r>
              <a:rPr lang="en-US" b="1" dirty="0"/>
              <a:t>(measles,</a:t>
            </a:r>
            <a:r>
              <a:rPr lang="en-US" b="1" baseline="0" dirty="0"/>
              <a:t> </a:t>
            </a:r>
            <a:r>
              <a:rPr lang="en-US" b="1" baseline="0" dirty="0" err="1"/>
              <a:t>pertussis</a:t>
            </a:r>
            <a:r>
              <a:rPr lang="en-US" b="1" baseline="0" dirty="0"/>
              <a:t>, and diphtheria</a:t>
            </a:r>
            <a:r>
              <a:rPr lang="en-US" b="1" dirty="0"/>
              <a:t>) </a:t>
            </a:r>
            <a:r>
              <a:rPr lang="en-US" dirty="0"/>
              <a:t>of vaccine-preventable diseases across five provinces.</a:t>
            </a:r>
          </a:p>
          <a:p>
            <a:pPr marL="177845" indent="-177845">
              <a:buFont typeface="Arial" panose="020B0604020202020204" pitchFamily="34" charset="0"/>
              <a:buChar char="•"/>
            </a:pPr>
            <a:endParaRPr lang="en-US" dirty="0"/>
          </a:p>
          <a:p>
            <a:pPr marL="177845" indent="-177845">
              <a:buFont typeface="Arial" panose="020B0604020202020204" pitchFamily="34" charset="0"/>
              <a:buChar char="•"/>
            </a:pPr>
            <a:r>
              <a:rPr lang="en-US" dirty="0"/>
              <a:t>FELTP disease detectives investigated the reasons for low vaccination coverage and initiated a campaign that pro-vided vaccinations and health awareness sessions that helped to contain the outbreaks and protect thousands of people, including children. </a:t>
            </a:r>
          </a:p>
          <a:p>
            <a:endParaRPr lang="en-US" dirty="0"/>
          </a:p>
          <a:p>
            <a:endParaRPr lang="en-US" dirty="0"/>
          </a:p>
          <a:p>
            <a:r>
              <a:rPr lang="en-US" sz="1100" i="1" dirty="0"/>
              <a:t>			</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D5ABD15-7B7F-400C-A45E-996624F75E5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88970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dirty="0">
                <a:solidFill>
                  <a:prstClr val="black"/>
                </a:solidFill>
              </a:rPr>
              <a:t>A community based surveillance training was launched through a partnership with CDC and AMREF Health Africa.</a:t>
            </a:r>
            <a:r>
              <a:rPr lang="en-US" baseline="0" dirty="0">
                <a:solidFill>
                  <a:prstClr val="black"/>
                </a:solidFill>
              </a:rPr>
              <a:t> </a:t>
            </a:r>
            <a:r>
              <a:rPr lang="en-US" dirty="0">
                <a:solidFill>
                  <a:prstClr val="black"/>
                </a:solidFill>
              </a:rPr>
              <a:t>A total of 500 Community</a:t>
            </a:r>
            <a:r>
              <a:rPr lang="en-US" baseline="0" dirty="0">
                <a:solidFill>
                  <a:prstClr val="black"/>
                </a:solidFill>
              </a:rPr>
              <a:t> Health workers </a:t>
            </a:r>
            <a:r>
              <a:rPr lang="en-US" dirty="0">
                <a:solidFill>
                  <a:prstClr val="black"/>
                </a:solidFill>
              </a:rPr>
              <a:t>were trained on how to identify, record, and report cases within their communities to health facilities. Field equipment and materials including data collection tools were also distributed. Healthcare workers were oriented on the tools used by CHWs and on how to provide support </a:t>
            </a:r>
          </a:p>
          <a:p>
            <a:endParaRPr lang="en-US" sz="500" dirty="0">
              <a:solidFill>
                <a:prstClr val="black"/>
              </a:solidFill>
            </a:endParaRPr>
          </a:p>
          <a:p>
            <a:pPr defTabSz="948507" fontAlgn="auto">
              <a:spcBef>
                <a:spcPts val="0"/>
              </a:spcBef>
              <a:spcAft>
                <a:spcPts val="0"/>
              </a:spcAft>
              <a:defRPr/>
            </a:pPr>
            <a:r>
              <a:rPr lang="en-US" b="1" dirty="0">
                <a:solidFill>
                  <a:prstClr val="black"/>
                </a:solidFill>
              </a:rPr>
              <a:t>A cluster of anthrax cases were reported by a CHW from </a:t>
            </a:r>
            <a:r>
              <a:rPr lang="en-US" b="1" dirty="0" err="1">
                <a:solidFill>
                  <a:prstClr val="black"/>
                </a:solidFill>
              </a:rPr>
              <a:t>Endulen</a:t>
            </a:r>
            <a:r>
              <a:rPr lang="en-US" b="1" dirty="0">
                <a:solidFill>
                  <a:prstClr val="black"/>
                </a:solidFill>
              </a:rPr>
              <a:t> village to the health facility level. </a:t>
            </a:r>
            <a:r>
              <a:rPr lang="en-US" b="0" i="1" dirty="0">
                <a:solidFill>
                  <a:prstClr val="black"/>
                </a:solidFill>
              </a:rPr>
              <a:t>A </a:t>
            </a:r>
            <a:r>
              <a:rPr lang="en-US" b="0" i="0" dirty="0"/>
              <a:t>community </a:t>
            </a:r>
            <a:r>
              <a:rPr lang="en-US" i="0" dirty="0"/>
              <a:t>health worker recently trained in community based surveillance reported suspected cases of anthrax in his village to his supervising health care worker at a local hospital. Together, they successfully identified, isolated, and sought treatment for four anthrax patients– saving the life of a four-year-old boy and preventing the disease from spreading in the community.</a:t>
            </a:r>
          </a:p>
          <a:p>
            <a:pPr defTabSz="948507" fontAlgn="auto">
              <a:spcBef>
                <a:spcPts val="0"/>
              </a:spcBef>
              <a:spcAft>
                <a:spcPts val="0"/>
              </a:spcAft>
              <a:defRPr/>
            </a:pPr>
            <a:endParaRPr lang="en-US" i="0" dirty="0"/>
          </a:p>
          <a:p>
            <a:pPr defTabSz="948507" fontAlgn="auto">
              <a:spcBef>
                <a:spcPts val="0"/>
              </a:spcBef>
              <a:spcAft>
                <a:spcPts val="0"/>
              </a:spcAft>
              <a:defRPr/>
            </a:pPr>
            <a:r>
              <a:rPr lang="en-US" i="0" dirty="0"/>
              <a:t>***</a:t>
            </a:r>
          </a:p>
          <a:p>
            <a:pPr defTabSz="948507" fontAlgn="auto">
              <a:spcBef>
                <a:spcPts val="0"/>
              </a:spcBef>
              <a:spcAft>
                <a:spcPts val="0"/>
              </a:spcAft>
              <a:defRPr/>
            </a:pPr>
            <a:endParaRPr lang="en-US" i="0" dirty="0"/>
          </a:p>
          <a:p>
            <a:pPr marL="177845" indent="-177845" defTabSz="948507" fontAlgn="auto">
              <a:spcBef>
                <a:spcPts val="0"/>
              </a:spcBef>
              <a:spcAft>
                <a:spcPts val="0"/>
              </a:spcAft>
              <a:buFont typeface="Arial" panose="020B0604020202020204" pitchFamily="34" charset="0"/>
              <a:buChar char="•"/>
              <a:defRPr/>
            </a:pPr>
            <a:r>
              <a:rPr lang="en-US" dirty="0"/>
              <a:t>Time is of the essence to prevent disease outbreaks from turning into epidemics. Public health workers can take action to prevent illnesses and deaths when authorities are alerted quickly about a disease threat. When Ebola struck in 2014, Sierra Leone lacked a routine, infectious disease reporting system. Such a system may have helped prevent the epidemic, which claimed thousands of lives.</a:t>
            </a:r>
          </a:p>
          <a:p>
            <a:pPr marL="177845" indent="-177845">
              <a:buFont typeface="Arial" panose="020B0604020202020204" pitchFamily="34" charset="0"/>
              <a:buChar char="•"/>
            </a:pPr>
            <a:endParaRPr lang="en-US" dirty="0"/>
          </a:p>
          <a:p>
            <a:pPr marL="177845" indent="-177845">
              <a:buFont typeface="Arial" panose="020B0604020202020204" pitchFamily="34" charset="0"/>
              <a:buChar char="•"/>
            </a:pPr>
            <a:r>
              <a:rPr lang="en-US" dirty="0"/>
              <a:t>Through GHSA resources, Sierra Leone now has an Integrated Disease Surveillance and Response (IDSR) system. The IDSR system monitors 44 diseases, conditions, and public health threats with 28 of these reported on each week. Epidemic-prone diseases, such as viral hemorrhagic fevers, yellow fever, and cholera, are now reported within 24 hours by local and district public health facilities to the national office of the Ministry of Health and Sanitation.</a:t>
            </a:r>
          </a:p>
          <a:p>
            <a:pPr marL="652099" lvl="1" indent="-177845">
              <a:buFont typeface="Arial" panose="020B0604020202020204" pitchFamily="34" charset="0"/>
              <a:buChar char="•"/>
            </a:pPr>
            <a:r>
              <a:rPr lang="en-US" dirty="0"/>
              <a:t> The situation has since changed and in just under a year –between fall 2015 and summer 2016– Sierra Leone’s disease reporting increased by 60%, from 35% of health facilities reporting weekly data to their districts to 96% reporting. </a:t>
            </a:r>
          </a:p>
          <a:p>
            <a:pPr marL="177845" indent="-177845">
              <a:buFont typeface="Arial" panose="020B0604020202020204" pitchFamily="34" charset="0"/>
              <a:buChar char="•"/>
            </a:pPr>
            <a:endParaRPr lang="en-US" dirty="0"/>
          </a:p>
          <a:p>
            <a:pPr marL="177845" indent="-177845">
              <a:buFont typeface="Arial" panose="020B0604020202020204" pitchFamily="34" charset="0"/>
              <a:buChar char="•"/>
            </a:pPr>
            <a:r>
              <a:rPr lang="en-US" dirty="0"/>
              <a:t>Benefits of Sierra Leone’s IDSR-based national surveillance system include helping prevent an Ebola flare-up from spreading. In January, enhanced surveillance quickly detected and identified the disease. Beyond Ebola, the IDSR system is helping identify suspected cases of other diseases, such as rabies and measles. The IDSR system also helped increase the reporting of measles cases, prompting the launch of nationwide measles vaccination campaigns.  </a:t>
            </a:r>
          </a:p>
          <a:p>
            <a:pPr marL="177845" indent="-177845">
              <a:buFont typeface="Arial" panose="020B0604020202020204" pitchFamily="34" charset="0"/>
              <a:buChar char="•"/>
            </a:pPr>
            <a:endParaRPr lang="en-US" dirty="0"/>
          </a:p>
          <a:p>
            <a:pPr marL="177845" indent="-177845" defTabSz="948507" fontAlgn="auto">
              <a:spcBef>
                <a:spcPts val="0"/>
              </a:spcBef>
              <a:spcAft>
                <a:spcPts val="0"/>
              </a:spcAft>
              <a:buFont typeface="Arial" panose="020B0604020202020204" pitchFamily="34" charset="0"/>
              <a:buChar char="•"/>
              <a:defRPr/>
            </a:pPr>
            <a:r>
              <a:rPr lang="en-US" dirty="0"/>
              <a:t>To enhance surveillance activities, CDC provided further technical help to improve data quality and rolled out the electronic IDSR (</a:t>
            </a:r>
            <a:r>
              <a:rPr lang="en-US" dirty="0" err="1"/>
              <a:t>eIDSR</a:t>
            </a:r>
            <a:r>
              <a:rPr lang="en-US" dirty="0"/>
              <a:t>) platform across Sierra Leone. The electronic systems can capture data on any device, including desktops, laptops, tablets, and </a:t>
            </a:r>
            <a:r>
              <a:rPr lang="en-US" dirty="0" err="1"/>
              <a:t>smartphones</a:t>
            </a:r>
            <a:r>
              <a:rPr lang="en-US" dirty="0"/>
              <a:t>. Most systems also have the capability to be used off-line, which is especially helpful in areas with poor connectivity. Now all districts electronically report their data to the national level.</a:t>
            </a:r>
          </a:p>
          <a:p>
            <a:endParaRPr lang="en-US" dirty="0"/>
          </a:p>
          <a:p>
            <a:pPr defTabSz="948507" fontAlgn="auto">
              <a:spcBef>
                <a:spcPts val="0"/>
              </a:spcBef>
              <a:spcAft>
                <a:spcPts val="0"/>
              </a:spcAft>
              <a:defRPr/>
            </a:pPr>
            <a:r>
              <a:rPr lang="en-US" b="1" i="1" dirty="0"/>
              <a:t>Integrated Disease Surveillance and Response systems help protect people’s health in Sierra Leone by giving district and national decision makers the information they need to rapidly identify new diseases and mobilize resources to respond to potential outbreaks.  </a:t>
            </a:r>
          </a:p>
          <a:p>
            <a:pPr defTabSz="948507" fontAlgn="auto">
              <a:spcBef>
                <a:spcPts val="0"/>
              </a:spcBef>
              <a:spcAft>
                <a:spcPts val="0"/>
              </a:spcAft>
              <a:defRPr/>
            </a:pPr>
            <a:endParaRPr lang="en-US" b="1" i="1" dirty="0"/>
          </a:p>
          <a:p>
            <a:pPr defTabSz="948507" fontAlgn="auto">
              <a:spcBef>
                <a:spcPts val="0"/>
              </a:spcBef>
              <a:spcAft>
                <a:spcPts val="0"/>
              </a:spcAft>
              <a:defRPr/>
            </a:pPr>
            <a:r>
              <a:rPr lang="en-US" b="1" i="1" dirty="0"/>
              <a:t>***</a:t>
            </a:r>
          </a:p>
          <a:p>
            <a:pPr marL="177845" indent="-177845">
              <a:buFont typeface="Arial" panose="020B0604020202020204" pitchFamily="34" charset="0"/>
              <a:buNone/>
            </a:pPr>
            <a:endParaRPr lang="en-US" dirty="0"/>
          </a:p>
          <a:p>
            <a:pPr marL="177845" indent="-177845">
              <a:buFont typeface="Arial" panose="020B0604020202020204" pitchFamily="34" charset="0"/>
              <a:buChar char="•"/>
            </a:pPr>
            <a:r>
              <a:rPr lang="en-US" dirty="0">
                <a:effectLst/>
              </a:rPr>
              <a:t>People think of their wedding day as the happiest day of their lives. In India, weddings often include several days of festivities with friends and family.  Symptoms like “abdominal pain,” and “vomiting” are unwanted guests, but they crashed one wedding party in Gujarat State. </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An India EIS officer helps the district rapid response team take interviews after a food poisoning outbreak in Gujarat.  </a:t>
            </a:r>
            <a:br>
              <a:rPr lang="en-US" dirty="0">
                <a:effectLst/>
              </a:rPr>
            </a:br>
            <a:endParaRPr lang="en-US" dirty="0">
              <a:effectLst/>
            </a:endParaRPr>
          </a:p>
          <a:p>
            <a:pPr marL="177845" indent="-177845">
              <a:buFont typeface="Arial" panose="020B0604020202020204" pitchFamily="34" charset="0"/>
              <a:buChar char="•"/>
            </a:pPr>
            <a:r>
              <a:rPr lang="en-US" dirty="0">
                <a:effectLst/>
              </a:rPr>
              <a:t>Fortunately, India is committed to strengthening outbreak response and surveillance for acute diarrheal and </a:t>
            </a:r>
            <a:r>
              <a:rPr lang="en-US" dirty="0" err="1">
                <a:effectLst/>
              </a:rPr>
              <a:t>foodborne</a:t>
            </a:r>
            <a:r>
              <a:rPr lang="en-US" dirty="0">
                <a:effectLst/>
              </a:rPr>
              <a:t> diseases. Within 24 hours, four investigators were deployed to conduct an investigation to find the cause of the wedding outbreak. The disease detectives surveyed households to track down nearly 400 wedding guests from four villages to identify potential cases and get more information about foods the sick guests ate. By the end of the outbreak, ninety-two people reported symptoms and eight were hospitalized.</a:t>
            </a:r>
          </a:p>
          <a:p>
            <a:endParaRPr lang="en-US" b="1" dirty="0">
              <a:effectLst/>
            </a:endParaRPr>
          </a:p>
          <a:p>
            <a:r>
              <a:rPr lang="en-US" b="1" dirty="0">
                <a:effectLst/>
              </a:rPr>
              <a:t>A deadly dessert</a:t>
            </a:r>
          </a:p>
          <a:p>
            <a:pPr marL="177845" indent="-177845">
              <a:buFont typeface="Arial" panose="020B0604020202020204" pitchFamily="34" charset="0"/>
              <a:buChar char="•"/>
            </a:pPr>
            <a:r>
              <a:rPr lang="en-US" dirty="0">
                <a:effectLst/>
              </a:rPr>
              <a:t>Solving </a:t>
            </a:r>
            <a:r>
              <a:rPr lang="en-US" dirty="0" err="1">
                <a:effectLst/>
              </a:rPr>
              <a:t>foodborne</a:t>
            </a:r>
            <a:r>
              <a:rPr lang="en-US" dirty="0">
                <a:effectLst/>
              </a:rPr>
              <a:t> outbreaks is not easy. When trying to pinpoint the cause, collecting clinical samples from patients is the most effective way to get to the root of the problem. Testing food or water doesn’t always reveal which pathogen (germ) is causing the illness -- more than one pathogen may be present in the source. When you test people directly, it’s easier to discover what is making them sick.</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The team in India traced the likely source of the wedding outbreak to </a:t>
            </a:r>
            <a:r>
              <a:rPr lang="en-US" dirty="0">
                <a:effectLst/>
                <a:hlinkClick r:id="rId3"/>
              </a:rPr>
              <a:t>basundi</a:t>
            </a:r>
            <a:r>
              <a:rPr lang="en-US" dirty="0">
                <a:effectLst/>
              </a:rPr>
              <a:t>, a dessert made of condensed milk topped with dry fruit and served cold.  Investigators discovered there was a 10-hour power outage two days before the wedding that affected the dairy where the milk was purchased. </a:t>
            </a:r>
          </a:p>
          <a:p>
            <a:endParaRPr lang="en-US" b="1" dirty="0">
              <a:effectLst/>
            </a:endParaRPr>
          </a:p>
          <a:p>
            <a:r>
              <a:rPr lang="en-US" b="1" dirty="0">
                <a:effectLst/>
              </a:rPr>
              <a:t>Looking to lab results</a:t>
            </a:r>
          </a:p>
          <a:p>
            <a:endParaRPr lang="en-US" dirty="0">
              <a:effectLst/>
            </a:endParaRPr>
          </a:p>
          <a:p>
            <a:pPr marL="177845" indent="-177845">
              <a:buFont typeface="Arial" panose="020B0604020202020204" pitchFamily="34" charset="0"/>
              <a:buChar char="•"/>
            </a:pPr>
            <a:r>
              <a:rPr lang="en-US" dirty="0">
                <a:effectLst/>
              </a:rPr>
              <a:t>Fast and reliable lab results are key to solving outbreaks like this one. Accurate testing allows public health experts to link people with similar laboratory results and discover more about outbreaks.</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This is why India has taken innovative steps to improve the ability of labs and hospitals to detect outbreaks of acute diarrheal disease and </a:t>
            </a:r>
            <a:r>
              <a:rPr lang="en-US" dirty="0" err="1">
                <a:effectLst/>
              </a:rPr>
              <a:t>foodborne</a:t>
            </a:r>
            <a:r>
              <a:rPr lang="en-US" dirty="0">
                <a:effectLst/>
              </a:rPr>
              <a:t> illness. Training is at the core of this work. Epidemiologists, microbiologists, lab technicians, and healthcare staff have been trained and mentored on procedures for stool specimen collection, transport, laboratory testing, and reporting. </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In just two years, more than 30 outbreaks have been detected and reported in four pilot districts across Tamil Nadu and Gujarat; 2000 samples have been properly collected, transported, and tested. Overall, clinical specimens were tested in 75% of those outbreaks, bringing results on par with some of the best standards in the world.</a:t>
            </a:r>
          </a:p>
          <a:p>
            <a:pPr marL="177845" indent="-177845">
              <a:buFont typeface="Arial" panose="020B0604020202020204" pitchFamily="34" charset="0"/>
              <a:buChar char="•"/>
            </a:pPr>
            <a:endParaRPr lang="en-US" dirty="0"/>
          </a:p>
          <a:p>
            <a:pPr marL="177845" indent="-177845">
              <a:buFont typeface="Arial" panose="020B0604020202020204" pitchFamily="34" charset="0"/>
              <a:buChar char="•"/>
            </a:pPr>
            <a:endParaRPr lang="en-US" dirty="0"/>
          </a:p>
          <a:p>
            <a:endParaRPr lang="en-US" dirty="0"/>
          </a:p>
          <a:p>
            <a:pPr defTabSz="948507" fontAlgn="auto">
              <a:spcBef>
                <a:spcPts val="0"/>
              </a:spcBef>
              <a:spcAft>
                <a:spcPts val="0"/>
              </a:spcAft>
              <a:defRPr/>
            </a:pPr>
            <a:endParaRPr lang="en-US" b="1" i="1" dirty="0"/>
          </a:p>
          <a:p>
            <a:pPr defTabSz="948507" fontAlgn="auto">
              <a:spcBef>
                <a:spcPts val="0"/>
              </a:spcBef>
              <a:spcAft>
                <a:spcPts val="0"/>
              </a:spcAft>
              <a:defRPr/>
            </a:pPr>
            <a:endParaRPr lang="en-US" b="1" i="1" dirty="0"/>
          </a:p>
          <a:p>
            <a:pPr defTabSz="948507" fontAlgn="auto">
              <a:spcBef>
                <a:spcPts val="0"/>
              </a:spcBef>
              <a:spcAft>
                <a:spcPts val="0"/>
              </a:spcAft>
              <a:defRPr/>
            </a:pPr>
            <a:endParaRPr lang="en-US" b="1" i="1" dirty="0"/>
          </a:p>
          <a:p>
            <a:endParaRPr lang="en-US" b="1" i="1" dirty="0"/>
          </a:p>
          <a:p>
            <a:endParaRPr lang="en-US" dirty="0"/>
          </a:p>
          <a:p>
            <a:pPr defTabSz="948507" fontAlgn="auto">
              <a:spcBef>
                <a:spcPts val="0"/>
              </a:spcBef>
              <a:spcAft>
                <a:spcPts val="0"/>
              </a:spcAft>
              <a:defRPr/>
            </a:pPr>
            <a:endParaRPr lang="en-US" i="0" dirty="0"/>
          </a:p>
          <a:p>
            <a:endParaRPr lang="en-US" b="1" dirty="0">
              <a:solidFill>
                <a:prstClr val="black"/>
              </a:solidFill>
            </a:endParaRPr>
          </a:p>
          <a:p>
            <a:endParaRPr lang="en-US" b="1" dirty="0">
              <a:solidFill>
                <a:prstClr val="black"/>
              </a:solidFill>
            </a:endParaRPr>
          </a:p>
          <a:p>
            <a:pPr defTabSz="966529"/>
            <a:endParaRPr lang="en-US" dirty="0">
              <a:solidFill>
                <a:schemeClr val="tx1"/>
              </a:solidFill>
            </a:endParaRPr>
          </a:p>
          <a:p>
            <a:pPr defTabSz="966529"/>
            <a:endParaRPr lang="en-US" dirty="0">
              <a:solidFill>
                <a:schemeClr val="tx1"/>
              </a:solidFill>
            </a:endParaRPr>
          </a:p>
          <a:p>
            <a:pPr defTabSz="966529"/>
            <a:endParaRPr lang="en-US" dirty="0">
              <a:solidFill>
                <a:schemeClr val="tx1"/>
              </a:solidFill>
            </a:endParaRPr>
          </a:p>
          <a:p>
            <a:pPr defTabSz="966529"/>
            <a:endParaRPr lang="en-US"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D5ABD15-7B7F-400C-A45E-996624F75E5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244418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marL="177845" indent="-177845">
              <a:buFont typeface="Arial" panose="020B0604020202020204" pitchFamily="34" charset="0"/>
              <a:buChar char="•"/>
            </a:pPr>
            <a:r>
              <a:rPr lang="en-US" dirty="0">
                <a:effectLst/>
              </a:rPr>
              <a:t>Welcoming people into a country without welcoming the spread of infectious diseases can be tricky. Thailand is watching for outbreaks along its borders, using advanced molecular detection and a network of laboratories to provide fast and accurate results.</a:t>
            </a:r>
          </a:p>
          <a:p>
            <a:pPr marL="177845" indent="-177845">
              <a:buFont typeface="Arial" panose="020B0604020202020204" pitchFamily="34" charset="0"/>
              <a:buChar char="•"/>
            </a:pPr>
            <a:endParaRPr lang="en-US" dirty="0">
              <a:effectLst/>
            </a:endParaRPr>
          </a:p>
          <a:p>
            <a:pPr marL="177845" indent="-177845" defTabSz="948507" fontAlgn="auto">
              <a:spcBef>
                <a:spcPts val="0"/>
              </a:spcBef>
              <a:spcAft>
                <a:spcPts val="0"/>
              </a:spcAft>
              <a:buFont typeface="Arial" panose="020B0604020202020204" pitchFamily="34" charset="0"/>
              <a:buChar char="•"/>
              <a:defRPr/>
            </a:pPr>
            <a:r>
              <a:rPr lang="en-US" i="0" dirty="0">
                <a:latin typeface="Calibri" panose="020F0502020204030204" pitchFamily="34" charset="0"/>
              </a:rPr>
              <a:t>Aedes aegypti is</a:t>
            </a:r>
            <a:r>
              <a:rPr lang="en-US" i="0" baseline="0" dirty="0">
                <a:latin typeface="Calibri" panose="020F0502020204030204" pitchFamily="34" charset="0"/>
              </a:rPr>
              <a:t> co</a:t>
            </a:r>
            <a:r>
              <a:rPr lang="en-US" i="0" dirty="0">
                <a:latin typeface="Calibri" panose="020F0502020204030204" pitchFamily="34" charset="0"/>
              </a:rPr>
              <a:t>nsidered to be the</a:t>
            </a:r>
            <a:r>
              <a:rPr lang="en-US" i="0" dirty="0"/>
              <a:t> primary vector of viral diseases such as the dengue fever, chikungunya, yellow fever</a:t>
            </a:r>
            <a:r>
              <a:rPr lang="en-US" i="0" baseline="0" dirty="0"/>
              <a:t> and Zika virus. </a:t>
            </a:r>
            <a:r>
              <a:rPr lang="en-US" i="0" dirty="0"/>
              <a:t> </a:t>
            </a:r>
            <a:endParaRPr lang="en-US" i="0" dirty="0">
              <a:latin typeface="Calibri" panose="020F0502020204030204" pitchFamily="34" charset="0"/>
            </a:endParaRPr>
          </a:p>
          <a:p>
            <a:pPr marL="177845" indent="-177845">
              <a:buFont typeface="Arial" panose="020B0604020202020204" pitchFamily="34" charset="0"/>
              <a:buChar char="•"/>
            </a:pPr>
            <a:endParaRPr lang="en-US" dirty="0">
              <a:effectLst/>
              <a:hlinkClick r:id="rId3"/>
            </a:endParaRPr>
          </a:p>
          <a:p>
            <a:pPr marL="177845" indent="-177845">
              <a:buFont typeface="Arial" panose="020B0604020202020204" pitchFamily="34" charset="0"/>
              <a:buChar char="•"/>
            </a:pPr>
            <a:r>
              <a:rPr lang="en-US" dirty="0">
                <a:effectLst/>
                <a:hlinkClick r:id="rId3"/>
              </a:rPr>
              <a:t>Dengue</a:t>
            </a:r>
            <a:r>
              <a:rPr lang="en-US" dirty="0">
                <a:effectLst/>
              </a:rPr>
              <a:t>, is common in Thailand. Dengue often shares symptoms with </a:t>
            </a:r>
            <a:r>
              <a:rPr lang="en-US" dirty="0">
                <a:effectLst/>
                <a:hlinkClick r:id="rId4"/>
              </a:rPr>
              <a:t>Zika virus</a:t>
            </a:r>
            <a:r>
              <a:rPr lang="en-US" dirty="0">
                <a:effectLst/>
              </a:rPr>
              <a:t>, which is transmitted by the same type of mosquito. </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In hospitals and clinics along the Thai border, health</a:t>
            </a:r>
            <a:r>
              <a:rPr lang="en-US" baseline="0" dirty="0">
                <a:effectLst/>
              </a:rPr>
              <a:t> care staff and</a:t>
            </a:r>
            <a:r>
              <a:rPr lang="en-US" dirty="0">
                <a:effectLst/>
              </a:rPr>
              <a:t> Ministry of Health identify patients with fever, collect clinical information, transport and test samples, and provide results back to clinicians. Blood</a:t>
            </a:r>
            <a:r>
              <a:rPr lang="en-US" baseline="0" dirty="0">
                <a:effectLst/>
              </a:rPr>
              <a:t> samples are drawn and </a:t>
            </a:r>
            <a:r>
              <a:rPr lang="en-US" dirty="0">
                <a:effectLst/>
              </a:rPr>
              <a:t>ample</a:t>
            </a:r>
            <a:r>
              <a:rPr lang="en-US" baseline="0" dirty="0">
                <a:effectLst/>
              </a:rPr>
              <a:t> sent to</a:t>
            </a:r>
            <a:r>
              <a:rPr lang="en-US" dirty="0">
                <a:effectLst/>
              </a:rPr>
              <a:t> a central laboratory where they can rapidly test for antibiotic-resistant infections. If further testing is needed, the sample will travel to Bangkok, where the Thailand Ministry of Public Health maintains its central laboratory.</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Several laboratories in Thailand are now able to do molecular testing for Zika virus, possibly sparing the young woman in the above scenario a misdiagnosis and unnecessary hospitalization.</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With</a:t>
            </a:r>
            <a:r>
              <a:rPr lang="en-US" baseline="0" dirty="0">
                <a:effectLst/>
              </a:rPr>
              <a:t> AMR t</a:t>
            </a:r>
            <a:r>
              <a:rPr lang="en-US" dirty="0">
                <a:effectLst/>
              </a:rPr>
              <a:t>est results are also available faster than ever. “Using advanced molecular detection means test results are ready in a matter of hours.</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As we learned from HIV, Ebola, and other scary microbes, testing a patient’s bodily fluids can be dangerous – even deadly. For laboratory workers who handle these fluids every day, the risk is real and immediate.</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As Ethiopia’s laboratories become more sophisticated, authorities are placing more emphasis on safety. The workhorse of laboratory safety gear is the </a:t>
            </a:r>
            <a:r>
              <a:rPr lang="en-US" dirty="0" err="1">
                <a:effectLst/>
              </a:rPr>
              <a:t>biosafety</a:t>
            </a:r>
            <a:r>
              <a:rPr lang="en-US" dirty="0">
                <a:effectLst/>
              </a:rPr>
              <a:t> cabinet—an enclosed space that uses a system of airflow and filters to keep workers from breathing in dangerous germs while also preventing the samples inside from becoming contaminated. </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This process keeps workers from breathing in dangerous germs and also helps keep the samples inside from becoming contaminated. Getting </a:t>
            </a:r>
            <a:r>
              <a:rPr lang="en-US" dirty="0" err="1">
                <a:effectLst/>
              </a:rPr>
              <a:t>biosafety</a:t>
            </a:r>
            <a:r>
              <a:rPr lang="en-US" dirty="0">
                <a:effectLst/>
              </a:rPr>
              <a:t> cabinets into labs is an important step in being able to diagnose the world’s most deadly diseases.</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But simply equipping labs with </a:t>
            </a:r>
            <a:r>
              <a:rPr lang="en-US" dirty="0" err="1">
                <a:effectLst/>
              </a:rPr>
              <a:t>biosafety</a:t>
            </a:r>
            <a:r>
              <a:rPr lang="en-US" dirty="0">
                <a:effectLst/>
              </a:rPr>
              <a:t> cabinets is not enough: the cabinets have to be certified as working properly and maintained and repaired on a regular basis. In Ethiopia, this has meant reliance on foreign experts, who are (a) expensive and (</a:t>
            </a:r>
            <a:r>
              <a:rPr lang="en-US" dirty="0" err="1">
                <a:effectLst/>
              </a:rPr>
              <a:t>b</a:t>
            </a:r>
            <a:r>
              <a:rPr lang="en-US" dirty="0">
                <a:effectLst/>
              </a:rPr>
              <a:t>) not always available when needed.</a:t>
            </a: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r>
              <a:rPr lang="en-US" dirty="0">
                <a:effectLst/>
              </a:rPr>
              <a:t>Ethiopia is reducing its costs and increasing its independence through training a group of engineers to maintain the 120+ </a:t>
            </a:r>
            <a:r>
              <a:rPr lang="en-US" dirty="0" err="1">
                <a:effectLst/>
              </a:rPr>
              <a:t>biosafety</a:t>
            </a:r>
            <a:r>
              <a:rPr lang="en-US" dirty="0">
                <a:effectLst/>
              </a:rPr>
              <a:t> cabinets in Ethiopia’s laboratories. </a:t>
            </a:r>
          </a:p>
          <a:p>
            <a:endParaRPr lang="en-US" dirty="0">
              <a:effectLst/>
            </a:endParaRPr>
          </a:p>
          <a:p>
            <a:pPr marL="177845" indent="-177845" defTabSz="948507" fontAlgn="auto">
              <a:spcBef>
                <a:spcPts val="0"/>
              </a:spcBef>
              <a:spcAft>
                <a:spcPts val="0"/>
              </a:spcAft>
              <a:buFont typeface="Arial" panose="020B0604020202020204" pitchFamily="34" charset="0"/>
              <a:buChar char="•"/>
              <a:defRPr/>
            </a:pPr>
            <a:r>
              <a:rPr lang="en-US" dirty="0">
                <a:effectLst/>
              </a:rPr>
              <a:t>To address this problem, the Association of Public Health Laboratories, CDC’s National Public Health Institutes program, and the non-profit </a:t>
            </a:r>
            <a:r>
              <a:rPr lang="en-US" dirty="0" err="1">
                <a:effectLst/>
              </a:rPr>
              <a:t>Eagleson</a:t>
            </a:r>
            <a:r>
              <a:rPr lang="en-US" dirty="0">
                <a:effectLst/>
              </a:rPr>
              <a:t> Institute teamed up to offer a multi-course program on how to use, certify, and maintain </a:t>
            </a:r>
            <a:r>
              <a:rPr lang="en-US" dirty="0" err="1">
                <a:effectLst/>
              </a:rPr>
              <a:t>biosafety</a:t>
            </a:r>
            <a:r>
              <a:rPr lang="en-US" dirty="0">
                <a:effectLst/>
              </a:rPr>
              <a:t> cabinets. </a:t>
            </a:r>
          </a:p>
          <a:p>
            <a:pPr marL="177845" indent="-177845">
              <a:buFont typeface="Arial" panose="020B0604020202020204" pitchFamily="34" charset="0"/>
              <a:buChar char="•"/>
            </a:pPr>
            <a:endParaRPr lang="en-US" dirty="0">
              <a:effectLst/>
            </a:endParaRPr>
          </a:p>
          <a:p>
            <a:pPr marL="177845" indent="-177845" defTabSz="948507" fontAlgn="auto">
              <a:spcBef>
                <a:spcPts val="0"/>
              </a:spcBef>
              <a:spcAft>
                <a:spcPts val="0"/>
              </a:spcAft>
              <a:buFont typeface="Arial" panose="020B0604020202020204" pitchFamily="34" charset="0"/>
              <a:buChar char="•"/>
              <a:defRPr/>
            </a:pPr>
            <a:r>
              <a:rPr lang="en-US" dirty="0">
                <a:effectLst/>
              </a:rPr>
              <a:t>The workers were</a:t>
            </a:r>
            <a:r>
              <a:rPr lang="en-US" baseline="0" dirty="0">
                <a:effectLst/>
              </a:rPr>
              <a:t> </a:t>
            </a:r>
            <a:r>
              <a:rPr lang="en-US" dirty="0">
                <a:effectLst/>
              </a:rPr>
              <a:t>trained to maintain and repair Class II A2 </a:t>
            </a:r>
            <a:r>
              <a:rPr lang="en-US" dirty="0" err="1">
                <a:effectLst/>
              </a:rPr>
              <a:t>biosafety</a:t>
            </a:r>
            <a:r>
              <a:rPr lang="en-US" dirty="0">
                <a:effectLst/>
              </a:rPr>
              <a:t> cabinets—the type used when testing patient specimens for the microbes that cause HIV, TB, malaria, Hepatitis B, and diarrheal diseases.</a:t>
            </a:r>
          </a:p>
          <a:p>
            <a:endParaRPr lang="en-US" dirty="0">
              <a:effectLst/>
            </a:endParaRPr>
          </a:p>
          <a:p>
            <a:pPr marL="177845" indent="-177845" defTabSz="948507" fontAlgn="auto">
              <a:spcBef>
                <a:spcPts val="0"/>
              </a:spcBef>
              <a:spcAft>
                <a:spcPts val="0"/>
              </a:spcAft>
              <a:buFont typeface="Arial" panose="020B0604020202020204" pitchFamily="34" charset="0"/>
              <a:buChar char="•"/>
              <a:defRPr/>
            </a:pPr>
            <a:r>
              <a:rPr lang="en-US" dirty="0">
                <a:effectLst/>
              </a:rPr>
              <a:t> Eventually, all</a:t>
            </a:r>
            <a:r>
              <a:rPr lang="en-US" baseline="0" dirty="0">
                <a:effectLst/>
              </a:rPr>
              <a:t> the </a:t>
            </a:r>
            <a:r>
              <a:rPr lang="en-US" dirty="0">
                <a:effectLst/>
              </a:rPr>
              <a:t>engineers trained will be able to repair and certify the </a:t>
            </a:r>
            <a:r>
              <a:rPr lang="en-US" dirty="0" err="1">
                <a:effectLst/>
              </a:rPr>
              <a:t>biosafety</a:t>
            </a:r>
            <a:r>
              <a:rPr lang="en-US" dirty="0">
                <a:effectLst/>
              </a:rPr>
              <a:t> cabinets on their own. </a:t>
            </a:r>
            <a:r>
              <a:rPr lang="en-US" baseline="0" dirty="0">
                <a:effectLst/>
              </a:rPr>
              <a:t> These engineers</a:t>
            </a:r>
            <a:r>
              <a:rPr lang="en-US" dirty="0">
                <a:effectLst/>
              </a:rPr>
              <a:t> can</a:t>
            </a:r>
            <a:r>
              <a:rPr lang="en-US" baseline="0" dirty="0">
                <a:effectLst/>
              </a:rPr>
              <a:t> also train others</a:t>
            </a:r>
            <a:r>
              <a:rPr lang="en-US" dirty="0">
                <a:effectLst/>
              </a:rPr>
              <a:t> engineers in Ethiopia and other African nations to do the same.</a:t>
            </a:r>
          </a:p>
          <a:p>
            <a:endParaRPr lang="en-US" dirty="0">
              <a:effectLst/>
            </a:endParaRPr>
          </a:p>
          <a:p>
            <a:pPr marL="177845" indent="-177845">
              <a:buFont typeface="Arial" panose="020B0604020202020204" pitchFamily="34" charset="0"/>
              <a:buNone/>
            </a:pPr>
            <a:endParaRPr lang="en-US" b="1" dirty="0">
              <a:effectLst/>
            </a:endParaRPr>
          </a:p>
          <a:p>
            <a:pPr marL="177845" indent="-177845">
              <a:buFont typeface="Arial" panose="020B0604020202020204" pitchFamily="34" charset="0"/>
              <a:buNone/>
            </a:pPr>
            <a:r>
              <a:rPr lang="en-US" b="1" dirty="0">
                <a:effectLst/>
              </a:rPr>
              <a:t>***</a:t>
            </a:r>
            <a:endParaRPr lang="en-US" dirty="0">
              <a:effectLst/>
            </a:endParaRPr>
          </a:p>
          <a:p>
            <a:pPr marL="177845" indent="-177845">
              <a:buFont typeface="Arial" panose="020B0604020202020204" pitchFamily="34" charset="0"/>
              <a:buChar char="•"/>
            </a:pPr>
            <a:endParaRPr lang="en-US" dirty="0">
              <a:effectLst/>
            </a:endParaRPr>
          </a:p>
          <a:p>
            <a:pPr defTabSz="483265">
              <a:defRPr/>
            </a:pPr>
            <a:r>
              <a:rPr lang="en-US" dirty="0"/>
              <a:t>Ghana</a:t>
            </a:r>
            <a:r>
              <a:rPr lang="en-US" baseline="0" dirty="0"/>
              <a:t> is a GHSA </a:t>
            </a:r>
            <a:r>
              <a:rPr lang="en-US" dirty="0"/>
              <a:t>Phase II</a:t>
            </a:r>
            <a:r>
              <a:rPr lang="en-US" baseline="0" dirty="0"/>
              <a:t> Country: </a:t>
            </a:r>
          </a:p>
          <a:p>
            <a:pPr marL="177845" indent="-177845" defTabSz="483265">
              <a:buFont typeface="Arial" panose="020B0604020202020204" pitchFamily="34" charset="0"/>
              <a:buChar char="•"/>
              <a:defRPr/>
            </a:pPr>
            <a:endParaRPr lang="en-US" baseline="0" dirty="0"/>
          </a:p>
          <a:p>
            <a:pPr marL="177845" indent="-177845">
              <a:buFont typeface="Arial" panose="020B0604020202020204" pitchFamily="34" charset="0"/>
              <a:buChar char="•"/>
            </a:pPr>
            <a:r>
              <a:rPr lang="en-US" baseline="0" dirty="0"/>
              <a:t>PCR: </a:t>
            </a:r>
            <a:r>
              <a:rPr lang="en-US" dirty="0">
                <a:effectLst/>
              </a:rPr>
              <a:t>Real-time polymerase chain reaction (</a:t>
            </a:r>
            <a:r>
              <a:rPr lang="en-US" dirty="0" err="1">
                <a:effectLst/>
              </a:rPr>
              <a:t>rt</a:t>
            </a:r>
            <a:r>
              <a:rPr lang="en-US" dirty="0">
                <a:effectLst/>
              </a:rPr>
              <a:t>-PCR) is a method to detect DNA of disease-causing pathogens in clinical specimens. This method allows for accurate and rapid detection of infectious agents in the field.</a:t>
            </a:r>
          </a:p>
          <a:p>
            <a:pPr marL="177845" indent="-177845" defTabSz="483265" fontAlgn="auto">
              <a:spcBef>
                <a:spcPts val="0"/>
              </a:spcBef>
              <a:spcAft>
                <a:spcPts val="0"/>
              </a:spcAft>
              <a:buFont typeface="Arial" panose="020B0604020202020204" pitchFamily="34" charset="0"/>
              <a:buChar char="•"/>
              <a:defRPr/>
            </a:pPr>
            <a:endParaRPr lang="en-US" dirty="0">
              <a:effectLst/>
            </a:endParaRPr>
          </a:p>
          <a:p>
            <a:pPr marL="177845" indent="-177845" defTabSz="483265" fontAlgn="auto">
              <a:spcBef>
                <a:spcPts val="0"/>
              </a:spcBef>
              <a:spcAft>
                <a:spcPts val="0"/>
              </a:spcAft>
              <a:buFont typeface="Arial" panose="020B0604020202020204" pitchFamily="34" charset="0"/>
              <a:buChar char="•"/>
              <a:defRPr/>
            </a:pPr>
            <a:r>
              <a:rPr lang="en-US" dirty="0">
                <a:effectLst/>
              </a:rPr>
              <a:t>Bacterial meningitis is a severe acute infection. Bacterial meningitis can be caused by several different kinds of bacteria; without rapid laboratory confirmation of cases, it is difficult to determine whether a particular outbreak of meningitis can be halted by a vaccination campaign. </a:t>
            </a:r>
          </a:p>
          <a:p>
            <a:pPr marL="177845" indent="-177845" defTabSz="483265" fontAlgn="auto">
              <a:spcBef>
                <a:spcPts val="0"/>
              </a:spcBef>
              <a:spcAft>
                <a:spcPts val="0"/>
              </a:spcAft>
              <a:buFont typeface="Arial" panose="020B0604020202020204" pitchFamily="34" charset="0"/>
              <a:buChar char="•"/>
              <a:defRPr/>
            </a:pPr>
            <a:endParaRPr lang="en-US" dirty="0">
              <a:effectLst/>
            </a:endParaRPr>
          </a:p>
          <a:p>
            <a:pPr marL="177845" indent="-177845" defTabSz="483265" fontAlgn="auto">
              <a:spcBef>
                <a:spcPts val="0"/>
              </a:spcBef>
              <a:spcAft>
                <a:spcPts val="0"/>
              </a:spcAft>
              <a:buFont typeface="Arial" panose="020B0604020202020204" pitchFamily="34" charset="0"/>
              <a:buChar char="•"/>
              <a:defRPr/>
            </a:pPr>
            <a:r>
              <a:rPr lang="en-US" dirty="0">
                <a:effectLst/>
              </a:rPr>
              <a:t>Even when treated with antibiotics, 10-15% of patients die. Survivors often have permanent damage such as hearing loss, brain damage, or paralysis of the arms or legs</a:t>
            </a:r>
          </a:p>
          <a:p>
            <a:pPr marL="177845" indent="-177845" defTabSz="948507" fontAlgn="auto">
              <a:spcBef>
                <a:spcPts val="0"/>
              </a:spcBef>
              <a:spcAft>
                <a:spcPts val="0"/>
              </a:spcAft>
              <a:buFont typeface="Arial" panose="020B0604020202020204" pitchFamily="34" charset="0"/>
              <a:buChar char="•"/>
              <a:defRPr/>
            </a:pPr>
            <a:endParaRPr lang="en-US" dirty="0">
              <a:effectLst/>
            </a:endParaRPr>
          </a:p>
          <a:p>
            <a:pPr marL="177845" indent="-177845" defTabSz="948507" fontAlgn="auto">
              <a:spcBef>
                <a:spcPts val="0"/>
              </a:spcBef>
              <a:spcAft>
                <a:spcPts val="0"/>
              </a:spcAft>
              <a:buFont typeface="Arial" panose="020B0604020202020204" pitchFamily="34" charset="0"/>
              <a:buChar char="•"/>
              <a:defRPr/>
            </a:pPr>
            <a:r>
              <a:rPr lang="en-US" dirty="0">
                <a:effectLst/>
              </a:rPr>
              <a:t>Epidemic meningitis has been described on the African continent for over 100 years, flaring up during the dry season every few years and striking people of all ages. The "meningitis belt" runs from Senegal in the west all the way to Ethiopia in the east.</a:t>
            </a:r>
          </a:p>
          <a:p>
            <a:pPr defTabSz="483265">
              <a:defRPr/>
            </a:pPr>
            <a:endParaRPr lang="en-US" baseline="0" dirty="0"/>
          </a:p>
          <a:p>
            <a:pPr marL="177845" indent="-177845" defTabSz="483265" fontAlgn="auto">
              <a:spcBef>
                <a:spcPts val="0"/>
              </a:spcBef>
              <a:spcAft>
                <a:spcPts val="0"/>
              </a:spcAft>
              <a:buFont typeface="Arial" panose="020B0604020202020204" pitchFamily="34" charset="0"/>
              <a:buChar char="•"/>
              <a:defRPr/>
            </a:pPr>
            <a:r>
              <a:rPr lang="en-US" dirty="0">
                <a:effectLst/>
              </a:rPr>
              <a:t>Between December 2015 and February 2016, Ghana reported over 1,000 cases of meningitis, including 125 deaths.</a:t>
            </a:r>
            <a:r>
              <a:rPr lang="en-US" baseline="0" dirty="0">
                <a:effectLst/>
              </a:rPr>
              <a:t> </a:t>
            </a:r>
            <a:r>
              <a:rPr lang="en-US" dirty="0"/>
              <a:t>CDC sent a response team composed of epidemiologists and </a:t>
            </a:r>
            <a:r>
              <a:rPr lang="en-US" dirty="0" err="1"/>
              <a:t>laboratorians</a:t>
            </a:r>
            <a:r>
              <a:rPr lang="en-US" dirty="0"/>
              <a:t> to help</a:t>
            </a:r>
            <a:r>
              <a:rPr lang="en-US" baseline="0" dirty="0"/>
              <a:t> </a:t>
            </a:r>
            <a:r>
              <a:rPr lang="en-US" dirty="0"/>
              <a:t>the Tamale Public Health Laboratory strengthen their capacity, confirm the cause of the outbreak, and develop strategies to respond. </a:t>
            </a:r>
          </a:p>
          <a:p>
            <a:pPr defTabSz="483265">
              <a:defRPr/>
            </a:pPr>
            <a:endParaRPr lang="en-US" dirty="0"/>
          </a:p>
          <a:p>
            <a:pPr marL="177845" indent="-177845" defTabSz="483265">
              <a:buFont typeface="Arial" panose="020B0604020202020204" pitchFamily="34" charset="0"/>
              <a:buChar char="•"/>
              <a:defRPr/>
            </a:pPr>
            <a:r>
              <a:rPr lang="en-US" dirty="0"/>
              <a:t>Within nine days of their arrival the team had provided hands-on training to laboratory staff and supported the testing of almost 500 specimens. Their actions helped identify the cause of the outbreak in the north of the country, (</a:t>
            </a:r>
            <a:r>
              <a:rPr lang="en-US" dirty="0">
                <a:effectLst/>
              </a:rPr>
              <a:t>the majority of cases were caused by </a:t>
            </a:r>
            <a:r>
              <a:rPr lang="en-US" i="1" dirty="0" err="1">
                <a:effectLst/>
              </a:rPr>
              <a:t>Neisseria</a:t>
            </a:r>
            <a:r>
              <a:rPr lang="en-US" i="1" dirty="0">
                <a:effectLst/>
              </a:rPr>
              <a:t> </a:t>
            </a:r>
            <a:r>
              <a:rPr lang="en-US" i="1" dirty="0" err="1">
                <a:effectLst/>
              </a:rPr>
              <a:t>menigitidis</a:t>
            </a:r>
            <a:r>
              <a:rPr lang="en-US" i="1" dirty="0">
                <a:effectLst/>
              </a:rPr>
              <a:t> </a:t>
            </a:r>
            <a:r>
              <a:rPr lang="en-US" u="none" dirty="0" err="1">
                <a:effectLst/>
              </a:rPr>
              <a:t>s</a:t>
            </a:r>
            <a:r>
              <a:rPr lang="en-US" dirty="0" err="1">
                <a:effectLst/>
              </a:rPr>
              <a:t>erogroup</a:t>
            </a:r>
            <a:r>
              <a:rPr lang="en-US" dirty="0">
                <a:effectLst/>
              </a:rPr>
              <a:t> W, a type of vaccine-preventable meningitis)</a:t>
            </a:r>
            <a:r>
              <a:rPr lang="en-US" baseline="0" dirty="0">
                <a:effectLst/>
              </a:rPr>
              <a:t>, </a:t>
            </a:r>
            <a:r>
              <a:rPr lang="en-US" dirty="0"/>
              <a:t>which allowed the Ministry of Health to secure 160,000 doses of vaccine. </a:t>
            </a:r>
          </a:p>
          <a:p>
            <a:pPr defTabSz="483265">
              <a:defRPr/>
            </a:pPr>
            <a:endParaRPr lang="en-US" dirty="0"/>
          </a:p>
          <a:p>
            <a:pPr marL="177845" indent="-177845" defTabSz="483265">
              <a:buFont typeface="Arial" panose="020B0604020202020204" pitchFamily="34" charset="0"/>
              <a:buChar char="•"/>
              <a:defRPr/>
            </a:pPr>
            <a:r>
              <a:rPr lang="en-US" dirty="0"/>
              <a:t>Through the quick action of staff on the ground, the Tamale lab now has a new molecular detection machine to make its own diagnoses—a simple but important step toward strengthening laboratory systems in Ghana.</a:t>
            </a:r>
          </a:p>
          <a:p>
            <a:endParaRPr lang="en-US" dirty="0"/>
          </a:p>
          <a:p>
            <a:pPr marL="177845" indent="-177845">
              <a:buFont typeface="Arial" panose="020B0604020202020204" pitchFamily="34" charset="0"/>
              <a:buChar char="•"/>
            </a:pPr>
            <a:r>
              <a:rPr lang="en-US" dirty="0">
                <a:effectLst/>
              </a:rPr>
              <a:t>***</a:t>
            </a:r>
          </a:p>
          <a:p>
            <a:pPr marL="177845" indent="-177845">
              <a:buFont typeface="Arial" panose="020B0604020202020204" pitchFamily="34" charset="0"/>
              <a:buChar char="•"/>
            </a:pPr>
            <a:endParaRPr lang="en-US" dirty="0">
              <a:effectLst/>
            </a:endParaRPr>
          </a:p>
          <a:p>
            <a:r>
              <a:rPr lang="en-US" dirty="0">
                <a:latin typeface="Calibri" panose="020F0502020204030204" pitchFamily="34" charset="0"/>
                <a:ea typeface="Calibri" panose="020F0502020204030204" pitchFamily="34" charset="0"/>
                <a:cs typeface="Times New Roman" panose="02020603050405020304" pitchFamily="18" charset="0"/>
              </a:rPr>
              <a:t>A Program Management Course for districts and chiefdoms was launched in partnership with Emory University and </a:t>
            </a:r>
            <a:r>
              <a:rPr lang="en-US" dirty="0" err="1">
                <a:latin typeface="Calibri" panose="020F0502020204030204" pitchFamily="34" charset="0"/>
                <a:ea typeface="Calibri" panose="020F0502020204030204" pitchFamily="34" charset="0"/>
                <a:cs typeface="Times New Roman" panose="02020603050405020304" pitchFamily="18" charset="0"/>
              </a:rPr>
              <a:t>Njala</a:t>
            </a:r>
            <a:r>
              <a:rPr lang="en-US" dirty="0">
                <a:latin typeface="Calibri" panose="020F0502020204030204" pitchFamily="34" charset="0"/>
                <a:ea typeface="Calibri" panose="020F0502020204030204" pitchFamily="34" charset="0"/>
                <a:cs typeface="Times New Roman" panose="02020603050405020304" pitchFamily="18" charset="0"/>
              </a:rPr>
              <a:t> University in Sierra Leone. The course will help advance progress toward public health management goals and includes training components such as using </a:t>
            </a:r>
            <a:r>
              <a:rPr lang="en-US" dirty="0" err="1">
                <a:latin typeface="Calibri" panose="020F0502020204030204" pitchFamily="34" charset="0"/>
                <a:ea typeface="Calibri" panose="020F0502020204030204" pitchFamily="34" charset="0"/>
                <a:cs typeface="Times New Roman" panose="02020603050405020304" pitchFamily="18" charset="0"/>
              </a:rPr>
              <a:t>smartphones</a:t>
            </a:r>
            <a:r>
              <a:rPr lang="en-US" dirty="0">
                <a:latin typeface="Calibri" panose="020F0502020204030204" pitchFamily="34" charset="0"/>
                <a:ea typeface="Calibri" panose="020F0502020204030204" pitchFamily="34" charset="0"/>
                <a:cs typeface="Times New Roman" panose="02020603050405020304" pitchFamily="18" charset="0"/>
              </a:rPr>
              <a:t> to record public health data </a:t>
            </a:r>
          </a:p>
          <a:p>
            <a:endParaRPr lang="en-US" dirty="0">
              <a:latin typeface="Calibri" panose="020F0502020204030204" pitchFamily="34" charset="0"/>
              <a:cs typeface="Times New Roman" panose="02020603050405020304" pitchFamily="18" charset="0"/>
            </a:endParaRPr>
          </a:p>
          <a:p>
            <a:pPr defTabSz="948507" fontAlgn="auto">
              <a:spcBef>
                <a:spcPts val="0"/>
              </a:spcBef>
              <a:spcAft>
                <a:spcPts val="0"/>
              </a:spcAft>
              <a:defRPr/>
            </a:pPr>
            <a:r>
              <a:rPr lang="en-US" dirty="0">
                <a:latin typeface="Calibri" panose="020F0502020204030204" pitchFamily="34" charset="0"/>
                <a:ea typeface="Calibri" panose="020F0502020204030204" pitchFamily="34" charset="0"/>
                <a:cs typeface="Times New Roman" panose="02020603050405020304" pitchFamily="18" charset="0"/>
              </a:rPr>
              <a:t>CDC formally transferred the Ebola outbreak data to the Sierra Leone Ministry of Health and Sanitation as part of efforts to build workforce capacity for data integration, analysis, and use.  The dataset, which includes national </a:t>
            </a:r>
            <a:r>
              <a:rPr lang="en-US" dirty="0" err="1">
                <a:latin typeface="Calibri" panose="020F0502020204030204" pitchFamily="34" charset="0"/>
                <a:ea typeface="Calibri" panose="020F0502020204030204" pitchFamily="34" charset="0"/>
                <a:cs typeface="Times New Roman" panose="02020603050405020304" pitchFamily="18" charset="0"/>
              </a:rPr>
              <a:t>Epi</a:t>
            </a:r>
            <a:r>
              <a:rPr lang="en-US" dirty="0">
                <a:latin typeface="Calibri" panose="020F0502020204030204" pitchFamily="34" charset="0"/>
                <a:ea typeface="Calibri" panose="020F0502020204030204" pitchFamily="34" charset="0"/>
                <a:cs typeface="Times New Roman" panose="02020603050405020304" pitchFamily="18" charset="0"/>
              </a:rPr>
              <a:t> Info Viral Hemorrhagic Fever and laboratory information, was the official repository of Ebola case information and helped put an end to the Ebola outbreak. </a:t>
            </a:r>
            <a:endParaRPr lang="en-US" dirty="0"/>
          </a:p>
          <a:p>
            <a:endParaRPr lang="en-US" dirty="0"/>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endParaRPr lang="en-US" dirty="0">
              <a:effectLst/>
            </a:endParaRPr>
          </a:p>
          <a:p>
            <a:pPr marL="177845" indent="-177845">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D5ABD15-7B7F-400C-A45E-996624F75E5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6717577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177845" indent="-177845" defTabSz="948507" fontAlgn="auto">
              <a:spcBef>
                <a:spcPts val="0"/>
              </a:spcBef>
              <a:spcAft>
                <a:spcPts val="0"/>
              </a:spcAft>
              <a:buFont typeface="Arial" panose="020B0604020202020204" pitchFamily="34" charset="0"/>
              <a:buChar char="•"/>
              <a:defRPr/>
            </a:pPr>
            <a:r>
              <a:rPr lang="en-US" dirty="0"/>
              <a:t>Middle East Respiratory Syndrome (MERS) is viral respiratory illness that was recently recognized in humans. It was first reported in Saudi Arabia in 2012 and has since spread to several other countries, including the United States. </a:t>
            </a:r>
          </a:p>
          <a:p>
            <a:endParaRPr lang="en-US" dirty="0">
              <a:effectLst/>
            </a:endParaRPr>
          </a:p>
          <a:p>
            <a:pPr marL="177845" indent="-177845">
              <a:buFont typeface="Arial" panose="020B0604020202020204" pitchFamily="34" charset="0"/>
              <a:buChar char="•"/>
            </a:pPr>
            <a:r>
              <a:rPr lang="en-US" dirty="0">
                <a:effectLst/>
              </a:rPr>
              <a:t>Most people identified as infected with MERS-CoV developed severe acute respiratory illness, including fever, cough, and shortness of breath. Many of them have died.</a:t>
            </a:r>
          </a:p>
          <a:p>
            <a:endParaRPr lang="en-US" dirty="0">
              <a:effectLst/>
            </a:endParaRPr>
          </a:p>
          <a:p>
            <a:pPr marL="177845" indent="-177845">
              <a:buFont typeface="Arial" panose="020B0604020202020204" pitchFamily="34" charset="0"/>
              <a:buChar char="•"/>
            </a:pPr>
            <a:r>
              <a:rPr lang="en-US" dirty="0">
                <a:effectLst/>
              </a:rPr>
              <a:t>MERS-CoV has been found in some camels, and some MERS patients have reported contact with camels. However, we do not know exactly how people become infected with MERS-CoV—many people with MERS have had close contact with a person sick with MERS. </a:t>
            </a:r>
          </a:p>
          <a:p>
            <a:pPr marL="177845" indent="-177845">
              <a:buFont typeface="Arial" panose="020B0604020202020204" pitchFamily="34" charset="0"/>
              <a:buChar char="•"/>
            </a:pPr>
            <a:endParaRPr lang="en-US" dirty="0"/>
          </a:p>
          <a:p>
            <a:pPr marL="177845" indent="-177845" defTabSz="948507" fontAlgn="auto">
              <a:spcBef>
                <a:spcPts val="0"/>
              </a:spcBef>
              <a:spcAft>
                <a:spcPts val="0"/>
              </a:spcAft>
              <a:buFont typeface="Arial" panose="020B0604020202020204" pitchFamily="34" charset="0"/>
              <a:buChar char="•"/>
              <a:defRPr/>
            </a:pPr>
            <a:r>
              <a:rPr lang="en-US" dirty="0">
                <a:effectLst/>
              </a:rPr>
              <a:t>CDC continues to closely monitor the MERS situation globally and work with partners to better understand the risks of this virus, including the source, how it spreads, and how infections might be prevented. CDC recognizes the potential for MERS-CoV to spread further and cause more cases globally and in the United States. CDC has provided information for travelers and is working with health departments, hospitals, and other partners to prepare for this.</a:t>
            </a:r>
          </a:p>
          <a:p>
            <a:pPr marL="177845" indent="-177845">
              <a:buFont typeface="Arial" panose="020B0604020202020204" pitchFamily="34" charset="0"/>
              <a:buChar char="•"/>
            </a:pPr>
            <a:endParaRPr lang="en-US" dirty="0"/>
          </a:p>
          <a:p>
            <a:pPr marL="177845" indent="-177845">
              <a:buFont typeface="Arial" panose="020B0604020202020204" pitchFamily="34" charset="0"/>
              <a:buChar char="•"/>
            </a:pPr>
            <a:r>
              <a:rPr lang="en-US" dirty="0"/>
              <a:t>The KSA CCC was originally a direct report to the Health Minister &amp; was later placed under Dep Minister for Public Health.  The CCC has been integrated into the expanding Saudi CDC/NPHI (as were the National Health Lab, FETP, etc.), based on rec’s from IANPHI experts &amp; others.  </a:t>
            </a:r>
          </a:p>
          <a:p>
            <a:r>
              <a:rPr lang="en-US" dirty="0"/>
              <a:t> </a:t>
            </a:r>
          </a:p>
          <a:p>
            <a:pPr marL="177845" indent="-177845">
              <a:buFont typeface="Arial" panose="020B0604020202020204" pitchFamily="34" charset="0"/>
              <a:buChar char="•"/>
            </a:pPr>
            <a:r>
              <a:rPr lang="en-US" dirty="0"/>
              <a:t>Having an NPHI to fold the CCC into enhances the CCC’s ability to respond more effectively to MERS &amp; other threats b/c the NPHI integrates critical functions such as surveillance, lab, emergency response, operational research, etc. In addition, by making the revamped NPHI autonomous, its authority with other ministries/sectors is elevated &amp; it can also mobilize resources more quickly. </a:t>
            </a:r>
          </a:p>
          <a:p>
            <a:endParaRPr lang="en-US" dirty="0"/>
          </a:p>
          <a:p>
            <a:pPr defTabSz="948507" fontAlgn="auto">
              <a:spcBef>
                <a:spcPts val="0"/>
              </a:spcBef>
              <a:spcAft>
                <a:spcPts val="0"/>
              </a:spcAft>
              <a:defRPr/>
            </a:pPr>
            <a:r>
              <a:rPr lang="en-US" dirty="0"/>
              <a:t>Note: The Mass Gatherings program (part of CDC) also arose out of MERS &amp; concerns for Hajj, as did the WHO Collaborating Centre for Mass Gatherings Medicine</a:t>
            </a:r>
            <a:r>
              <a:rPr lang="en-US" b="1" dirty="0"/>
              <a:t> </a:t>
            </a:r>
            <a:r>
              <a:rPr lang="en-US" dirty="0"/>
              <a:t>in Riyadh &amp; the MOH-initiated “Global Center for Mass Gathering Medicine”, a virtual research network with a board of international experts that holds an annual global conference.  </a:t>
            </a:r>
          </a:p>
          <a:p>
            <a:pPr defTabSz="948507" fontAlgn="auto">
              <a:spcBef>
                <a:spcPts val="0"/>
              </a:spcBef>
              <a:spcAft>
                <a:spcPts val="0"/>
              </a:spcAft>
              <a:defRPr/>
            </a:pPr>
            <a:endParaRPr lang="en-US" dirty="0"/>
          </a:p>
          <a:p>
            <a:pPr defTabSz="948507" fontAlgn="auto">
              <a:spcBef>
                <a:spcPts val="0"/>
              </a:spcBef>
              <a:spcAft>
                <a:spcPts val="0"/>
              </a:spcAft>
              <a:defRPr/>
            </a:pPr>
            <a:r>
              <a:rPr lang="en-US" dirty="0"/>
              <a:t>***</a:t>
            </a:r>
          </a:p>
          <a:p>
            <a:pPr defTabSz="948507" fontAlgn="auto">
              <a:spcBef>
                <a:spcPts val="0"/>
              </a:spcBef>
              <a:spcAft>
                <a:spcPts val="0"/>
              </a:spcAft>
              <a:defRPr/>
            </a:pPr>
            <a:endParaRPr lang="en-US" dirty="0"/>
          </a:p>
          <a:p>
            <a:pPr marL="171450" indent="-171450">
              <a:buFont typeface="Arial" panose="020B0604020202020204" pitchFamily="34" charset="0"/>
              <a:buChar char="•"/>
            </a:pPr>
            <a:r>
              <a:rPr lang="en-US" sz="1200" dirty="0"/>
              <a:t>The rapid response and containment of this yellow</a:t>
            </a:r>
            <a:r>
              <a:rPr lang="en-US" sz="1200" baseline="0" dirty="0"/>
              <a:t> fever </a:t>
            </a:r>
            <a:r>
              <a:rPr lang="en-US" sz="1200" dirty="0"/>
              <a:t>outbreak was largely unnoticed by the international community in comparison to the recent Angola and DRC outbreaks</a:t>
            </a:r>
            <a:r>
              <a:rPr lang="en-US" sz="1100" dirty="0"/>
              <a:t>.</a:t>
            </a: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r>
              <a:rPr lang="en-US" sz="1200" dirty="0"/>
              <a:t>This response reflected substantial improvement over the 40-day response time to the 2010 YF outbreak.  This was due in part to rapid activation of the EOC, enhancement of laboratory diagnostic capabilities, and disease detectives from FETP.  </a:t>
            </a:r>
          </a:p>
          <a:p>
            <a:pPr defTabSz="948507" fontAlgn="auto">
              <a:spcBef>
                <a:spcPts val="0"/>
              </a:spcBef>
              <a:spcAft>
                <a:spcPts val="0"/>
              </a:spcAft>
              <a:defRPr/>
            </a:pPr>
            <a:endParaRPr lang="en-US" dirty="0"/>
          </a:p>
          <a:p>
            <a:pPr defTabSz="948507" fontAlgn="auto">
              <a:spcBef>
                <a:spcPts val="0"/>
              </a:spcBef>
              <a:spcAft>
                <a:spcPts val="0"/>
              </a:spcAft>
              <a:defRPr/>
            </a:pPr>
            <a:endParaRPr lang="en-US" dirty="0"/>
          </a:p>
          <a:p>
            <a:pPr defTabSz="948507" fontAlgn="auto">
              <a:spcBef>
                <a:spcPts val="0"/>
              </a:spcBef>
              <a:spcAft>
                <a:spcPts val="0"/>
              </a:spcAft>
              <a:defRPr/>
            </a:pPr>
            <a:endParaRPr lang="en-US" b="1" dirty="0"/>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D5ABD15-7B7F-400C-A45E-996624F75E5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0123238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B38CAEC-4554-485B-9189-C45C7447A40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858923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B38CAEC-4554-485B-9189-C45C7447A404}"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768423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12763" y="742950"/>
            <a:ext cx="6618287" cy="3722688"/>
          </a:xfrm>
        </p:spPr>
      </p:sp>
      <p:sp>
        <p:nvSpPr>
          <p:cNvPr id="3" name="Notes Placeholder 2"/>
          <p:cNvSpPr>
            <a:spLocks noGrp="1"/>
          </p:cNvSpPr>
          <p:nvPr>
            <p:ph type="body" idx="1"/>
          </p:nvPr>
        </p:nvSpPr>
        <p:spPr/>
        <p:txBody>
          <a:bodyPr>
            <a:normAutofit fontScale="92500" lnSpcReduction="10000"/>
          </a:bodyPr>
          <a:lstStyle/>
          <a:p>
            <a:pPr marL="177845" indent="-177845">
              <a:buFont typeface="Arial" panose="020B0604020202020204" pitchFamily="34" charset="0"/>
              <a:buChar char="•"/>
            </a:pPr>
            <a:r>
              <a:rPr lang="en-US" dirty="0"/>
              <a:t>Because of the many ways in which we are connected, no country can protect itself, by itself. This lesson became especially clear during the SARS outbreak in 2003. </a:t>
            </a:r>
          </a:p>
          <a:p>
            <a:pPr marL="177845" indent="-177845">
              <a:buFont typeface="Arial" panose="020B0604020202020204" pitchFamily="34" charset="0"/>
              <a:buChar char="•"/>
            </a:pPr>
            <a:endParaRPr lang="en-US" dirty="0"/>
          </a:p>
          <a:p>
            <a:pPr marL="177845" indent="-177845">
              <a:buFont typeface="Arial" panose="020B0604020202020204" pitchFamily="34" charset="0"/>
              <a:buChar char="•"/>
            </a:pPr>
            <a:r>
              <a:rPr lang="en-US" dirty="0"/>
              <a:t>To address the shortcomings of the global response to SARS, WHO revised the IHR in 2005 to better control public health threats while avoiding unnecessary interference with international travel and trade.  </a:t>
            </a:r>
          </a:p>
          <a:p>
            <a:pPr marL="177845" indent="-177845">
              <a:buFont typeface="Arial" panose="020B0604020202020204" pitchFamily="34" charset="0"/>
              <a:buChar char="•"/>
            </a:pPr>
            <a:endParaRPr lang="en-US" dirty="0"/>
          </a:p>
          <a:p>
            <a:pPr marL="177845" indent="-177845">
              <a:buFont typeface="Arial" panose="020B0604020202020204" pitchFamily="34" charset="0"/>
              <a:buChar char="•"/>
            </a:pPr>
            <a:r>
              <a:rPr lang="en-US" dirty="0"/>
              <a:t>At the World Health Assembly in 2005, all UN member states (196 countries) committed to achieving the goals of the revised International Health Regulations over a five year period. The IHR governs countries’ timely and effective response to outbreaks of infectious diseases and other public health emergencies that can cross borders. </a:t>
            </a:r>
          </a:p>
          <a:p>
            <a:endParaRPr lang="en-US" dirty="0"/>
          </a:p>
          <a:p>
            <a:r>
              <a:rPr lang="en-US" dirty="0"/>
              <a:t>The IHR require that all countries have the ability to:</a:t>
            </a:r>
          </a:p>
          <a:p>
            <a:endParaRPr lang="en-US" dirty="0"/>
          </a:p>
          <a:p>
            <a:pPr marL="184667" indent="-184667">
              <a:buFont typeface="Arial" panose="020B0604020202020204" pitchFamily="34" charset="0"/>
              <a:buChar char="•"/>
            </a:pPr>
            <a:r>
              <a:rPr lang="en-US" dirty="0"/>
              <a:t>Make sure surveillance systems and laboratories can detect potential threats</a:t>
            </a:r>
          </a:p>
          <a:p>
            <a:pPr marL="184667" indent="-184667">
              <a:buFont typeface="Arial" panose="020B0604020202020204" pitchFamily="34" charset="0"/>
              <a:buChar char="•"/>
            </a:pPr>
            <a:r>
              <a:rPr lang="en-US" dirty="0"/>
              <a:t>Work together with other countries to make decisions in public health emergencies</a:t>
            </a:r>
          </a:p>
          <a:p>
            <a:pPr marL="184667" indent="-184667">
              <a:buFont typeface="Arial" panose="020B0604020202020204" pitchFamily="34" charset="0"/>
              <a:buChar char="•"/>
            </a:pPr>
            <a:r>
              <a:rPr lang="en-US" dirty="0"/>
              <a:t>Report transparently through participation in a network of National Focal Points</a:t>
            </a:r>
          </a:p>
          <a:p>
            <a:pPr marL="184667" indent="-184667">
              <a:buFont typeface="Arial" panose="020B0604020202020204" pitchFamily="34" charset="0"/>
              <a:buChar char="•"/>
            </a:pPr>
            <a:r>
              <a:rPr lang="en-US" dirty="0"/>
              <a:t>Respond to public health events. WHO also has the authority and responsibility to declare the highest level of health threats, called a Public Health Emergency of International Concern (PHEIC)</a:t>
            </a:r>
          </a:p>
          <a:p>
            <a:pPr marL="184667" indent="-184667">
              <a:buFont typeface="Arial" panose="020B0604020202020204" pitchFamily="34" charset="0"/>
              <a:buChar char="•"/>
            </a:pPr>
            <a:endParaRPr lang="en-US" dirty="0"/>
          </a:p>
          <a:p>
            <a:r>
              <a:rPr lang="en-US" dirty="0"/>
              <a:t>The</a:t>
            </a:r>
            <a:r>
              <a:rPr lang="en-US" baseline="0" dirty="0"/>
              <a:t> </a:t>
            </a:r>
            <a:r>
              <a:rPr lang="en-US" dirty="0"/>
              <a:t>IHR can be summed up in 4 words: Detect, Assess, Report, Respond</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E0F89AB-2BF4-BC4F-962A-72E070F4CCFC}"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156553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E82054C-5FFB-4925-88B8-34BFE44764D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339497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xfrm>
            <a:off x="401638" y="731838"/>
            <a:ext cx="6511925" cy="3662362"/>
          </a:xfrm>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normAutofit fontScale="92500" lnSpcReduction="10000"/>
          </a:bodyPr>
          <a:lstStyle/>
          <a:p>
            <a:r>
              <a:rPr lang="en-US" b="0" dirty="0"/>
              <a:t>In</a:t>
            </a:r>
            <a:r>
              <a:rPr lang="en-US" b="0" baseline="0" dirty="0"/>
              <a:t> February </a:t>
            </a:r>
            <a:r>
              <a:rPr lang="en-US" b="0" dirty="0"/>
              <a:t>2014, leaders </a:t>
            </a:r>
            <a:r>
              <a:rPr lang="en-US" dirty="0"/>
              <a:t>from across the US government and across the world met to launch the Global Health Security Agenda. During that meeting, World Health Organization Director General Margaret Chan stressed the importance of working together to bring the health community into the discussions – as she said, to “de-mystify” the conversation and achieve clarity of common vision.</a:t>
            </a:r>
          </a:p>
          <a:p>
            <a:endParaRPr lang="en-US" dirty="0"/>
          </a:p>
          <a:p>
            <a:pPr marL="177845" indent="-177845">
              <a:buFont typeface="Arial" panose="020B0604020202020204" pitchFamily="34" charset="0"/>
              <a:buChar char="•"/>
            </a:pPr>
            <a:r>
              <a:rPr lang="en-US" dirty="0"/>
              <a:t>The truth is that we need practical steps we can take to assist all countries to reach the IHR goals, which brings us to the </a:t>
            </a:r>
            <a:r>
              <a:rPr lang="en-US" b="1" dirty="0"/>
              <a:t>Global Health Security Agenda, </a:t>
            </a:r>
            <a:r>
              <a:rPr lang="en-US" dirty="0"/>
              <a:t>or GHSA.</a:t>
            </a:r>
            <a:r>
              <a:rPr lang="en-US" baseline="0" dirty="0"/>
              <a:t> </a:t>
            </a:r>
          </a:p>
          <a:p>
            <a:pPr defTabSz="948507" fontAlgn="auto">
              <a:spcBef>
                <a:spcPts val="0"/>
              </a:spcBef>
              <a:spcAft>
                <a:spcPts val="0"/>
              </a:spcAft>
              <a:defRPr/>
            </a:pPr>
            <a:endParaRPr lang="en-US" baseline="0" dirty="0"/>
          </a:p>
          <a:p>
            <a:pPr marL="177845" indent="-177845" defTabSz="948507" fontAlgn="auto">
              <a:spcBef>
                <a:spcPts val="0"/>
              </a:spcBef>
              <a:spcAft>
                <a:spcPts val="0"/>
              </a:spcAft>
              <a:buFont typeface="Arial" panose="020B0604020202020204" pitchFamily="34" charset="0"/>
              <a:buChar char="•"/>
              <a:defRPr/>
            </a:pPr>
            <a:r>
              <a:rPr lang="en-US" baseline="0" dirty="0"/>
              <a:t>GHSA </a:t>
            </a:r>
            <a:r>
              <a:rPr lang="en-US" dirty="0"/>
              <a:t>serves as an engine to advance IHR implementation by providing specific, common targets and step-by-step plans to improve health security. </a:t>
            </a:r>
          </a:p>
          <a:p>
            <a:pPr marL="177845" indent="-177845" defTabSz="948507" fontAlgn="auto">
              <a:spcBef>
                <a:spcPts val="0"/>
              </a:spcBef>
              <a:spcAft>
                <a:spcPts val="0"/>
              </a:spcAft>
              <a:buFont typeface="Arial" panose="020B0604020202020204" pitchFamily="34" charset="0"/>
              <a:buChar char="•"/>
              <a:defRPr/>
            </a:pPr>
            <a:endParaRPr lang="en-US" dirty="0"/>
          </a:p>
          <a:p>
            <a:pPr marL="177845" indent="-177845" defTabSz="948507" fontAlgn="auto">
              <a:spcBef>
                <a:spcPts val="0"/>
              </a:spcBef>
              <a:spcAft>
                <a:spcPts val="0"/>
              </a:spcAft>
              <a:buFont typeface="Arial" panose="020B0604020202020204" pitchFamily="34" charset="0"/>
              <a:buChar char="•"/>
              <a:defRPr/>
            </a:pPr>
            <a:r>
              <a:rPr lang="en-US" dirty="0"/>
              <a:t>Stopping an outbreak at its source requires strong public health systems and close collaboration among the health, animal, agriculture, defense, security, and other sectors.</a:t>
            </a:r>
          </a:p>
          <a:p>
            <a:pPr marL="177845" indent="-177845">
              <a:buFont typeface="Arial" panose="020B0604020202020204" pitchFamily="34" charset="0"/>
              <a:buChar char="•"/>
            </a:pPr>
            <a:endParaRPr lang="en-US" dirty="0"/>
          </a:p>
          <a:p>
            <a:pPr marL="177845" indent="-177845">
              <a:buFont typeface="Arial" panose="020B0604020202020204" pitchFamily="34" charset="0"/>
              <a:buChar char="•"/>
            </a:pPr>
            <a:r>
              <a:rPr lang="en-US" dirty="0"/>
              <a:t>GHSA promotes enhanced preparedness and response capabilities and compliance with the IHR (2005) through an integrated partnership that includes the World Health Organization (WHO), the World Organization for Animal Health (OIE), the Food and Agriculture Organization (FAO), and other relevant international organizations and non-governmental stakeholders.</a:t>
            </a:r>
          </a:p>
          <a:p>
            <a:pPr marL="177845" indent="-177845">
              <a:buFont typeface="Arial" panose="020B0604020202020204" pitchFamily="34" charset="0"/>
              <a:buChar char="•"/>
            </a:pPr>
            <a:endParaRPr lang="en-US" dirty="0"/>
          </a:p>
          <a:p>
            <a:pPr marL="177845" indent="-177845" defTabSz="984894">
              <a:buFont typeface="Arial" panose="020B0604020202020204" pitchFamily="34" charset="0"/>
              <a:buChar char="•"/>
              <a:defRPr/>
            </a:pPr>
            <a:r>
              <a:rPr lang="en-US" dirty="0"/>
              <a:t>Today, 55 countries have made firm commitments to implement the Global Health Security Agenda.  (Source: https://</a:t>
            </a:r>
            <a:r>
              <a:rPr lang="en-US" dirty="0" err="1"/>
              <a:t>www.ghsagenda.org</a:t>
            </a:r>
            <a:r>
              <a:rPr lang="en-US" dirty="0"/>
              <a:t>/members) </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89CD50C-2AAF-465D-B070-649435160B0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214374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11213" y="1219200"/>
            <a:ext cx="5854700" cy="3294063"/>
          </a:xfrm>
        </p:spPr>
      </p:sp>
      <p:sp>
        <p:nvSpPr>
          <p:cNvPr id="3" name="Notes Placeholder 2"/>
          <p:cNvSpPr>
            <a:spLocks noGrp="1"/>
          </p:cNvSpPr>
          <p:nvPr>
            <p:ph type="body" idx="1"/>
          </p:nvPr>
        </p:nvSpPr>
        <p:spPr/>
        <p:txBody>
          <a:bodyPr>
            <a:normAutofit/>
          </a:bodyPr>
          <a:lstStyle/>
          <a:p>
            <a:pPr defTabSz="984894">
              <a:defRPr/>
            </a:pPr>
            <a:r>
              <a:rPr lang="en-US" dirty="0"/>
              <a:t>The Global Health Security Agenda goes further than any prior global coordination around multiple diseases and conditions. </a:t>
            </a:r>
            <a:r>
              <a:rPr lang="en-US" dirty="0">
                <a:solidFill>
                  <a:prstClr val="white"/>
                </a:solidFill>
                <a:latin typeface="Arial" pitchFamily="34" charset="0"/>
                <a:ea typeface="ＭＳ Ｐゴシック" charset="-128"/>
                <a:cs typeface="Arial" pitchFamily="34" charset="0"/>
              </a:rPr>
              <a:t>A unifying framework to improve our global response to disease outbreaks</a:t>
            </a:r>
          </a:p>
          <a:p>
            <a:endParaRPr lang="en-US" dirty="0"/>
          </a:p>
          <a:p>
            <a:r>
              <a:rPr lang="en-US" dirty="0"/>
              <a:t>GHSA is not another single-disease initiative; it drives a set of </a:t>
            </a:r>
            <a:r>
              <a:rPr lang="en-US" u="sng" dirty="0"/>
              <a:t>concrete</a:t>
            </a:r>
            <a:r>
              <a:rPr lang="en-US" dirty="0"/>
              <a:t> and </a:t>
            </a:r>
            <a:r>
              <a:rPr lang="en-US" u="sng" dirty="0"/>
              <a:t>achievable</a:t>
            </a:r>
            <a:r>
              <a:rPr lang="en-US" dirty="0"/>
              <a:t> actions to help </a:t>
            </a:r>
            <a:r>
              <a:rPr lang="en-US" u="sng" dirty="0"/>
              <a:t>actualize</a:t>
            </a:r>
            <a:r>
              <a:rPr lang="en-US" dirty="0"/>
              <a:t> the International Health Regulations. It helps us reach public health goals through the prevent, detect and respond model. </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E0F89AB-2BF4-BC4F-962A-72E070F4CCFC}"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133172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12763" y="742950"/>
            <a:ext cx="6618287" cy="3722688"/>
          </a:xfrm>
        </p:spPr>
      </p:sp>
      <p:sp>
        <p:nvSpPr>
          <p:cNvPr id="3" name="Notes Placeholder 2"/>
          <p:cNvSpPr>
            <a:spLocks noGrp="1"/>
          </p:cNvSpPr>
          <p:nvPr>
            <p:ph type="body" idx="1"/>
          </p:nvPr>
        </p:nvSpPr>
        <p:spPr/>
        <p:txBody>
          <a:bodyPr>
            <a:normAutofit/>
          </a:bodyPr>
          <a:lstStyle/>
          <a:p>
            <a:pPr marL="177845" indent="-177845">
              <a:buFont typeface="Arial" panose="020B0604020202020204" pitchFamily="34" charset="0"/>
              <a:buChar char="•"/>
            </a:pPr>
            <a:r>
              <a:rPr lang="en-US" dirty="0"/>
              <a:t>GHSA has eleven measurable targets, also known as “Action Packages” that comprise the backbone of the GHSA. While they may seem like discrete activities, they are overlapping and inter-related.</a:t>
            </a:r>
          </a:p>
          <a:p>
            <a:pPr marL="177845" indent="-177845">
              <a:buFont typeface="Arial" panose="020B0604020202020204" pitchFamily="34" charset="0"/>
              <a:buChar char="•"/>
            </a:pPr>
            <a:endParaRPr lang="en-US" dirty="0"/>
          </a:p>
          <a:p>
            <a:pPr marL="177845" indent="-177845">
              <a:buFont typeface="Arial" panose="020B0604020202020204" pitchFamily="34" charset="0"/>
              <a:buChar char="•"/>
            </a:pPr>
            <a:r>
              <a:rPr lang="en-US" dirty="0"/>
              <a:t>Time does not allow me to walk through each target, but all work together to build resilient health systems. Each</a:t>
            </a:r>
            <a:r>
              <a:rPr lang="en-US" baseline="0" dirty="0"/>
              <a:t> action package has specific targets and outputs. </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E0F89AB-2BF4-BC4F-962A-72E070F4CCFC}"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46321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global pandemic is</a:t>
            </a:r>
            <a:r>
              <a:rPr lang="en-US" baseline="0" dirty="0"/>
              <a:t> estimated to cost $6 trillion. But in comparison, for only $0.65 per person per year, we can build country health systems and global networks that can avert a pandemic and avoid that $6 trillion price. The value added of protecting against a pandemic, is $60 billion USD.</a:t>
            </a:r>
          </a:p>
          <a:p>
            <a:endParaRPr lang="en-US" baseline="0" dirty="0"/>
          </a:p>
          <a:p>
            <a:br>
              <a:rPr lang="en-US" i="1" baseline="0" dirty="0"/>
            </a:br>
            <a:r>
              <a:rPr lang="en-US" i="1" baseline="0" dirty="0"/>
              <a:t>Note: The $60 billion is the pandemic cost ($6 trillion) multiplied by the probability of its occurrence; with a low probability of a pandemic (1 – 3%.) This yields annualized expected loss of more than $60 billion.</a:t>
            </a:r>
            <a:endParaRPr lang="en-US" i="1"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D5ABD15-7B7F-400C-A45E-996624F75E5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38240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Closer to home, health security abroad has direct benefits to the U.S. In 2015, the U.S. exported approximately $80 billion in goods to just the 31 GHSA priority countries, which equates to 470,000 jobs in the U.S across a range of sectors, including manufacturing, agriculture, and electronics. </a:t>
            </a:r>
          </a:p>
          <a:p>
            <a:r>
              <a:rPr lang="en-US" b="1" baseline="0" dirty="0"/>
              <a:t> </a:t>
            </a:r>
            <a:endParaRPr lang="en-US" b="1"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D5ABD15-7B7F-400C-A45E-996624F75E5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16971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8BD4AF-39C8-474D-BB07-90162CCB239C}"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32671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950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5C51B16-A167-4460-8083-F3D404F70DFB}" type="slidenum">
              <a:rPr lang="en-US" smtClean="0"/>
              <a:t>‹#›</a:t>
            </a:fld>
            <a:endParaRPr lang="en-US"/>
          </a:p>
        </p:txBody>
      </p:sp>
    </p:spTree>
    <p:extLst>
      <p:ext uri="{BB962C8B-B14F-4D97-AF65-F5344CB8AC3E}">
        <p14:creationId xmlns:p14="http://schemas.microsoft.com/office/powerpoint/2010/main" val="10191677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5C51B16-A167-4460-8083-F3D404F70DFB}" type="slidenum">
              <a:rPr lang="en-US" smtClean="0"/>
              <a:t>‹#›</a:t>
            </a:fld>
            <a:endParaRPr lang="en-US"/>
          </a:p>
        </p:txBody>
      </p:sp>
    </p:spTree>
    <p:extLst>
      <p:ext uri="{BB962C8B-B14F-4D97-AF65-F5344CB8AC3E}">
        <p14:creationId xmlns:p14="http://schemas.microsoft.com/office/powerpoint/2010/main" val="40781364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_OD">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t="-1" b="12824"/>
          <a:stretch/>
        </p:blipFill>
        <p:spPr>
          <a:xfrm>
            <a:off x="3" y="1"/>
            <a:ext cx="9157648" cy="1254035"/>
          </a:xfrm>
          <a:prstGeom prst="rect">
            <a:avLst/>
          </a:prstGeom>
        </p:spPr>
      </p:pic>
      <p:sp>
        <p:nvSpPr>
          <p:cNvPr id="11" name="Title 1"/>
          <p:cNvSpPr>
            <a:spLocks noGrp="1"/>
          </p:cNvSpPr>
          <p:nvPr>
            <p:ph type="title"/>
          </p:nvPr>
        </p:nvSpPr>
        <p:spPr>
          <a:xfrm>
            <a:off x="457200" y="1275657"/>
            <a:ext cx="8229600" cy="1155779"/>
          </a:xfrm>
          <a:prstGeom prst="rect">
            <a:avLst/>
          </a:prstGeom>
        </p:spPr>
        <p:txBody>
          <a:bodyPr lIns="91412" tIns="45706" rIns="91412" bIns="45706"/>
          <a:lstStyle>
            <a:lvl1pPr algn="l">
              <a:lnSpc>
                <a:spcPts val="3000"/>
              </a:lnSpc>
              <a:defRPr sz="2800" b="1" baseline="0">
                <a:solidFill>
                  <a:srgbClr val="0039A6"/>
                </a:solidFill>
                <a:effectLst/>
                <a:latin typeface="Calibri" pitchFamily="34" charset="0"/>
              </a:defRPr>
            </a:lvl1pPr>
          </a:lstStyle>
          <a:p>
            <a:endParaRPr lang="en-US" dirty="0"/>
          </a:p>
        </p:txBody>
      </p:sp>
      <p:sp>
        <p:nvSpPr>
          <p:cNvPr id="5" name="Subtitle 2"/>
          <p:cNvSpPr>
            <a:spLocks noGrp="1"/>
          </p:cNvSpPr>
          <p:nvPr>
            <p:ph type="subTitle" idx="1"/>
          </p:nvPr>
        </p:nvSpPr>
        <p:spPr>
          <a:xfrm>
            <a:off x="457200" y="2748933"/>
            <a:ext cx="6400800" cy="457200"/>
          </a:xfrm>
          <a:prstGeom prst="rect">
            <a:avLst/>
          </a:prstGeom>
        </p:spPr>
        <p:txBody>
          <a:bodyPr/>
          <a:lstStyle>
            <a:lvl1pPr marL="0" indent="0" algn="l">
              <a:buNone/>
              <a:defRPr sz="2000" b="1" baseline="0">
                <a:solidFill>
                  <a:srgbClr val="0039A6"/>
                </a:solidFill>
                <a:effectLst/>
                <a:latin typeface="Calibri" pitchFamily="34" charset="0"/>
              </a:defRPr>
            </a:lvl1pPr>
            <a:lvl2pPr marL="457034" indent="0" algn="ctr">
              <a:buNone/>
              <a:defRPr>
                <a:solidFill>
                  <a:schemeClr val="tx1">
                    <a:tint val="75000"/>
                  </a:schemeClr>
                </a:solidFill>
              </a:defRPr>
            </a:lvl2pPr>
            <a:lvl3pPr marL="914085" indent="0" algn="ctr">
              <a:buNone/>
              <a:defRPr>
                <a:solidFill>
                  <a:schemeClr val="tx1">
                    <a:tint val="75000"/>
                  </a:schemeClr>
                </a:solidFill>
              </a:defRPr>
            </a:lvl3pPr>
            <a:lvl4pPr marL="1371124" indent="0" algn="ctr">
              <a:buNone/>
              <a:defRPr>
                <a:solidFill>
                  <a:schemeClr val="tx1">
                    <a:tint val="75000"/>
                  </a:schemeClr>
                </a:solidFill>
              </a:defRPr>
            </a:lvl4pPr>
            <a:lvl5pPr marL="1828169" indent="0" algn="ctr">
              <a:buNone/>
              <a:defRPr>
                <a:solidFill>
                  <a:schemeClr val="tx1">
                    <a:tint val="75000"/>
                  </a:schemeClr>
                </a:solidFill>
              </a:defRPr>
            </a:lvl5pPr>
            <a:lvl6pPr marL="2285202" indent="0" algn="ctr">
              <a:buNone/>
              <a:defRPr>
                <a:solidFill>
                  <a:schemeClr val="tx1">
                    <a:tint val="75000"/>
                  </a:schemeClr>
                </a:solidFill>
              </a:defRPr>
            </a:lvl6pPr>
            <a:lvl7pPr marL="2742236" indent="0" algn="ctr">
              <a:buNone/>
              <a:defRPr>
                <a:solidFill>
                  <a:schemeClr val="tx1">
                    <a:tint val="75000"/>
                  </a:schemeClr>
                </a:solidFill>
              </a:defRPr>
            </a:lvl7pPr>
            <a:lvl8pPr marL="3199280" indent="0" algn="ctr">
              <a:buNone/>
              <a:defRPr>
                <a:solidFill>
                  <a:schemeClr val="tx1">
                    <a:tint val="75000"/>
                  </a:schemeClr>
                </a:solidFill>
              </a:defRPr>
            </a:lvl8pPr>
            <a:lvl9pPr marL="3656320" indent="0" algn="ctr">
              <a:buNone/>
              <a:defRPr>
                <a:solidFill>
                  <a:schemeClr val="tx1">
                    <a:tint val="75000"/>
                  </a:schemeClr>
                </a:solidFill>
              </a:defRPr>
            </a:lvl9pPr>
          </a:lstStyle>
          <a:p>
            <a:endParaRPr lang="en-US" dirty="0"/>
          </a:p>
        </p:txBody>
      </p:sp>
      <p:sp>
        <p:nvSpPr>
          <p:cNvPr id="9" name="Text Placeholder 8"/>
          <p:cNvSpPr>
            <a:spLocks noGrp="1"/>
          </p:cNvSpPr>
          <p:nvPr>
            <p:ph type="body" sz="quarter" idx="10"/>
          </p:nvPr>
        </p:nvSpPr>
        <p:spPr>
          <a:xfrm>
            <a:off x="457200" y="3835603"/>
            <a:ext cx="6400800" cy="1295400"/>
          </a:xfrm>
          <a:prstGeom prst="rect">
            <a:avLst/>
          </a:prstGeom>
        </p:spPr>
        <p:txBody>
          <a:bodyPr/>
          <a:lstStyle>
            <a:lvl1pPr marL="0" indent="0" algn="l">
              <a:lnSpc>
                <a:spcPts val="2000"/>
              </a:lnSpc>
              <a:buNone/>
              <a:defRPr sz="1800" baseline="0">
                <a:solidFill>
                  <a:srgbClr val="0039A6"/>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10" name="TextBox 9"/>
          <p:cNvSpPr txBox="1"/>
          <p:nvPr userDrawn="1"/>
        </p:nvSpPr>
        <p:spPr>
          <a:xfrm>
            <a:off x="457200" y="120222"/>
            <a:ext cx="6903076" cy="369304"/>
          </a:xfrm>
          <a:prstGeom prst="rect">
            <a:avLst/>
          </a:prstGeom>
          <a:noFill/>
        </p:spPr>
        <p:txBody>
          <a:bodyPr wrap="square" lIns="91412" tIns="45706" rIns="91412" bIns="45706" rtlCol="0">
            <a:spAutoFit/>
          </a:bodyPr>
          <a:lstStyle/>
          <a:p>
            <a:r>
              <a:rPr lang="en-US" sz="1800" b="1" dirty="0">
                <a:solidFill>
                  <a:schemeClr val="tx2">
                    <a:lumMod val="95000"/>
                  </a:schemeClr>
                </a:solidFill>
                <a:latin typeface="Calibri" panose="020F0502020204030204" pitchFamily="34" charset="0"/>
              </a:rPr>
              <a:t>Centers for Disease Control and Prevention</a:t>
            </a:r>
          </a:p>
        </p:txBody>
      </p:sp>
    </p:spTree>
    <p:extLst>
      <p:ext uri="{BB962C8B-B14F-4D97-AF65-F5344CB8AC3E}">
        <p14:creationId xmlns:p14="http://schemas.microsoft.com/office/powerpoint/2010/main" val="147813152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ATA SLIDE_O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9"/>
            <a:ext cx="8229600" cy="1143000"/>
          </a:xfrm>
          <a:prstGeom prst="rect">
            <a:avLst/>
          </a:prstGeom>
        </p:spPr>
        <p:txBody>
          <a:bodyPr lIns="91412" tIns="45706" rIns="91412" bIns="45706" anchor="b" anchorCtr="0"/>
          <a:lstStyle>
            <a:lvl1pPr algn="l">
              <a:lnSpc>
                <a:spcPts val="3000"/>
              </a:lnSpc>
              <a:defRPr sz="2800" b="1" baseline="0">
                <a:solidFill>
                  <a:srgbClr val="005DAA"/>
                </a:solidFill>
                <a:effectLst/>
                <a:latin typeface="Calibri" pitchFamily="34" charset="0"/>
              </a:defRPr>
            </a:lvl1pPr>
          </a:lstStyle>
          <a:p>
            <a:r>
              <a:rPr lang="en-US" dirty="0"/>
              <a:t>Bottom band: OD</a:t>
            </a:r>
          </a:p>
        </p:txBody>
      </p:sp>
      <p:sp>
        <p:nvSpPr>
          <p:cNvPr id="5" name="Text Placeholder 7"/>
          <p:cNvSpPr>
            <a:spLocks noGrp="1"/>
          </p:cNvSpPr>
          <p:nvPr>
            <p:ph type="body" sz="quarter" idx="10"/>
          </p:nvPr>
        </p:nvSpPr>
        <p:spPr>
          <a:xfrm>
            <a:off x="457200" y="1545167"/>
            <a:ext cx="8229600" cy="4455584"/>
          </a:xfrm>
        </p:spPr>
        <p:txBody>
          <a:bodyPr/>
          <a:lstStyle>
            <a:lvl1pPr marL="342776" indent="-342776">
              <a:buClr>
                <a:srgbClr val="005DAA"/>
              </a:buClr>
              <a:buFont typeface="Wingdings" panose="05000000000000000000" pitchFamily="2" charset="2"/>
              <a:buChar char="§"/>
              <a:defRPr sz="2000">
                <a:solidFill>
                  <a:schemeClr val="accent4">
                    <a:lumMod val="75000"/>
                  </a:schemeClr>
                </a:solidFill>
              </a:defRPr>
            </a:lvl1pPr>
            <a:lvl2pPr>
              <a:buClr>
                <a:srgbClr val="532E63"/>
              </a:buClr>
              <a:defRPr sz="2000">
                <a:solidFill>
                  <a:schemeClr val="accent4">
                    <a:lumMod val="75000"/>
                  </a:schemeClr>
                </a:solidFill>
              </a:defRPr>
            </a:lvl2pPr>
            <a:lvl3pPr>
              <a:buClr>
                <a:srgbClr val="9A3B26"/>
              </a:buClr>
              <a:defRPr sz="20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t="89544"/>
          <a:stretch/>
        </p:blipFill>
        <p:spPr>
          <a:xfrm>
            <a:off x="0" y="6719804"/>
            <a:ext cx="9144000" cy="150413"/>
          </a:xfrm>
          <a:prstGeom prst="rect">
            <a:avLst/>
          </a:prstGeom>
        </p:spPr>
      </p:pic>
    </p:spTree>
    <p:extLst>
      <p:ext uri="{BB962C8B-B14F-4D97-AF65-F5344CB8AC3E}">
        <p14:creationId xmlns:p14="http://schemas.microsoft.com/office/powerpoint/2010/main" val="423807829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ATA SLIDE 2 column_O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lIns="91412" tIns="45706" rIns="91412" bIns="45706" anchor="b" anchorCtr="0"/>
          <a:lstStyle>
            <a:lvl1pPr algn="l">
              <a:lnSpc>
                <a:spcPts val="3000"/>
              </a:lnSpc>
              <a:defRPr sz="2800" b="1" baseline="0">
                <a:solidFill>
                  <a:srgbClr val="005DAB"/>
                </a:solidFill>
                <a:effectLst/>
                <a:latin typeface="Calibri" pitchFamily="34" charset="0"/>
              </a:defRPr>
            </a:lvl1pPr>
          </a:lstStyle>
          <a:p>
            <a:endParaRPr lang="en-US" dirty="0"/>
          </a:p>
        </p:txBody>
      </p:sp>
      <p:sp>
        <p:nvSpPr>
          <p:cNvPr id="3" name="Content Placeholder 2"/>
          <p:cNvSpPr>
            <a:spLocks noGrp="1"/>
          </p:cNvSpPr>
          <p:nvPr>
            <p:ph idx="1"/>
          </p:nvPr>
        </p:nvSpPr>
        <p:spPr>
          <a:xfrm>
            <a:off x="457203" y="1600201"/>
            <a:ext cx="3879669" cy="4191000"/>
          </a:xfrm>
          <a:prstGeom prst="rect">
            <a:avLst/>
          </a:prstGeom>
        </p:spPr>
        <p:txBody>
          <a:bodyPr/>
          <a:lstStyle>
            <a:lvl1pPr marL="342776" indent="-342776">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697" indent="-285652">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4" y="1600201"/>
            <a:ext cx="3879669" cy="4191000"/>
          </a:xfrm>
          <a:prstGeom prst="rect">
            <a:avLst/>
          </a:prstGeom>
        </p:spPr>
        <p:txBody>
          <a:bodyPr/>
          <a:lstStyle>
            <a:lvl1pPr marL="342776" indent="-342776">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697" indent="-285652">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9544"/>
          <a:stretch/>
        </p:blipFill>
        <p:spPr>
          <a:xfrm>
            <a:off x="0" y="6719804"/>
            <a:ext cx="9144000" cy="150413"/>
          </a:xfrm>
          <a:prstGeom prst="rect">
            <a:avLst/>
          </a:prstGeom>
        </p:spPr>
      </p:pic>
    </p:spTree>
    <p:extLst>
      <p:ext uri="{BB962C8B-B14F-4D97-AF65-F5344CB8AC3E}">
        <p14:creationId xmlns:p14="http://schemas.microsoft.com/office/powerpoint/2010/main" val="297750677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0E66AF">
            <a:alpha val="75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3" y="4467097"/>
            <a:ext cx="8294913" cy="1162051"/>
          </a:xfrm>
          <a:prstGeom prst="rect">
            <a:avLst/>
          </a:prstGeom>
        </p:spPr>
        <p:txBody>
          <a:bodyPr lIns="91412" tIns="45706" rIns="91412" bIns="45706" anchor="b"/>
          <a:lstStyle>
            <a:lvl1pPr algn="l">
              <a:defRPr sz="3600" b="1" baseline="0">
                <a:solidFill>
                  <a:schemeClr val="bg2"/>
                </a:solidFill>
                <a:effectLst/>
                <a:latin typeface="Calibri" pitchFamily="34" charset="0"/>
              </a:defRPr>
            </a:lvl1pPr>
          </a:lstStyle>
          <a:p>
            <a:endParaRPr lang="en-US" dirty="0"/>
          </a:p>
        </p:txBody>
      </p:sp>
      <p:sp>
        <p:nvSpPr>
          <p:cNvPr id="5" name="Text Placeholder 2"/>
          <p:cNvSpPr>
            <a:spLocks noGrp="1"/>
          </p:cNvSpPr>
          <p:nvPr>
            <p:ph type="body" idx="1"/>
          </p:nvPr>
        </p:nvSpPr>
        <p:spPr>
          <a:xfrm>
            <a:off x="457201" y="5900928"/>
            <a:ext cx="7772400" cy="568325"/>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034" indent="0">
              <a:buNone/>
              <a:defRPr sz="1800">
                <a:solidFill>
                  <a:schemeClr val="tx1">
                    <a:tint val="75000"/>
                  </a:schemeClr>
                </a:solidFill>
              </a:defRPr>
            </a:lvl2pPr>
            <a:lvl3pPr marL="914085" indent="0">
              <a:buNone/>
              <a:defRPr sz="1600">
                <a:solidFill>
                  <a:schemeClr val="tx1">
                    <a:tint val="75000"/>
                  </a:schemeClr>
                </a:solidFill>
              </a:defRPr>
            </a:lvl3pPr>
            <a:lvl4pPr marL="1371124" indent="0">
              <a:buNone/>
              <a:defRPr sz="1400">
                <a:solidFill>
                  <a:schemeClr val="tx1">
                    <a:tint val="75000"/>
                  </a:schemeClr>
                </a:solidFill>
              </a:defRPr>
            </a:lvl4pPr>
            <a:lvl5pPr marL="1828169" indent="0">
              <a:buNone/>
              <a:defRPr sz="1400">
                <a:solidFill>
                  <a:schemeClr val="tx1">
                    <a:tint val="75000"/>
                  </a:schemeClr>
                </a:solidFill>
              </a:defRPr>
            </a:lvl5pPr>
            <a:lvl6pPr marL="2285202" indent="0">
              <a:buNone/>
              <a:defRPr sz="1400">
                <a:solidFill>
                  <a:schemeClr val="tx1">
                    <a:tint val="75000"/>
                  </a:schemeClr>
                </a:solidFill>
              </a:defRPr>
            </a:lvl6pPr>
            <a:lvl7pPr marL="2742236" indent="0">
              <a:buNone/>
              <a:defRPr sz="1400">
                <a:solidFill>
                  <a:schemeClr val="tx1">
                    <a:tint val="75000"/>
                  </a:schemeClr>
                </a:solidFill>
              </a:defRPr>
            </a:lvl7pPr>
            <a:lvl8pPr marL="3199280" indent="0">
              <a:buNone/>
              <a:defRPr sz="1400">
                <a:solidFill>
                  <a:schemeClr val="tx1">
                    <a:tint val="75000"/>
                  </a:schemeClr>
                </a:solidFill>
              </a:defRPr>
            </a:lvl8pPr>
            <a:lvl9pPr marL="3656320" indent="0">
              <a:buNone/>
              <a:defRPr sz="1400">
                <a:solidFill>
                  <a:schemeClr val="tx1">
                    <a:tint val="75000"/>
                  </a:schemeClr>
                </a:solidFill>
              </a:defRPr>
            </a:lvl9pPr>
          </a:lstStyle>
          <a:p>
            <a:pPr lvl="0"/>
            <a:endParaRPr lang="en-US" dirty="0"/>
          </a:p>
        </p:txBody>
      </p:sp>
    </p:spTree>
    <p:extLst>
      <p:ext uri="{BB962C8B-B14F-4D97-AF65-F5344CB8AC3E}">
        <p14:creationId xmlns:p14="http://schemas.microsoft.com/office/powerpoint/2010/main" val="8435351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_O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0" y="5691747"/>
            <a:ext cx="9144000" cy="1177559"/>
          </a:xfrm>
          <a:prstGeom prst="rect">
            <a:avLst/>
          </a:prstGeom>
        </p:spPr>
      </p:pic>
      <p:sp>
        <p:nvSpPr>
          <p:cNvPr id="3" name="TextBox 2"/>
          <p:cNvSpPr txBox="1"/>
          <p:nvPr userDrawn="1"/>
        </p:nvSpPr>
        <p:spPr>
          <a:xfrm>
            <a:off x="127233" y="4549441"/>
            <a:ext cx="6639341" cy="646303"/>
          </a:xfrm>
          <a:prstGeom prst="rect">
            <a:avLst/>
          </a:prstGeom>
          <a:noFill/>
        </p:spPr>
        <p:txBody>
          <a:bodyPr wrap="square" lIns="91412" tIns="45706" rIns="91412" bIns="45706" rtlCol="0">
            <a:spAutoFit/>
          </a:bodyPr>
          <a:lstStyle/>
          <a:p>
            <a:r>
              <a:rPr lang="en-US" sz="1200" dirty="0">
                <a:solidFill>
                  <a:srgbClr val="695E4A"/>
                </a:solidFill>
                <a:latin typeface="Calibri" panose="020F0502020204030204" pitchFamily="34" charset="0"/>
              </a:rPr>
              <a:t>For more information, contact CDC</a:t>
            </a:r>
            <a:br>
              <a:rPr lang="en-US" sz="1200" dirty="0">
                <a:solidFill>
                  <a:srgbClr val="695E4A"/>
                </a:solidFill>
                <a:latin typeface="Calibri" panose="020F0502020204030204" pitchFamily="34" charset="0"/>
              </a:rPr>
            </a:br>
            <a:r>
              <a:rPr lang="en-US" sz="1200" dirty="0">
                <a:solidFill>
                  <a:srgbClr val="695E4A"/>
                </a:solidFill>
                <a:latin typeface="Calibri" panose="020F0502020204030204" pitchFamily="34" charset="0"/>
              </a:rPr>
              <a:t>1-800-CDC-INFO (232-4636)</a:t>
            </a:r>
            <a:br>
              <a:rPr lang="en-US" sz="1200" dirty="0">
                <a:solidFill>
                  <a:srgbClr val="695E4A"/>
                </a:solidFill>
                <a:latin typeface="Calibri" panose="020F0502020204030204" pitchFamily="34" charset="0"/>
              </a:rPr>
            </a:br>
            <a:r>
              <a:rPr lang="en-US" sz="1200" dirty="0">
                <a:solidFill>
                  <a:srgbClr val="695E4A"/>
                </a:solidFill>
                <a:latin typeface="Calibri" panose="020F0502020204030204" pitchFamily="34" charset="0"/>
              </a:rPr>
              <a:t>TTY:  1-888-232-6348    </a:t>
            </a:r>
            <a:r>
              <a:rPr lang="en-US" sz="1200" dirty="0" err="1">
                <a:solidFill>
                  <a:srgbClr val="695E4A"/>
                </a:solidFill>
                <a:latin typeface="Calibri" panose="020F0502020204030204" pitchFamily="34" charset="0"/>
              </a:rPr>
              <a:t>www.cdc.gov</a:t>
            </a:r>
            <a:endParaRPr lang="en-US" sz="1200" dirty="0">
              <a:solidFill>
                <a:srgbClr val="695E4A"/>
              </a:solidFill>
              <a:latin typeface="Calibri" panose="020F0502020204030204" pitchFamily="34" charset="0"/>
            </a:endParaRPr>
          </a:p>
        </p:txBody>
      </p:sp>
    </p:spTree>
    <p:extLst>
      <p:ext uri="{BB962C8B-B14F-4D97-AF65-F5344CB8AC3E}">
        <p14:creationId xmlns:p14="http://schemas.microsoft.com/office/powerpoint/2010/main" val="45222796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lIns="68574" tIns="34289" rIns="68574" bIns="34289"/>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2"/>
            <a:ext cx="2057400" cy="365125"/>
          </a:xfrm>
          <a:prstGeom prst="rect">
            <a:avLst/>
          </a:prstGeom>
        </p:spPr>
        <p:txBody>
          <a:bodyPr lIns="68574" tIns="34289" rIns="68574" bIns="34289"/>
          <a:lstStyle/>
          <a:p>
            <a:fld id="{A8CB6D8A-A8EB-4058-B3E0-4AFADAE0A4A1}" type="datetimeFigureOut">
              <a:rPr lang="en-US" smtClean="0"/>
              <a:pPr/>
              <a:t>12/1/2016</a:t>
            </a:fld>
            <a:endParaRPr lang="en-US"/>
          </a:p>
        </p:txBody>
      </p:sp>
      <p:sp>
        <p:nvSpPr>
          <p:cNvPr id="5" name="Footer Placeholder 4"/>
          <p:cNvSpPr>
            <a:spLocks noGrp="1"/>
          </p:cNvSpPr>
          <p:nvPr>
            <p:ph type="ftr" sz="quarter" idx="11"/>
          </p:nvPr>
        </p:nvSpPr>
        <p:spPr>
          <a:xfrm>
            <a:off x="3028950" y="6356352"/>
            <a:ext cx="3086100" cy="365125"/>
          </a:xfrm>
          <a:prstGeom prst="rect">
            <a:avLst/>
          </a:prstGeom>
        </p:spPr>
        <p:txBody>
          <a:bodyPr lIns="68574" tIns="34289" rIns="68574" bIns="34289"/>
          <a:lstStyle/>
          <a:p>
            <a:endParaRPr lang="en-US"/>
          </a:p>
        </p:txBody>
      </p:sp>
      <p:sp>
        <p:nvSpPr>
          <p:cNvPr id="6" name="Slide Number Placeholder 5"/>
          <p:cNvSpPr>
            <a:spLocks noGrp="1"/>
          </p:cNvSpPr>
          <p:nvPr>
            <p:ph type="sldNum" sz="quarter" idx="12"/>
          </p:nvPr>
        </p:nvSpPr>
        <p:spPr>
          <a:xfrm>
            <a:off x="6457950" y="6356352"/>
            <a:ext cx="2057400" cy="365125"/>
          </a:xfrm>
          <a:prstGeom prst="rect">
            <a:avLst/>
          </a:prstGeom>
        </p:spPr>
        <p:txBody>
          <a:bodyPr lIns="68574" tIns="34289" rIns="68574" bIns="34289"/>
          <a:lstStyle/>
          <a:p>
            <a:fld id="{39600CCB-D199-4131-8C18-360B0C0A2977}" type="slidenum">
              <a:rPr lang="en-US" smtClean="0"/>
              <a:pPr/>
              <a:t>‹#›</a:t>
            </a:fld>
            <a:endParaRPr lang="en-US"/>
          </a:p>
        </p:txBody>
      </p:sp>
    </p:spTree>
    <p:extLst>
      <p:ext uri="{BB962C8B-B14F-4D97-AF65-F5344CB8AC3E}">
        <p14:creationId xmlns:p14="http://schemas.microsoft.com/office/powerpoint/2010/main" val="26060844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40239"/>
            <a:ext cx="8229600" cy="848561"/>
          </a:xfrm>
          <a:prstGeom prst="rect">
            <a:avLst/>
          </a:prstGeom>
        </p:spPr>
        <p:txBody>
          <a:bodyPr lIns="68579" tIns="34289" rIns="68579" bIns="34289" anchor="ctr" anchorCtr="0"/>
          <a:lstStyle>
            <a:lvl1pPr>
              <a:lnSpc>
                <a:spcPts val="2250"/>
              </a:lnSpc>
              <a:defRPr sz="2100" b="1" baseline="0">
                <a:solidFill>
                  <a:schemeClr val="tx1"/>
                </a:solidFill>
                <a:effectLst/>
              </a:defRPr>
            </a:lvl1pPr>
          </a:lstStyle>
          <a:p>
            <a:r>
              <a:rPr lang="en-US" dirty="0"/>
              <a:t>Headline – Myriad Pro, Bold, Shadow, 28pt</a:t>
            </a:r>
          </a:p>
        </p:txBody>
      </p:sp>
      <p:sp>
        <p:nvSpPr>
          <p:cNvPr id="3" name="Content Placeholder 2"/>
          <p:cNvSpPr>
            <a:spLocks noGrp="1"/>
          </p:cNvSpPr>
          <p:nvPr>
            <p:ph idx="1" hasCustomPrompt="1"/>
          </p:nvPr>
        </p:nvSpPr>
        <p:spPr>
          <a:xfrm>
            <a:off x="457200" y="1368003"/>
            <a:ext cx="8229600" cy="4967999"/>
          </a:xfrm>
          <a:prstGeom prst="rect">
            <a:avLst/>
          </a:prstGeom>
        </p:spPr>
        <p:txBody>
          <a:bodyPr/>
          <a:lstStyle>
            <a:lvl1pPr>
              <a:buClr>
                <a:schemeClr val="tx1"/>
              </a:buClr>
              <a:buSzPct val="70000"/>
              <a:buFont typeface="Wingdings" pitchFamily="2" charset="2"/>
              <a:buChar char="q"/>
              <a:defRPr sz="1800" b="1" baseline="0">
                <a:solidFill>
                  <a:schemeClr val="bg2"/>
                </a:solidFill>
              </a:defRPr>
            </a:lvl1pPr>
            <a:lvl2pPr>
              <a:buClr>
                <a:schemeClr val="tx1"/>
              </a:buClr>
              <a:buSzPct val="100000"/>
              <a:buFont typeface="Wingdings" pitchFamily="2" charset="2"/>
              <a:buChar char="§"/>
              <a:defRPr sz="1500">
                <a:solidFill>
                  <a:schemeClr val="bg2"/>
                </a:solidFill>
              </a:defRPr>
            </a:lvl2pPr>
            <a:lvl3pPr>
              <a:buClr>
                <a:schemeClr val="tx1"/>
              </a:buClr>
              <a:buSzPct val="100000"/>
              <a:buFont typeface="Arial" pitchFamily="34" charset="0"/>
              <a:buChar char="•"/>
              <a:defRPr sz="1400">
                <a:solidFill>
                  <a:schemeClr val="bg2"/>
                </a:solidFill>
              </a:defRPr>
            </a:lvl3pPr>
            <a:lvl4pPr>
              <a:buClr>
                <a:schemeClr val="tx1"/>
              </a:buClr>
              <a:buSzPct val="70000"/>
              <a:buFont typeface="Courier New" pitchFamily="49" charset="0"/>
              <a:buChar char="o"/>
              <a:defRPr sz="1400" baseline="0">
                <a:solidFill>
                  <a:schemeClr val="bg2"/>
                </a:solidFill>
              </a:defRPr>
            </a:lvl4pPr>
            <a:lvl5pPr>
              <a:buClr>
                <a:schemeClr val="tx1"/>
              </a:buClr>
              <a:buSzPct val="70000"/>
              <a:buFont typeface="Arial" pitchFamily="34" charset="0"/>
              <a:buChar char="•"/>
              <a:defRPr sz="1400">
                <a:solidFill>
                  <a:schemeClr val="bg2"/>
                </a:solidFill>
              </a:defRPr>
            </a:lvl5pPr>
          </a:lstStyle>
          <a:p>
            <a:pPr lvl="0"/>
            <a:r>
              <a:rPr lang="en-US" dirty="0"/>
              <a:t>First level – Myriad Pro, Bold, 24pt</a:t>
            </a:r>
          </a:p>
          <a:p>
            <a:pPr lvl="1"/>
            <a:r>
              <a:rPr lang="en-US" dirty="0"/>
              <a:t>Second level – Myriad Pro, 20pt</a:t>
            </a:r>
          </a:p>
          <a:p>
            <a:pPr lvl="2"/>
            <a:r>
              <a:rPr lang="en-US" dirty="0"/>
              <a:t>Third level – Myriad Pro, 18pt	</a:t>
            </a:r>
          </a:p>
          <a:p>
            <a:pPr lvl="3"/>
            <a:r>
              <a:rPr lang="en-US" dirty="0"/>
              <a:t>Fourth level – Myriad Pro, 18pt</a:t>
            </a:r>
          </a:p>
          <a:p>
            <a:pPr lvl="4"/>
            <a:r>
              <a:rPr lang="en-US" dirty="0"/>
              <a:t>Fifth level – Myriad Pro, 18pt</a:t>
            </a:r>
          </a:p>
        </p:txBody>
      </p:sp>
    </p:spTree>
    <p:extLst>
      <p:ext uri="{BB962C8B-B14F-4D97-AF65-F5344CB8AC3E}">
        <p14:creationId xmlns:p14="http://schemas.microsoft.com/office/powerpoint/2010/main" val="3645799485"/>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cxnSp>
        <p:nvCxnSpPr>
          <p:cNvPr id="2" name="Straight Connector 8"/>
          <p:cNvCxnSpPr/>
          <p:nvPr userDrawn="1"/>
        </p:nvCxnSpPr>
        <p:spPr>
          <a:xfrm>
            <a:off x="457200" y="1295400"/>
            <a:ext cx="8153400" cy="0"/>
          </a:xfrm>
          <a:prstGeom prst="line">
            <a:avLst/>
          </a:prstGeom>
          <a:ln w="57150" cmpd="thickThin">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Date Placeholder 2"/>
          <p:cNvSpPr>
            <a:spLocks noGrp="1"/>
          </p:cNvSpPr>
          <p:nvPr>
            <p:ph type="dt" sz="half" idx="10"/>
          </p:nvPr>
        </p:nvSpPr>
        <p:spPr>
          <a:xfrm>
            <a:off x="457200" y="6356355"/>
            <a:ext cx="2133600" cy="365125"/>
          </a:xfrm>
          <a:prstGeom prst="rect">
            <a:avLst/>
          </a:prstGeom>
        </p:spPr>
        <p:txBody>
          <a:bodyPr lIns="68579" tIns="34289" rIns="68579" bIns="34289"/>
          <a:lstStyle>
            <a:lvl1pPr defTabSz="342892" fontAlgn="base">
              <a:spcBef>
                <a:spcPct val="0"/>
              </a:spcBef>
              <a:spcAft>
                <a:spcPct val="0"/>
              </a:spcAft>
              <a:defRPr/>
            </a:lvl1pPr>
          </a:lstStyle>
          <a:p>
            <a:pPr>
              <a:defRPr/>
            </a:pPr>
            <a:fld id="{CEF8E7EA-09DC-4C6A-BAAC-AB0C5328247C}" type="datetimeFigureOut">
              <a:rPr lang="en-US" smtClean="0">
                <a:solidFill>
                  <a:prstClr val="white"/>
                </a:solidFill>
                <a:latin typeface="Arial" charset="0"/>
                <a:ea typeface="ＭＳ Ｐゴシック" charset="-128"/>
              </a:rPr>
              <a:pPr>
                <a:defRPr/>
              </a:pPr>
              <a:t>12/1/2016</a:t>
            </a:fld>
            <a:endParaRPr lang="en-US" dirty="0">
              <a:solidFill>
                <a:prstClr val="white"/>
              </a:solidFill>
              <a:latin typeface="Arial" charset="0"/>
              <a:ea typeface="ＭＳ Ｐゴシック" charset="-128"/>
            </a:endParaRPr>
          </a:p>
        </p:txBody>
      </p:sp>
      <p:sp>
        <p:nvSpPr>
          <p:cNvPr id="4" name="Footer Placeholder 3"/>
          <p:cNvSpPr>
            <a:spLocks noGrp="1"/>
          </p:cNvSpPr>
          <p:nvPr>
            <p:ph type="ftr" sz="quarter" idx="11"/>
          </p:nvPr>
        </p:nvSpPr>
        <p:spPr>
          <a:xfrm>
            <a:off x="3124200" y="6356355"/>
            <a:ext cx="2895600" cy="365125"/>
          </a:xfrm>
          <a:prstGeom prst="rect">
            <a:avLst/>
          </a:prstGeom>
        </p:spPr>
        <p:txBody>
          <a:bodyPr lIns="68579" tIns="34289" rIns="68579" bIns="34289"/>
          <a:lstStyle>
            <a:lvl1pPr defTabSz="342892" fontAlgn="base">
              <a:spcBef>
                <a:spcPct val="0"/>
              </a:spcBef>
              <a:spcAft>
                <a:spcPct val="0"/>
              </a:spcAft>
              <a:defRPr/>
            </a:lvl1pPr>
          </a:lstStyle>
          <a:p>
            <a:pPr>
              <a:defRPr/>
            </a:pPr>
            <a:endParaRPr lang="en-US" dirty="0">
              <a:solidFill>
                <a:prstClr val="white"/>
              </a:solidFill>
              <a:latin typeface="Arial" charset="0"/>
              <a:ea typeface="ＭＳ Ｐゴシック" charset="-128"/>
            </a:endParaRPr>
          </a:p>
        </p:txBody>
      </p:sp>
      <p:sp>
        <p:nvSpPr>
          <p:cNvPr id="5" name="Slide Number Placeholder 4"/>
          <p:cNvSpPr>
            <a:spLocks noGrp="1"/>
          </p:cNvSpPr>
          <p:nvPr>
            <p:ph type="sldNum" sz="quarter" idx="12"/>
          </p:nvPr>
        </p:nvSpPr>
        <p:spPr>
          <a:xfrm>
            <a:off x="6553200" y="6356355"/>
            <a:ext cx="2133600" cy="365125"/>
          </a:xfrm>
          <a:prstGeom prst="rect">
            <a:avLst/>
          </a:prstGeom>
        </p:spPr>
        <p:txBody>
          <a:bodyPr lIns="68579" tIns="34289" rIns="68579" bIns="34289"/>
          <a:lstStyle>
            <a:lvl1pPr defTabSz="342892" fontAlgn="base">
              <a:spcBef>
                <a:spcPct val="0"/>
              </a:spcBef>
              <a:spcAft>
                <a:spcPct val="0"/>
              </a:spcAft>
              <a:defRPr/>
            </a:lvl1pPr>
          </a:lstStyle>
          <a:p>
            <a:pPr>
              <a:defRPr/>
            </a:pPr>
            <a:fld id="{BD062FDA-02AC-4CAC-8A1D-AAC1F65328B8}" type="slidenum">
              <a:rPr lang="en-US" smtClean="0">
                <a:solidFill>
                  <a:prstClr val="white"/>
                </a:solidFill>
                <a:latin typeface="Arial" charset="0"/>
                <a:ea typeface="ＭＳ Ｐゴシック" charset="-128"/>
              </a:rPr>
              <a:pPr>
                <a:defRPr/>
              </a:pPr>
              <a:t>‹#›</a:t>
            </a:fld>
            <a:endParaRPr lang="en-US" dirty="0">
              <a:solidFill>
                <a:prstClr val="white"/>
              </a:solidFill>
              <a:latin typeface="Arial" charset="0"/>
              <a:ea typeface="ＭＳ Ｐゴシック" charset="-128"/>
            </a:endParaRPr>
          </a:p>
        </p:txBody>
      </p:sp>
    </p:spTree>
    <p:extLst>
      <p:ext uri="{BB962C8B-B14F-4D97-AF65-F5344CB8AC3E}">
        <p14:creationId xmlns:p14="http://schemas.microsoft.com/office/powerpoint/2010/main" val="1134178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5C51B16-A167-4460-8083-F3D404F70DFB}" type="slidenum">
              <a:rPr lang="en-US" smtClean="0"/>
              <a:t>‹#›</a:t>
            </a:fld>
            <a:endParaRPr lang="en-US"/>
          </a:p>
        </p:txBody>
      </p:sp>
    </p:spTree>
    <p:extLst>
      <p:ext uri="{BB962C8B-B14F-4D97-AF65-F5344CB8AC3E}">
        <p14:creationId xmlns:p14="http://schemas.microsoft.com/office/powerpoint/2010/main" val="22239978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667498"/>
            <a:ext cx="9144000" cy="1470025"/>
          </a:xfrm>
          <a:prstGeom prst="rect">
            <a:avLst/>
          </a:prstGeom>
        </p:spPr>
        <p:txBody>
          <a:bodyPr lIns="68579" tIns="34289" rIns="68579" bIns="34289">
            <a:normAutofit/>
          </a:bodyPr>
          <a:lstStyle>
            <a:lvl1pPr>
              <a:defRPr sz="3000"/>
            </a:lvl1pPr>
          </a:lstStyle>
          <a:p>
            <a:r>
              <a:rPr lang="en-US" dirty="0"/>
              <a:t>Click to edit Master title style</a:t>
            </a:r>
          </a:p>
        </p:txBody>
      </p:sp>
      <p:sp>
        <p:nvSpPr>
          <p:cNvPr id="4" name="Subtitle 2"/>
          <p:cNvSpPr>
            <a:spLocks noGrp="1"/>
          </p:cNvSpPr>
          <p:nvPr>
            <p:ph type="subTitle" idx="1" hasCustomPrompt="1"/>
          </p:nvPr>
        </p:nvSpPr>
        <p:spPr>
          <a:xfrm>
            <a:off x="0" y="3505200"/>
            <a:ext cx="9144000" cy="457200"/>
          </a:xfrm>
          <a:prstGeom prst="rect">
            <a:avLst/>
          </a:prstGeom>
        </p:spPr>
        <p:txBody>
          <a:bodyPr/>
          <a:lstStyle>
            <a:lvl1pPr marL="0" indent="0" algn="ctr">
              <a:buNone/>
              <a:defRPr sz="2100" b="1" baseline="0">
                <a:solidFill>
                  <a:schemeClr val="tx1"/>
                </a:solidFill>
                <a:effectLst/>
                <a:latin typeface="Arial" pitchFamily="34" charset="0"/>
                <a:cs typeface="Arial" pitchFamily="34" charset="0"/>
              </a:defRPr>
            </a:lvl1pPr>
            <a:lvl2pPr marL="342892" indent="0" algn="ctr">
              <a:buNone/>
              <a:defRPr>
                <a:solidFill>
                  <a:schemeClr val="tx1">
                    <a:tint val="75000"/>
                  </a:schemeClr>
                </a:solidFill>
              </a:defRPr>
            </a:lvl2pPr>
            <a:lvl3pPr marL="685783" indent="0" algn="ctr">
              <a:buNone/>
              <a:defRPr>
                <a:solidFill>
                  <a:schemeClr val="tx1">
                    <a:tint val="75000"/>
                  </a:schemeClr>
                </a:solidFill>
              </a:defRPr>
            </a:lvl3pPr>
            <a:lvl4pPr marL="1028675" indent="0" algn="ctr">
              <a:buNone/>
              <a:defRPr>
                <a:solidFill>
                  <a:schemeClr val="tx1">
                    <a:tint val="75000"/>
                  </a:schemeClr>
                </a:solidFill>
              </a:defRPr>
            </a:lvl4pPr>
            <a:lvl5pPr marL="1371566" indent="0" algn="ctr">
              <a:buNone/>
              <a:defRPr>
                <a:solidFill>
                  <a:schemeClr val="tx1">
                    <a:tint val="75000"/>
                  </a:schemeClr>
                </a:solidFill>
              </a:defRPr>
            </a:lvl5pPr>
            <a:lvl6pPr marL="1714457" indent="0" algn="ctr">
              <a:buNone/>
              <a:defRPr>
                <a:solidFill>
                  <a:schemeClr val="tx1">
                    <a:tint val="75000"/>
                  </a:schemeClr>
                </a:solidFill>
              </a:defRPr>
            </a:lvl6pPr>
            <a:lvl7pPr marL="2057348" indent="0" algn="ctr">
              <a:buNone/>
              <a:defRPr>
                <a:solidFill>
                  <a:schemeClr val="tx1">
                    <a:tint val="75000"/>
                  </a:schemeClr>
                </a:solidFill>
              </a:defRPr>
            </a:lvl7pPr>
            <a:lvl8pPr marL="2400240" indent="0" algn="ctr">
              <a:buNone/>
              <a:defRPr>
                <a:solidFill>
                  <a:schemeClr val="tx1">
                    <a:tint val="75000"/>
                  </a:schemeClr>
                </a:solidFill>
              </a:defRPr>
            </a:lvl8pPr>
            <a:lvl9pPr marL="2743132" indent="0" algn="ctr">
              <a:buNone/>
              <a:defRPr>
                <a:solidFill>
                  <a:schemeClr val="tx1">
                    <a:tint val="75000"/>
                  </a:schemeClr>
                </a:solidFill>
              </a:defRPr>
            </a:lvl9pPr>
          </a:lstStyle>
          <a:p>
            <a:r>
              <a:rPr lang="en-US" dirty="0"/>
              <a:t>Presenter’s Name</a:t>
            </a:r>
          </a:p>
        </p:txBody>
      </p:sp>
      <p:sp>
        <p:nvSpPr>
          <p:cNvPr id="5" name="Text Placeholder 8"/>
          <p:cNvSpPr>
            <a:spLocks noGrp="1"/>
          </p:cNvSpPr>
          <p:nvPr>
            <p:ph type="body" sz="quarter" idx="10" hasCustomPrompt="1"/>
          </p:nvPr>
        </p:nvSpPr>
        <p:spPr>
          <a:xfrm>
            <a:off x="0" y="4114800"/>
            <a:ext cx="9144000" cy="1295400"/>
          </a:xfrm>
          <a:prstGeom prst="rect">
            <a:avLst/>
          </a:prstGeom>
        </p:spPr>
        <p:txBody>
          <a:bodyPr/>
          <a:lstStyle>
            <a:lvl1pPr algn="ctr">
              <a:lnSpc>
                <a:spcPts val="1500"/>
              </a:lnSpc>
              <a:buNone/>
              <a:defRPr sz="1500" baseline="0">
                <a:solidFill>
                  <a:schemeClr val="tx2"/>
                </a:solidFill>
                <a:latin typeface="Arial" pitchFamily="34" charset="0"/>
                <a:cs typeface="Arial"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sz="1400" dirty="0"/>
              <a:t>Title of Presenter</a:t>
            </a:r>
          </a:p>
          <a:p>
            <a:pPr lvl="0"/>
            <a:endParaRPr lang="en-US" sz="1400" dirty="0"/>
          </a:p>
          <a:p>
            <a:pPr lvl="0"/>
            <a:r>
              <a:rPr lang="en-US" sz="1400" dirty="0"/>
              <a:t>Title of Event</a:t>
            </a:r>
          </a:p>
          <a:p>
            <a:pPr lvl="0"/>
            <a:r>
              <a:rPr lang="en-US" sz="1400" dirty="0"/>
              <a:t>Date of Event</a:t>
            </a:r>
            <a:endParaRPr lang="en-US" dirty="0"/>
          </a:p>
        </p:txBody>
      </p:sp>
    </p:spTree>
    <p:extLst>
      <p:ext uri="{BB962C8B-B14F-4D97-AF65-F5344CB8AC3E}">
        <p14:creationId xmlns:p14="http://schemas.microsoft.com/office/powerpoint/2010/main" val="41721439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9"/>
            <a:ext cx="8229600" cy="1143000"/>
          </a:xfrm>
          <a:prstGeom prst="rect">
            <a:avLst/>
          </a:prstGeom>
        </p:spPr>
        <p:txBody>
          <a:bodyPr lIns="68579" tIns="34289" rIns="68579" bIns="34289" anchor="b" anchorCtr="0"/>
          <a:lstStyle>
            <a:lvl1pPr algn="l">
              <a:lnSpc>
                <a:spcPts val="3000"/>
              </a:lnSpc>
              <a:defRPr sz="2800" b="1" baseline="0">
                <a:solidFill>
                  <a:srgbClr val="9F8C71"/>
                </a:solidFill>
                <a:effectLst/>
                <a:latin typeface="Calibri" pitchFamily="34" charset="0"/>
              </a:defRPr>
            </a:lvl1pPr>
          </a:lstStyle>
          <a:p>
            <a:r>
              <a:rPr lang="en-US" dirty="0"/>
              <a:t>Bottom band: CGH</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86336"/>
          <a:stretch/>
        </p:blipFill>
        <p:spPr>
          <a:xfrm>
            <a:off x="0" y="6662261"/>
            <a:ext cx="9144000" cy="195739"/>
          </a:xfrm>
          <a:prstGeom prst="rect">
            <a:avLst/>
          </a:prstGeom>
        </p:spPr>
      </p:pic>
      <p:sp>
        <p:nvSpPr>
          <p:cNvPr id="6" name="Text Placeholder 7"/>
          <p:cNvSpPr>
            <a:spLocks noGrp="1"/>
          </p:cNvSpPr>
          <p:nvPr>
            <p:ph type="body" sz="quarter" idx="10"/>
          </p:nvPr>
        </p:nvSpPr>
        <p:spPr>
          <a:xfrm>
            <a:off x="457200" y="1545167"/>
            <a:ext cx="8229600" cy="4455584"/>
          </a:xfrm>
        </p:spPr>
        <p:txBody>
          <a:bodyPr/>
          <a:lstStyle>
            <a:lvl1pPr marL="342884" indent="-342884">
              <a:buClr>
                <a:srgbClr val="A59988"/>
              </a:buClr>
              <a:buFont typeface="Wingdings" panose="05000000000000000000" pitchFamily="2" charset="2"/>
              <a:buChar char="§"/>
              <a:defRPr sz="2000">
                <a:solidFill>
                  <a:schemeClr val="accent4">
                    <a:lumMod val="75000"/>
                  </a:schemeClr>
                </a:solidFill>
              </a:defRPr>
            </a:lvl1pPr>
            <a:lvl2pPr>
              <a:buClr>
                <a:srgbClr val="5E9732"/>
              </a:buClr>
              <a:defRPr sz="2000">
                <a:solidFill>
                  <a:schemeClr val="accent4">
                    <a:lumMod val="75000"/>
                  </a:schemeClr>
                </a:solidFill>
              </a:defRPr>
            </a:lvl2pPr>
            <a:lvl3pPr>
              <a:buClr>
                <a:srgbClr val="D59F0F"/>
              </a:buClr>
              <a:defRPr sz="20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17867676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5C51B16-A167-4460-8083-F3D404F70DFB}" type="slidenum">
              <a:rPr lang="en-US" smtClean="0"/>
              <a:t>‹#›</a:t>
            </a:fld>
            <a:endParaRPr lang="en-US"/>
          </a:p>
        </p:txBody>
      </p:sp>
    </p:spTree>
    <p:extLst>
      <p:ext uri="{BB962C8B-B14F-4D97-AF65-F5344CB8AC3E}">
        <p14:creationId xmlns:p14="http://schemas.microsoft.com/office/powerpoint/2010/main" val="2775204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5C51B16-A167-4460-8083-F3D404F70DFB}" type="slidenum">
              <a:rPr lang="en-US" smtClean="0"/>
              <a:t>‹#›</a:t>
            </a:fld>
            <a:endParaRPr lang="en-US"/>
          </a:p>
        </p:txBody>
      </p:sp>
    </p:spTree>
    <p:extLst>
      <p:ext uri="{BB962C8B-B14F-4D97-AF65-F5344CB8AC3E}">
        <p14:creationId xmlns:p14="http://schemas.microsoft.com/office/powerpoint/2010/main" val="183191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45C51B16-A167-4460-8083-F3D404F70DFB}" type="slidenum">
              <a:rPr lang="en-US" smtClean="0"/>
              <a:t>‹#›</a:t>
            </a:fld>
            <a:endParaRPr lang="en-US"/>
          </a:p>
        </p:txBody>
      </p:sp>
    </p:spTree>
    <p:extLst>
      <p:ext uri="{BB962C8B-B14F-4D97-AF65-F5344CB8AC3E}">
        <p14:creationId xmlns:p14="http://schemas.microsoft.com/office/powerpoint/2010/main" val="3175430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45C51B16-A167-4460-8083-F3D404F70DFB}" type="slidenum">
              <a:rPr lang="en-US" smtClean="0"/>
              <a:t>‹#›</a:t>
            </a:fld>
            <a:endParaRPr lang="en-US"/>
          </a:p>
        </p:txBody>
      </p:sp>
    </p:spTree>
    <p:extLst>
      <p:ext uri="{BB962C8B-B14F-4D97-AF65-F5344CB8AC3E}">
        <p14:creationId xmlns:p14="http://schemas.microsoft.com/office/powerpoint/2010/main" val="160967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45C51B16-A167-4460-8083-F3D404F70DFB}" type="slidenum">
              <a:rPr lang="en-US" smtClean="0"/>
              <a:t>‹#›</a:t>
            </a:fld>
            <a:endParaRPr lang="en-US"/>
          </a:p>
        </p:txBody>
      </p:sp>
    </p:spTree>
    <p:extLst>
      <p:ext uri="{BB962C8B-B14F-4D97-AF65-F5344CB8AC3E}">
        <p14:creationId xmlns:p14="http://schemas.microsoft.com/office/powerpoint/2010/main" val="2132530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5C51B16-A167-4460-8083-F3D404F70DFB}" type="slidenum">
              <a:rPr lang="en-US" smtClean="0"/>
              <a:t>‹#›</a:t>
            </a:fld>
            <a:endParaRPr lang="en-US"/>
          </a:p>
        </p:txBody>
      </p:sp>
    </p:spTree>
    <p:extLst>
      <p:ext uri="{BB962C8B-B14F-4D97-AF65-F5344CB8AC3E}">
        <p14:creationId xmlns:p14="http://schemas.microsoft.com/office/powerpoint/2010/main" val="2322932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5C51B16-A167-4460-8083-F3D404F70DFB}" type="slidenum">
              <a:rPr lang="en-US" smtClean="0"/>
              <a:t>‹#›</a:t>
            </a:fld>
            <a:endParaRPr lang="en-US"/>
          </a:p>
        </p:txBody>
      </p:sp>
    </p:spTree>
    <p:extLst>
      <p:ext uri="{BB962C8B-B14F-4D97-AF65-F5344CB8AC3E}">
        <p14:creationId xmlns:p14="http://schemas.microsoft.com/office/powerpoint/2010/main" val="14243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071"/>
            <a:ext cx="9144000" cy="6855858"/>
          </a:xfrm>
          <a:prstGeom prst="rect">
            <a:avLst/>
          </a:prstGeom>
        </p:spPr>
      </p:pic>
      <p:sp>
        <p:nvSpPr>
          <p:cNvPr id="2" name="Title Placeholder 1"/>
          <p:cNvSpPr>
            <a:spLocks noGrp="1"/>
          </p:cNvSpPr>
          <p:nvPr>
            <p:ph type="title"/>
          </p:nvPr>
        </p:nvSpPr>
        <p:spPr>
          <a:xfrm>
            <a:off x="628650" y="906087"/>
            <a:ext cx="7886700" cy="7846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22009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826684"/>
            <a:ext cx="7886700" cy="4349749"/>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26978194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034" algn="ctr" rtl="0" fontAlgn="base">
        <a:spcBef>
          <a:spcPct val="0"/>
        </a:spcBef>
        <a:spcAft>
          <a:spcPct val="0"/>
        </a:spcAft>
        <a:defRPr sz="4400">
          <a:solidFill>
            <a:schemeClr val="tx1"/>
          </a:solidFill>
          <a:latin typeface="Myriad Web Pro" panose="020B0503030403020204" pitchFamily="34" charset="0"/>
        </a:defRPr>
      </a:lvl6pPr>
      <a:lvl7pPr marL="914085" algn="ctr" rtl="0" fontAlgn="base">
        <a:spcBef>
          <a:spcPct val="0"/>
        </a:spcBef>
        <a:spcAft>
          <a:spcPct val="0"/>
        </a:spcAft>
        <a:defRPr sz="4400">
          <a:solidFill>
            <a:schemeClr val="tx1"/>
          </a:solidFill>
          <a:latin typeface="Myriad Web Pro" panose="020B0503030403020204" pitchFamily="34" charset="0"/>
        </a:defRPr>
      </a:lvl7pPr>
      <a:lvl8pPr marL="1371124" algn="ctr" rtl="0" fontAlgn="base">
        <a:spcBef>
          <a:spcPct val="0"/>
        </a:spcBef>
        <a:spcAft>
          <a:spcPct val="0"/>
        </a:spcAft>
        <a:defRPr sz="4400">
          <a:solidFill>
            <a:schemeClr val="tx1"/>
          </a:solidFill>
          <a:latin typeface="Myriad Web Pro" panose="020B0503030403020204" pitchFamily="34" charset="0"/>
        </a:defRPr>
      </a:lvl8pPr>
      <a:lvl9pPr marL="1828169" algn="ctr" rtl="0" fontAlgn="base">
        <a:spcBef>
          <a:spcPct val="0"/>
        </a:spcBef>
        <a:spcAft>
          <a:spcPct val="0"/>
        </a:spcAft>
        <a:defRPr sz="4400">
          <a:solidFill>
            <a:schemeClr val="tx1"/>
          </a:solidFill>
          <a:latin typeface="Myriad Web Pro" panose="020B0503030403020204" pitchFamily="34" charset="0"/>
        </a:defRPr>
      </a:lvl9pPr>
    </p:titleStyle>
    <p:bodyStyle>
      <a:lvl1pPr marL="342776" indent="-342776"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1pPr>
      <a:lvl2pPr marL="742697" indent="-285652" algn="l" rtl="0" eaLnBrk="0" fontAlgn="base" hangingPunct="0">
        <a:spcBef>
          <a:spcPct val="20000"/>
        </a:spcBef>
        <a:spcAft>
          <a:spcPct val="0"/>
        </a:spcAft>
        <a:buFont typeface="Arial" panose="020B0604020202020204" pitchFamily="34" charset="0"/>
        <a:buChar char="–"/>
        <a:defRPr sz="2800" kern="1200">
          <a:solidFill>
            <a:srgbClr val="7F7F7F"/>
          </a:solidFill>
          <a:latin typeface="Calibri" panose="020F0502020204030204" pitchFamily="34" charset="0"/>
          <a:ea typeface="+mn-ea"/>
          <a:cs typeface="+mn-cs"/>
        </a:defRPr>
      </a:lvl2pPr>
      <a:lvl3pPr marL="1142602" indent="-228516" algn="l" rtl="0" eaLnBrk="0" fontAlgn="base" hangingPunct="0">
        <a:spcBef>
          <a:spcPct val="20000"/>
        </a:spcBef>
        <a:spcAft>
          <a:spcPct val="0"/>
        </a:spcAft>
        <a:buFont typeface="Arial" panose="020B0604020202020204" pitchFamily="34" charset="0"/>
        <a:buChar char="•"/>
        <a:defRPr sz="2400" kern="1200">
          <a:solidFill>
            <a:srgbClr val="7F7F7F"/>
          </a:solidFill>
          <a:latin typeface="Calibri" panose="020F0502020204030204" pitchFamily="34" charset="0"/>
          <a:ea typeface="+mn-ea"/>
          <a:cs typeface="+mn-cs"/>
        </a:defRPr>
      </a:lvl3pPr>
      <a:lvl4pPr marL="1599640" indent="-228516"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4pPr>
      <a:lvl5pPr marL="2056685" indent="-228516"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5pPr>
      <a:lvl6pPr marL="2513718" indent="-228516" algn="l" defTabSz="9140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64" indent="-228516" algn="l" defTabSz="9140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03" indent="-228516" algn="l" defTabSz="9140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42" indent="-228516" algn="l" defTabSz="91408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5" rtl="0" eaLnBrk="1" latinLnBrk="0" hangingPunct="1">
        <a:defRPr sz="1800" kern="1200">
          <a:solidFill>
            <a:schemeClr val="tx1"/>
          </a:solidFill>
          <a:latin typeface="+mn-lt"/>
          <a:ea typeface="+mn-ea"/>
          <a:cs typeface="+mn-cs"/>
        </a:defRPr>
      </a:lvl1pPr>
      <a:lvl2pPr marL="457034" algn="l" defTabSz="914085" rtl="0" eaLnBrk="1" latinLnBrk="0" hangingPunct="1">
        <a:defRPr sz="1800" kern="1200">
          <a:solidFill>
            <a:schemeClr val="tx1"/>
          </a:solidFill>
          <a:latin typeface="+mn-lt"/>
          <a:ea typeface="+mn-ea"/>
          <a:cs typeface="+mn-cs"/>
        </a:defRPr>
      </a:lvl2pPr>
      <a:lvl3pPr marL="914085" algn="l" defTabSz="914085" rtl="0" eaLnBrk="1" latinLnBrk="0" hangingPunct="1">
        <a:defRPr sz="1800" kern="1200">
          <a:solidFill>
            <a:schemeClr val="tx1"/>
          </a:solidFill>
          <a:latin typeface="+mn-lt"/>
          <a:ea typeface="+mn-ea"/>
          <a:cs typeface="+mn-cs"/>
        </a:defRPr>
      </a:lvl3pPr>
      <a:lvl4pPr marL="1371124" algn="l" defTabSz="914085" rtl="0" eaLnBrk="1" latinLnBrk="0" hangingPunct="1">
        <a:defRPr sz="1800" kern="1200">
          <a:solidFill>
            <a:schemeClr val="tx1"/>
          </a:solidFill>
          <a:latin typeface="+mn-lt"/>
          <a:ea typeface="+mn-ea"/>
          <a:cs typeface="+mn-cs"/>
        </a:defRPr>
      </a:lvl4pPr>
      <a:lvl5pPr marL="1828169" algn="l" defTabSz="914085" rtl="0" eaLnBrk="1" latinLnBrk="0" hangingPunct="1">
        <a:defRPr sz="1800" kern="1200">
          <a:solidFill>
            <a:schemeClr val="tx1"/>
          </a:solidFill>
          <a:latin typeface="+mn-lt"/>
          <a:ea typeface="+mn-ea"/>
          <a:cs typeface="+mn-cs"/>
        </a:defRPr>
      </a:lvl5pPr>
      <a:lvl6pPr marL="2285202" algn="l" defTabSz="914085" rtl="0" eaLnBrk="1" latinLnBrk="0" hangingPunct="1">
        <a:defRPr sz="1800" kern="1200">
          <a:solidFill>
            <a:schemeClr val="tx1"/>
          </a:solidFill>
          <a:latin typeface="+mn-lt"/>
          <a:ea typeface="+mn-ea"/>
          <a:cs typeface="+mn-cs"/>
        </a:defRPr>
      </a:lvl6pPr>
      <a:lvl7pPr marL="2742236" algn="l" defTabSz="914085" rtl="0" eaLnBrk="1" latinLnBrk="0" hangingPunct="1">
        <a:defRPr sz="1800" kern="1200">
          <a:solidFill>
            <a:schemeClr val="tx1"/>
          </a:solidFill>
          <a:latin typeface="+mn-lt"/>
          <a:ea typeface="+mn-ea"/>
          <a:cs typeface="+mn-cs"/>
        </a:defRPr>
      </a:lvl7pPr>
      <a:lvl8pPr marL="3199280" algn="l" defTabSz="914085" rtl="0" eaLnBrk="1" latinLnBrk="0" hangingPunct="1">
        <a:defRPr sz="1800" kern="1200">
          <a:solidFill>
            <a:schemeClr val="tx1"/>
          </a:solidFill>
          <a:latin typeface="+mn-lt"/>
          <a:ea typeface="+mn-ea"/>
          <a:cs typeface="+mn-cs"/>
        </a:defRPr>
      </a:lvl8pPr>
      <a:lvl9pPr marL="3656320" algn="l" defTabSz="91408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file:///E:\CDC%20Work\tapper_EIS_slides_get_to_zero\respond.png" TargetMode="External"/><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file:///E:\CDC%20Work\tapper_EIS_slides_get_to_zero\prevent.png" TargetMode="External"/><Relationship Id="rId5" Type="http://schemas.openxmlformats.org/officeDocument/2006/relationships/image" Target="../media/image24.png"/><Relationship Id="rId4" Type="http://schemas.openxmlformats.org/officeDocument/2006/relationships/image" Target="file:///E:\CDC%20Work\tapper_EIS_slides_get_to_zero\detect.png"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file:///E:\CDC%20Work\tapper_EIS_slides_get_to_zero\THURSDAY\12-biosafety.png" TargetMode="External"/><Relationship Id="rId13" Type="http://schemas.openxmlformats.org/officeDocument/2006/relationships/image" Target="../media/image31.png"/><Relationship Id="rId18" Type="http://schemas.openxmlformats.org/officeDocument/2006/relationships/image" Target="file:///E:\CDC%20Work\tapper_EIS_slides_get_to_zero\THURSDAY\12-workforce.png" TargetMode="External"/><Relationship Id="rId3" Type="http://schemas.openxmlformats.org/officeDocument/2006/relationships/image" Target="../media/image26.png"/><Relationship Id="rId21" Type="http://schemas.openxmlformats.org/officeDocument/2006/relationships/image" Target="../media/image35.png"/><Relationship Id="rId7" Type="http://schemas.openxmlformats.org/officeDocument/2006/relationships/image" Target="../media/image28.png"/><Relationship Id="rId12" Type="http://schemas.openxmlformats.org/officeDocument/2006/relationships/image" Target="file:///E:\CDC%20Work\tapper_EIS_slides_get_to_zero\THURSDAY\12-laboratory.png" TargetMode="External"/><Relationship Id="rId17" Type="http://schemas.openxmlformats.org/officeDocument/2006/relationships/image" Target="../media/image33.png"/><Relationship Id="rId2" Type="http://schemas.openxmlformats.org/officeDocument/2006/relationships/notesSlide" Target="../notesSlides/notesSlide6.xml"/><Relationship Id="rId16" Type="http://schemas.openxmlformats.org/officeDocument/2006/relationships/image" Target="file:///E:\CDC%20Work\tapper_EIS_slides_get_to_zero\THURSDAY\12-hgsa.png" TargetMode="External"/><Relationship Id="rId20" Type="http://schemas.openxmlformats.org/officeDocument/2006/relationships/image" Target="file:///E:\CDC%20Work\tapper_EIS_slides_get_to_zero\THURSDAY\12-emergency.png" TargetMode="External"/><Relationship Id="rId1" Type="http://schemas.openxmlformats.org/officeDocument/2006/relationships/slideLayout" Target="../slideLayouts/slideLayout13.xml"/><Relationship Id="rId6" Type="http://schemas.openxmlformats.org/officeDocument/2006/relationships/image" Target="file:///E:\CDC%20Work\tapper_EIS_slides_get_to_zero\THURSDAY\12-zoonotic.png" TargetMode="External"/><Relationship Id="rId11" Type="http://schemas.openxmlformats.org/officeDocument/2006/relationships/image" Target="../media/image30.png"/><Relationship Id="rId24" Type="http://schemas.openxmlformats.org/officeDocument/2006/relationships/image" Target="file:///E:\CDC%20Work\tapper_EIS_slides_get_to_zero\THURSDAY\12-countermeasures.png" TargetMode="External"/><Relationship Id="rId5" Type="http://schemas.openxmlformats.org/officeDocument/2006/relationships/image" Target="../media/image27.png"/><Relationship Id="rId15" Type="http://schemas.openxmlformats.org/officeDocument/2006/relationships/image" Target="../media/image32.png"/><Relationship Id="rId23" Type="http://schemas.openxmlformats.org/officeDocument/2006/relationships/image" Target="../media/image36.png"/><Relationship Id="rId10" Type="http://schemas.openxmlformats.org/officeDocument/2006/relationships/image" Target="file:///E:\CDC%20Work\tapper_EIS_slides_get_to_zero\THURSDAY\12-immunization.png" TargetMode="External"/><Relationship Id="rId19" Type="http://schemas.openxmlformats.org/officeDocument/2006/relationships/image" Target="../media/image34.png"/><Relationship Id="rId4" Type="http://schemas.openxmlformats.org/officeDocument/2006/relationships/image" Target="file:///E:\CDC%20Work\tapper_EIS_slides_get_to_zero\THURSDAY\12-antimicrobial.png" TargetMode="External"/><Relationship Id="rId9" Type="http://schemas.openxmlformats.org/officeDocument/2006/relationships/image" Target="../media/image29.png"/><Relationship Id="rId14" Type="http://schemas.openxmlformats.org/officeDocument/2006/relationships/image" Target="file:///E:\CDC%20Work\tapper_EIS_slides_get_to_zero\THURSDAY\12-surveillance.png" TargetMode="External"/><Relationship Id="rId22" Type="http://schemas.openxmlformats.org/officeDocument/2006/relationships/image" Target="file:///E:\CDC%20Work\tapper_EIS_slides_get_to_zero\THURSDAY\12-law.pn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45.jpeg"/><Relationship Id="rId3" Type="http://schemas.openxmlformats.org/officeDocument/2006/relationships/image" Target="../media/image43.jpeg"/><Relationship Id="rId7" Type="http://schemas.openxmlformats.org/officeDocument/2006/relationships/image" Target="file:///E:\CDC%20Work\tapper_EIS_slides_get_to_zero\THURSDAY\12-surveillance.png" TargetMode="External"/><Relationship Id="rId12" Type="http://schemas.openxmlformats.org/officeDocument/2006/relationships/image" Target="../media/image44.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1.png"/><Relationship Id="rId11" Type="http://schemas.openxmlformats.org/officeDocument/2006/relationships/image" Target="file:///E:\CDC%20Work\tapper_EIS_slides_get_to_zero\THURSDAY\12-laboratory.png" TargetMode="External"/><Relationship Id="rId5" Type="http://schemas.openxmlformats.org/officeDocument/2006/relationships/image" Target="file:///E:\CDC%20Work\tapper_EIS_slides_get_to_zero\THURSDAY\12-workforce.png" TargetMode="External"/><Relationship Id="rId10" Type="http://schemas.openxmlformats.org/officeDocument/2006/relationships/image" Target="../media/image30.png"/><Relationship Id="rId4" Type="http://schemas.openxmlformats.org/officeDocument/2006/relationships/image" Target="../media/image33.png"/><Relationship Id="rId9" Type="http://schemas.openxmlformats.org/officeDocument/2006/relationships/image" Target="file:///E:\CDC%20Work\tapper_EIS_slides_get_to_zero\THURSDAY\12-emergency.png" TargetMode="External"/><Relationship Id="rId14" Type="http://schemas.openxmlformats.org/officeDocument/2006/relationships/image" Target="../media/image46.jpeg"/></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9.jpeg"/><Relationship Id="rId3" Type="http://schemas.openxmlformats.org/officeDocument/2006/relationships/image" Target="../media/image47.jpeg"/><Relationship Id="rId7" Type="http://schemas.openxmlformats.org/officeDocument/2006/relationships/image" Target="file:///E:\CDC%20Work\tapper_EIS_slides_get_to_zero\THURSDAY\12-workforce.png" TargetMode="External"/><Relationship Id="rId12" Type="http://schemas.openxmlformats.org/officeDocument/2006/relationships/image" Target="file:///E:\CDC%20Work\tapper_EIS_slides_get_to_zero\THURSDAY\12-laboratory.png"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33.png"/><Relationship Id="rId11" Type="http://schemas.openxmlformats.org/officeDocument/2006/relationships/image" Target="../media/image30.png"/><Relationship Id="rId5" Type="http://schemas.openxmlformats.org/officeDocument/2006/relationships/image" Target="file:///E:\CDC%20Work\tapper_EIS_slides_get_to_zero\THURSDAY\12-surveillance.png" TargetMode="External"/><Relationship Id="rId10" Type="http://schemas.openxmlformats.org/officeDocument/2006/relationships/image" Target="../media/image48.jpeg"/><Relationship Id="rId4" Type="http://schemas.openxmlformats.org/officeDocument/2006/relationships/image" Target="../media/image31.png"/><Relationship Id="rId9" Type="http://schemas.openxmlformats.org/officeDocument/2006/relationships/image" Target="file:///E:\CDC%20Work\tapper_EIS_slides_get_to_zero\THURSDAY\12-hgsa.png" TargetMode="External"/><Relationship Id="rId14" Type="http://schemas.openxmlformats.org/officeDocument/2006/relationships/image" Target="../media/image5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file:///E:\CDC%20Work\tapper_EIS_slides_get_to_zero\THURSDAY\12-workforce.png" TargetMode="External"/><Relationship Id="rId3" Type="http://schemas.openxmlformats.org/officeDocument/2006/relationships/image" Target="../media/image51.jpeg"/><Relationship Id="rId7" Type="http://schemas.openxmlformats.org/officeDocument/2006/relationships/image" Target="file:///E:\CDC%20Work\tapper_EIS_slides_get_to_zero\THURSDAY\12-laboratory.png" TargetMode="External"/><Relationship Id="rId12"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30.png"/><Relationship Id="rId11" Type="http://schemas.openxmlformats.org/officeDocument/2006/relationships/image" Target="../media/image53.jpeg"/><Relationship Id="rId5" Type="http://schemas.openxmlformats.org/officeDocument/2006/relationships/image" Target="file:///E:\CDC%20Work\tapper_EIS_slides_get_to_zero\THURSDAY\12-surveillance.png" TargetMode="External"/><Relationship Id="rId10" Type="http://schemas.openxmlformats.org/officeDocument/2006/relationships/image" Target="file:///E:\CDC%20Work\tapper_EIS_slides_get_to_zero\THURSDAY\12-biosafety.png" TargetMode="External"/><Relationship Id="rId4" Type="http://schemas.openxmlformats.org/officeDocument/2006/relationships/image" Target="../media/image31.png"/><Relationship Id="rId9" Type="http://schemas.openxmlformats.org/officeDocument/2006/relationships/image" Target="../media/image28.png"/><Relationship Id="rId14" Type="http://schemas.openxmlformats.org/officeDocument/2006/relationships/image" Target="../media/image54.jpeg"/></Relationships>
</file>

<file path=ppt/slides/_rels/slide21.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file:///E:\CDC%20Work\tapper_EIS_slides_get_to_zero\THURSDAY\12-hgsa.png" TargetMode="External"/><Relationship Id="rId3" Type="http://schemas.openxmlformats.org/officeDocument/2006/relationships/image" Target="../media/image55.jpeg"/><Relationship Id="rId7" Type="http://schemas.openxmlformats.org/officeDocument/2006/relationships/image" Target="file:///E:\CDC%20Work\tapper_EIS_slides_get_to_zero\THURSDAY\12-laboratory.png" TargetMode="External"/><Relationship Id="rId12"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30.png"/><Relationship Id="rId11" Type="http://schemas.openxmlformats.org/officeDocument/2006/relationships/image" Target="file:///E:\CDC%20Work\tapper_EIS_slides_get_to_zero\THURSDAY\12-surveillance.png" TargetMode="External"/><Relationship Id="rId5" Type="http://schemas.openxmlformats.org/officeDocument/2006/relationships/image" Target="file:///E:\CDC%20Work\tapper_EIS_slides_get_to_zero\THURSDAY\12-emergency.png" TargetMode="External"/><Relationship Id="rId10" Type="http://schemas.openxmlformats.org/officeDocument/2006/relationships/image" Target="../media/image31.png"/><Relationship Id="rId4" Type="http://schemas.openxmlformats.org/officeDocument/2006/relationships/image" Target="../media/image34.png"/><Relationship Id="rId9" Type="http://schemas.openxmlformats.org/officeDocument/2006/relationships/image" Target="file:///E:\CDC%20Work\tapper_EIS_slides_get_to_zero\THURSDAY\12-workforce.png" TargetMode="External"/><Relationship Id="rId14" Type="http://schemas.openxmlformats.org/officeDocument/2006/relationships/image" Target="../media/image56.png"/></Relationships>
</file>

<file path=ppt/slides/_rels/slide2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image" Target="../media/image59.jpeg"/><Relationship Id="rId1" Type="http://schemas.openxmlformats.org/officeDocument/2006/relationships/slideLayout" Target="../slideLayouts/slideLayout13.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image" Target="../media/image12.jpeg"/><Relationship Id="rId3" Type="http://schemas.openxmlformats.org/officeDocument/2006/relationships/image" Target="../media/image5.jpeg"/><Relationship Id="rId7" Type="http://schemas.openxmlformats.org/officeDocument/2006/relationships/diagramQuickStyle" Target="../diagrams/quickStyle1.xml"/><Relationship Id="rId12"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diagramLayout" Target="../diagrams/layout1.xml"/><Relationship Id="rId11" Type="http://schemas.openxmlformats.org/officeDocument/2006/relationships/image" Target="../media/image10.png"/><Relationship Id="rId5" Type="http://schemas.openxmlformats.org/officeDocument/2006/relationships/diagramData" Target="../diagrams/data1.xml"/><Relationship Id="rId15" Type="http://schemas.openxmlformats.org/officeDocument/2006/relationships/image" Target="../media/image14.jpeg"/><Relationship Id="rId10" Type="http://schemas.openxmlformats.org/officeDocument/2006/relationships/image" Target="../media/image9.png"/><Relationship Id="rId4" Type="http://schemas.openxmlformats.org/officeDocument/2006/relationships/image" Target="../media/image6.jpeg"/><Relationship Id="rId9" Type="http://schemas.microsoft.com/office/2007/relationships/diagramDrawing" Target="../diagrams/drawing1.xml"/><Relationship Id="rId1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16646"/>
            <a:ext cx="7772400" cy="2387600"/>
          </a:xfrm>
        </p:spPr>
        <p:txBody>
          <a:bodyPr anchor="ctr">
            <a:noAutofit/>
          </a:bodyPr>
          <a:lstStyle/>
          <a:p>
            <a:r>
              <a:rPr lang="en-US" sz="4000" dirty="0">
                <a:solidFill>
                  <a:srgbClr val="004165"/>
                </a:solidFill>
                <a:latin typeface="Arial" panose="020B0604020202020204" pitchFamily="34" charset="0"/>
                <a:cs typeface="Arial" panose="020B0604020202020204" pitchFamily="34" charset="0"/>
              </a:rPr>
              <a:t>The Global Health Security Agenda:</a:t>
            </a:r>
            <a:br>
              <a:rPr lang="en-US" sz="4000" dirty="0">
                <a:solidFill>
                  <a:srgbClr val="004165"/>
                </a:solidFill>
                <a:latin typeface="Arial" panose="020B0604020202020204" pitchFamily="34" charset="0"/>
                <a:cs typeface="Arial" panose="020B0604020202020204" pitchFamily="34" charset="0"/>
              </a:rPr>
            </a:br>
            <a:r>
              <a:rPr lang="en-US" sz="4000" dirty="0">
                <a:solidFill>
                  <a:srgbClr val="004165"/>
                </a:solidFill>
                <a:latin typeface="Arial" panose="020B0604020202020204" pitchFamily="34" charset="0"/>
                <a:cs typeface="Arial" panose="020B0604020202020204" pitchFamily="34" charset="0"/>
              </a:rPr>
              <a:t>Its First Years and the Way Forward</a:t>
            </a:r>
          </a:p>
        </p:txBody>
      </p:sp>
      <p:sp>
        <p:nvSpPr>
          <p:cNvPr id="3" name="Subtitle 2"/>
          <p:cNvSpPr>
            <a:spLocks noGrp="1"/>
          </p:cNvSpPr>
          <p:nvPr>
            <p:ph type="subTitle" idx="1"/>
          </p:nvPr>
        </p:nvSpPr>
        <p:spPr>
          <a:xfrm>
            <a:off x="1143000" y="4440938"/>
            <a:ext cx="6858000" cy="986740"/>
          </a:xfrm>
        </p:spPr>
        <p:txBody>
          <a:bodyPr>
            <a:normAutofit/>
          </a:bodyPr>
          <a:lstStyle/>
          <a:p>
            <a:r>
              <a:rPr lang="en-US" sz="1800" dirty="0">
                <a:solidFill>
                  <a:srgbClr val="004165"/>
                </a:solidFill>
                <a:latin typeface="Arial" panose="020B0604020202020204" pitchFamily="34" charset="0"/>
                <a:cs typeface="Arial" panose="020B0604020202020204" pitchFamily="34" charset="0"/>
              </a:rPr>
              <a:t>A Conversation with Dr. Thomas </a:t>
            </a:r>
            <a:r>
              <a:rPr lang="en-US" sz="1800" dirty="0" err="1">
                <a:solidFill>
                  <a:srgbClr val="004165"/>
                </a:solidFill>
                <a:latin typeface="Arial" panose="020B0604020202020204" pitchFamily="34" charset="0"/>
                <a:cs typeface="Arial" panose="020B0604020202020204" pitchFamily="34" charset="0"/>
              </a:rPr>
              <a:t>Frieden</a:t>
            </a:r>
            <a:r>
              <a:rPr lang="en-US" sz="1800" dirty="0">
                <a:solidFill>
                  <a:srgbClr val="004165"/>
                </a:solidFill>
                <a:latin typeface="Arial" panose="020B0604020202020204" pitchFamily="34" charset="0"/>
                <a:cs typeface="Arial" panose="020B0604020202020204" pitchFamily="34" charset="0"/>
              </a:rPr>
              <a:t>. </a:t>
            </a:r>
          </a:p>
          <a:p>
            <a:r>
              <a:rPr lang="en-US" sz="1800" dirty="0">
                <a:solidFill>
                  <a:srgbClr val="004165"/>
                </a:solidFill>
                <a:latin typeface="Arial" panose="020B0604020202020204" pitchFamily="34" charset="0"/>
                <a:cs typeface="Arial" panose="020B0604020202020204" pitchFamily="34" charset="0"/>
              </a:rPr>
              <a:t>Moderated by Dr. Stephen Morrison.</a:t>
            </a:r>
            <a:endParaRPr lang="en-US" dirty="0"/>
          </a:p>
        </p:txBody>
      </p:sp>
    </p:spTree>
    <p:extLst>
      <p:ext uri="{BB962C8B-B14F-4D97-AF65-F5344CB8AC3E}">
        <p14:creationId xmlns:p14="http://schemas.microsoft.com/office/powerpoint/2010/main" val="3962553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1063230"/>
            <a:ext cx="8229600" cy="725354"/>
          </a:xfrm>
        </p:spPr>
        <p:txBody>
          <a:bodyPr vert="horz" wrap="square" lIns="0" tIns="0" rIns="0" bIns="0" numCol="1" anchor="b" anchorCtr="0" compatLnSpc="1">
            <a:prstTxWarp prst="textNoShape">
              <a:avLst/>
            </a:prstTxWarp>
            <a:noAutofit/>
          </a:bodyPr>
          <a:lstStyle/>
          <a:p>
            <a:pPr>
              <a:lnSpc>
                <a:spcPct val="90000"/>
              </a:lnSpc>
            </a:pPr>
            <a:r>
              <a:rPr lang="en-US" dirty="0">
                <a:solidFill>
                  <a:srgbClr val="0E66AF"/>
                </a:solidFill>
                <a:latin typeface="Calibri"/>
                <a:cs typeface="Calibri"/>
              </a:rPr>
              <a:t>GHSA: PREVENT, DETECT, RESPOND </a:t>
            </a:r>
          </a:p>
        </p:txBody>
      </p:sp>
      <p:grpSp>
        <p:nvGrpSpPr>
          <p:cNvPr id="2" name="Group 2"/>
          <p:cNvGrpSpPr/>
          <p:nvPr/>
        </p:nvGrpSpPr>
        <p:grpSpPr>
          <a:xfrm>
            <a:off x="643465" y="2113074"/>
            <a:ext cx="7687734" cy="3466877"/>
            <a:chOff x="-1659149" y="1185173"/>
            <a:chExt cx="10269535" cy="5275584"/>
          </a:xfrm>
        </p:grpSpPr>
        <p:sp>
          <p:nvSpPr>
            <p:cNvPr id="5" name="Rounded Rectangle 4"/>
            <p:cNvSpPr/>
            <p:nvPr/>
          </p:nvSpPr>
          <p:spPr>
            <a:xfrm>
              <a:off x="-742950" y="1453041"/>
              <a:ext cx="9342027" cy="1143000"/>
            </a:xfrm>
            <a:prstGeom prst="roundRect">
              <a:avLst>
                <a:gd name="adj" fmla="val 43049"/>
              </a:avLst>
            </a:prstGeom>
            <a:solidFill>
              <a:srgbClr val="3ED6FF">
                <a:alpha val="20000"/>
              </a:srgbClr>
            </a:solidFill>
            <a:ln>
              <a:noFill/>
            </a:ln>
            <a:effectLst/>
          </p:spPr>
          <p:style>
            <a:lnRef idx="2">
              <a:schemeClr val="dk1">
                <a:shade val="50000"/>
              </a:schemeClr>
            </a:lnRef>
            <a:fillRef idx="1">
              <a:schemeClr val="dk1"/>
            </a:fillRef>
            <a:effectRef idx="0">
              <a:schemeClr val="dk1"/>
            </a:effectRef>
            <a:fontRef idx="minor">
              <a:schemeClr val="lt1"/>
            </a:fontRef>
          </p:style>
          <p:txBody>
            <a:bodyPr lIns="2103120" tIns="0" rIns="274320" bIns="0" rtlCol="0" anchor="ctr"/>
            <a:lstStyle/>
            <a:p>
              <a:pPr defTabSz="914400">
                <a:lnSpc>
                  <a:spcPts val="2325"/>
                </a:lnSpc>
              </a:pPr>
              <a:r>
                <a:rPr lang="en-US" sz="2400" b="1" kern="0" dirty="0">
                  <a:solidFill>
                    <a:schemeClr val="accent4">
                      <a:lumMod val="75000"/>
                    </a:schemeClr>
                  </a:solidFill>
                  <a:latin typeface="Calibri"/>
                  <a:ea typeface="ＭＳ Ｐゴシック" charset="-128"/>
                  <a:cs typeface="Calibri"/>
                </a:rPr>
                <a:t>Prevent avoidable outbreaks </a:t>
              </a:r>
            </a:p>
          </p:txBody>
        </p:sp>
        <p:pic>
          <p:nvPicPr>
            <p:cNvPr id="6" name="Picture 5"/>
            <p:cNvPicPr>
              <a:picLocks noChangeAspect="1"/>
            </p:cNvPicPr>
            <p:nvPr/>
          </p:nvPicPr>
          <p:blipFill>
            <a:blip r:embed="rId3" r:link="rId4" cstate="print">
              <a:extLst>
                <a:ext uri="{28A0092B-C50C-407E-A947-70E740481C1C}">
                  <a14:useLocalDpi xmlns:a14="http://schemas.microsoft.com/office/drawing/2010/main" val="0"/>
                </a:ext>
              </a:extLst>
            </a:blip>
            <a:stretch>
              <a:fillRect/>
            </a:stretch>
          </p:blipFill>
          <p:spPr>
            <a:xfrm>
              <a:off x="-1647837" y="1185173"/>
              <a:ext cx="1511210" cy="1624868"/>
            </a:xfrm>
            <a:prstGeom prst="rect">
              <a:avLst/>
            </a:prstGeom>
          </p:spPr>
        </p:pic>
        <p:sp>
          <p:nvSpPr>
            <p:cNvPr id="13" name="Rounded Rectangle 12"/>
            <p:cNvSpPr/>
            <p:nvPr/>
          </p:nvSpPr>
          <p:spPr>
            <a:xfrm>
              <a:off x="-742950" y="3211022"/>
              <a:ext cx="9342027" cy="1143000"/>
            </a:xfrm>
            <a:prstGeom prst="roundRect">
              <a:avLst>
                <a:gd name="adj" fmla="val 43049"/>
              </a:avLst>
            </a:prstGeom>
            <a:solidFill>
              <a:srgbClr val="83E739">
                <a:alpha val="20000"/>
              </a:srgbClr>
            </a:solidFill>
            <a:ln>
              <a:noFill/>
            </a:ln>
            <a:effectLst/>
          </p:spPr>
          <p:style>
            <a:lnRef idx="2">
              <a:schemeClr val="dk1">
                <a:shade val="50000"/>
              </a:schemeClr>
            </a:lnRef>
            <a:fillRef idx="1">
              <a:schemeClr val="dk1"/>
            </a:fillRef>
            <a:effectRef idx="0">
              <a:schemeClr val="dk1"/>
            </a:effectRef>
            <a:fontRef idx="minor">
              <a:schemeClr val="lt1"/>
            </a:fontRef>
          </p:style>
          <p:txBody>
            <a:bodyPr lIns="2103120" tIns="0" rIns="274320" bIns="0" rtlCol="0" anchor="ctr"/>
            <a:lstStyle/>
            <a:p>
              <a:pPr defTabSz="914400">
                <a:lnSpc>
                  <a:spcPts val="2325"/>
                </a:lnSpc>
              </a:pPr>
              <a:r>
                <a:rPr lang="en-US" sz="2400" b="1" kern="0" dirty="0">
                  <a:solidFill>
                    <a:schemeClr val="accent4">
                      <a:lumMod val="75000"/>
                    </a:schemeClr>
                  </a:solidFill>
                  <a:latin typeface="Calibri"/>
                  <a:ea typeface="ＭＳ Ｐゴシック" charset="-128"/>
                  <a:cs typeface="Calibri"/>
                </a:rPr>
                <a:t>Detect threats early</a:t>
              </a:r>
            </a:p>
          </p:txBody>
        </p:sp>
        <p:pic>
          <p:nvPicPr>
            <p:cNvPr id="14" name="Picture 13"/>
            <p:cNvPicPr>
              <a:picLocks noChangeAspect="1"/>
            </p:cNvPicPr>
            <p:nvPr/>
          </p:nvPicPr>
          <p:blipFill>
            <a:blip r:embed="rId5" r:link="rId6" cstate="print">
              <a:extLst>
                <a:ext uri="{28A0092B-C50C-407E-A947-70E740481C1C}">
                  <a14:useLocalDpi xmlns:a14="http://schemas.microsoft.com/office/drawing/2010/main" val="0"/>
                </a:ext>
              </a:extLst>
            </a:blip>
            <a:stretch>
              <a:fillRect/>
            </a:stretch>
          </p:blipFill>
          <p:spPr>
            <a:xfrm>
              <a:off x="-1659149" y="2993554"/>
              <a:ext cx="1522521" cy="1624868"/>
            </a:xfrm>
            <a:prstGeom prst="rect">
              <a:avLst/>
            </a:prstGeom>
          </p:spPr>
        </p:pic>
        <p:sp>
          <p:nvSpPr>
            <p:cNvPr id="15" name="Rounded Rectangle 14"/>
            <p:cNvSpPr/>
            <p:nvPr/>
          </p:nvSpPr>
          <p:spPr>
            <a:xfrm>
              <a:off x="-767746" y="5122893"/>
              <a:ext cx="9378132" cy="1143000"/>
            </a:xfrm>
            <a:prstGeom prst="roundRect">
              <a:avLst>
                <a:gd name="adj" fmla="val 43049"/>
              </a:avLst>
            </a:prstGeom>
            <a:solidFill>
              <a:srgbClr val="E40AFF">
                <a:alpha val="20000"/>
              </a:srgbClr>
            </a:solidFill>
            <a:ln>
              <a:noFill/>
            </a:ln>
            <a:effectLst/>
          </p:spPr>
          <p:style>
            <a:lnRef idx="2">
              <a:schemeClr val="dk1">
                <a:shade val="50000"/>
              </a:schemeClr>
            </a:lnRef>
            <a:fillRef idx="1">
              <a:schemeClr val="dk1"/>
            </a:fillRef>
            <a:effectRef idx="0">
              <a:schemeClr val="dk1"/>
            </a:effectRef>
            <a:fontRef idx="minor">
              <a:schemeClr val="lt1"/>
            </a:fontRef>
          </p:style>
          <p:txBody>
            <a:bodyPr lIns="2103120" tIns="0" rIns="274320" bIns="0" rtlCol="0" anchor="ctr"/>
            <a:lstStyle/>
            <a:p>
              <a:pPr defTabSz="914400">
                <a:lnSpc>
                  <a:spcPts val="2325"/>
                </a:lnSpc>
              </a:pPr>
              <a:r>
                <a:rPr lang="en-US" sz="2400" b="1" kern="0" dirty="0">
                  <a:solidFill>
                    <a:schemeClr val="accent4">
                      <a:lumMod val="75000"/>
                    </a:schemeClr>
                  </a:solidFill>
                  <a:latin typeface="Calibri"/>
                  <a:ea typeface="ＭＳ Ｐゴシック" charset="-128"/>
                  <a:cs typeface="Calibri"/>
                </a:rPr>
                <a:t>Respond rapidly and effectively</a:t>
              </a:r>
            </a:p>
          </p:txBody>
        </p:sp>
        <p:pic>
          <p:nvPicPr>
            <p:cNvPr id="16" name="Picture 15"/>
            <p:cNvPicPr>
              <a:picLocks noChangeAspect="1"/>
            </p:cNvPicPr>
            <p:nvPr/>
          </p:nvPicPr>
          <p:blipFill>
            <a:blip r:embed="rId7" r:link="rId8" cstate="print">
              <a:extLst>
                <a:ext uri="{28A0092B-C50C-407E-A947-70E740481C1C}">
                  <a14:useLocalDpi xmlns:a14="http://schemas.microsoft.com/office/drawing/2010/main" val="0"/>
                </a:ext>
              </a:extLst>
            </a:blip>
            <a:stretch>
              <a:fillRect/>
            </a:stretch>
          </p:blipFill>
          <p:spPr>
            <a:xfrm>
              <a:off x="-1625219" y="4835889"/>
              <a:ext cx="1488590" cy="1624868"/>
            </a:xfrm>
            <a:prstGeom prst="rect">
              <a:avLst/>
            </a:prstGeom>
          </p:spPr>
        </p:pic>
      </p:grpSp>
    </p:spTree>
    <p:extLst>
      <p:ext uri="{BB962C8B-B14F-4D97-AF65-F5344CB8AC3E}">
        <p14:creationId xmlns:p14="http://schemas.microsoft.com/office/powerpoint/2010/main" val="154562352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a:spLocks/>
          </p:cNvSpPr>
          <p:nvPr/>
        </p:nvSpPr>
        <p:spPr bwMode="auto">
          <a:xfrm>
            <a:off x="1105835" y="839434"/>
            <a:ext cx="6858000" cy="609113"/>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ctr" defTabSz="457200" rtl="0" eaLnBrk="1" fontAlgn="base" hangingPunct="1">
              <a:lnSpc>
                <a:spcPct val="100000"/>
              </a:lnSpc>
              <a:spcBef>
                <a:spcPct val="0"/>
              </a:spcBef>
              <a:spcAft>
                <a:spcPct val="0"/>
              </a:spcAft>
              <a:defRPr sz="3600" b="1" kern="1200">
                <a:solidFill>
                  <a:schemeClr val="tx1"/>
                </a:solidFill>
                <a:latin typeface="Arial"/>
                <a:ea typeface="ＭＳ Ｐゴシック" charset="-128"/>
                <a:cs typeface="Arial"/>
              </a:defRPr>
            </a:lvl1pPr>
            <a:lvl2pPr algn="ctr" defTabSz="457200" rtl="0" eaLnBrk="1" fontAlgn="base" hangingPunct="1">
              <a:lnSpc>
                <a:spcPct val="90000"/>
              </a:lnSpc>
              <a:spcBef>
                <a:spcPct val="0"/>
              </a:spcBef>
              <a:spcAft>
                <a:spcPct val="0"/>
              </a:spcAft>
              <a:defRPr sz="3600" b="1">
                <a:solidFill>
                  <a:schemeClr val="tx1"/>
                </a:solidFill>
                <a:latin typeface="Arial" charset="0"/>
                <a:ea typeface="ＭＳ Ｐゴシック" charset="-128"/>
              </a:defRPr>
            </a:lvl2pPr>
            <a:lvl3pPr algn="ctr" defTabSz="457200" rtl="0" eaLnBrk="1" fontAlgn="base" hangingPunct="1">
              <a:lnSpc>
                <a:spcPct val="90000"/>
              </a:lnSpc>
              <a:spcBef>
                <a:spcPct val="0"/>
              </a:spcBef>
              <a:spcAft>
                <a:spcPct val="0"/>
              </a:spcAft>
              <a:defRPr sz="3600" b="1">
                <a:solidFill>
                  <a:schemeClr val="tx1"/>
                </a:solidFill>
                <a:latin typeface="Arial" charset="0"/>
                <a:ea typeface="ＭＳ Ｐゴシック" charset="-128"/>
              </a:defRPr>
            </a:lvl3pPr>
            <a:lvl4pPr algn="ctr" defTabSz="457200" rtl="0" eaLnBrk="1" fontAlgn="base" hangingPunct="1">
              <a:lnSpc>
                <a:spcPct val="90000"/>
              </a:lnSpc>
              <a:spcBef>
                <a:spcPct val="0"/>
              </a:spcBef>
              <a:spcAft>
                <a:spcPct val="0"/>
              </a:spcAft>
              <a:defRPr sz="3600" b="1">
                <a:solidFill>
                  <a:schemeClr val="tx1"/>
                </a:solidFill>
                <a:latin typeface="Arial" charset="0"/>
                <a:ea typeface="ＭＳ Ｐゴシック" charset="-128"/>
              </a:defRPr>
            </a:lvl4pPr>
            <a:lvl5pPr algn="ctr" defTabSz="457200" rtl="0" eaLnBrk="1" fontAlgn="base" hangingPunct="1">
              <a:lnSpc>
                <a:spcPct val="90000"/>
              </a:lnSpc>
              <a:spcBef>
                <a:spcPct val="0"/>
              </a:spcBef>
              <a:spcAft>
                <a:spcPct val="0"/>
              </a:spcAft>
              <a:defRPr sz="3600" b="1">
                <a:solidFill>
                  <a:schemeClr val="tx1"/>
                </a:solidFill>
                <a:latin typeface="Arial" charset="0"/>
                <a:ea typeface="ＭＳ Ｐゴシック" charset="-128"/>
              </a:defRPr>
            </a:lvl5pPr>
            <a:lvl6pPr marL="457200" algn="ctr" defTabSz="457200" rtl="0" eaLnBrk="1" fontAlgn="base" hangingPunct="1">
              <a:lnSpc>
                <a:spcPct val="90000"/>
              </a:lnSpc>
              <a:spcBef>
                <a:spcPct val="0"/>
              </a:spcBef>
              <a:spcAft>
                <a:spcPct val="0"/>
              </a:spcAft>
              <a:defRPr sz="3600" b="1">
                <a:solidFill>
                  <a:schemeClr val="tx1"/>
                </a:solidFill>
                <a:latin typeface="Arial" charset="0"/>
                <a:ea typeface="ＭＳ Ｐゴシック" charset="-128"/>
              </a:defRPr>
            </a:lvl6pPr>
            <a:lvl7pPr marL="914400" algn="ctr" defTabSz="457200" rtl="0" eaLnBrk="1" fontAlgn="base" hangingPunct="1">
              <a:lnSpc>
                <a:spcPct val="90000"/>
              </a:lnSpc>
              <a:spcBef>
                <a:spcPct val="0"/>
              </a:spcBef>
              <a:spcAft>
                <a:spcPct val="0"/>
              </a:spcAft>
              <a:defRPr sz="3600" b="1">
                <a:solidFill>
                  <a:schemeClr val="tx1"/>
                </a:solidFill>
                <a:latin typeface="Arial" charset="0"/>
                <a:ea typeface="ＭＳ Ｐゴシック" charset="-128"/>
              </a:defRPr>
            </a:lvl7pPr>
            <a:lvl8pPr marL="1371600" algn="ctr" defTabSz="457200" rtl="0" eaLnBrk="1" fontAlgn="base" hangingPunct="1">
              <a:lnSpc>
                <a:spcPct val="90000"/>
              </a:lnSpc>
              <a:spcBef>
                <a:spcPct val="0"/>
              </a:spcBef>
              <a:spcAft>
                <a:spcPct val="0"/>
              </a:spcAft>
              <a:defRPr sz="3600" b="1">
                <a:solidFill>
                  <a:schemeClr val="tx1"/>
                </a:solidFill>
                <a:latin typeface="Arial" charset="0"/>
                <a:ea typeface="ＭＳ Ｐゴシック" charset="-128"/>
              </a:defRPr>
            </a:lvl8pPr>
            <a:lvl9pPr marL="1828800" algn="ctr" defTabSz="457200" rtl="0" eaLnBrk="1" fontAlgn="base" hangingPunct="1">
              <a:lnSpc>
                <a:spcPct val="90000"/>
              </a:lnSpc>
              <a:spcBef>
                <a:spcPct val="0"/>
              </a:spcBef>
              <a:spcAft>
                <a:spcPct val="0"/>
              </a:spcAft>
              <a:defRPr sz="3600" b="1">
                <a:solidFill>
                  <a:schemeClr val="tx1"/>
                </a:solidFill>
                <a:latin typeface="Arial" charset="0"/>
                <a:ea typeface="ＭＳ Ｐゴシック" charset="-128"/>
              </a:defRPr>
            </a:lvl9pPr>
          </a:lstStyle>
          <a:p>
            <a:endParaRPr lang="en-US" dirty="0"/>
          </a:p>
        </p:txBody>
      </p:sp>
      <p:grpSp>
        <p:nvGrpSpPr>
          <p:cNvPr id="2" name="Group 1"/>
          <p:cNvGrpSpPr/>
          <p:nvPr/>
        </p:nvGrpSpPr>
        <p:grpSpPr>
          <a:xfrm>
            <a:off x="1303056" y="1423434"/>
            <a:ext cx="6537893" cy="4373211"/>
            <a:chOff x="262958" y="849366"/>
            <a:chExt cx="8717190" cy="5830948"/>
          </a:xfrm>
        </p:grpSpPr>
        <p:grpSp>
          <p:nvGrpSpPr>
            <p:cNvPr id="4" name="Group 3"/>
            <p:cNvGrpSpPr/>
            <p:nvPr/>
          </p:nvGrpSpPr>
          <p:grpSpPr>
            <a:xfrm>
              <a:off x="262958" y="849366"/>
              <a:ext cx="2432428" cy="1389221"/>
              <a:chOff x="234572" y="849366"/>
              <a:chExt cx="2432428" cy="1389221"/>
            </a:xfrm>
          </p:grpSpPr>
          <p:sp>
            <p:nvSpPr>
              <p:cNvPr id="6" name="TextBox 5"/>
              <p:cNvSpPr txBox="1"/>
              <p:nvPr/>
            </p:nvSpPr>
            <p:spPr>
              <a:xfrm>
                <a:off x="234572" y="1992366"/>
                <a:ext cx="2432428" cy="246221"/>
              </a:xfrm>
              <a:prstGeom prst="rect">
                <a:avLst/>
              </a:prstGeom>
              <a:noFill/>
            </p:spPr>
            <p:txBody>
              <a:bodyPr wrap="square" lIns="0" tIns="0" rIns="0" bIns="0" rtlCol="0">
                <a:spAutoFit/>
              </a:bodyPr>
              <a:lstStyle/>
              <a:p>
                <a:pPr algn="ctr" defTabSz="914400"/>
                <a:r>
                  <a:rPr lang="en-US" sz="1200" b="1" kern="0" dirty="0">
                    <a:solidFill>
                      <a:schemeClr val="accent4">
                        <a:lumMod val="75000"/>
                      </a:schemeClr>
                    </a:solidFill>
                    <a:latin typeface="Calibri"/>
                    <a:cs typeface="Calibri"/>
                  </a:rPr>
                  <a:t>Antimicrobial Resistance</a:t>
                </a:r>
              </a:p>
            </p:txBody>
          </p:sp>
          <p:pic>
            <p:nvPicPr>
              <p:cNvPr id="3" name="Picture 2"/>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879286" y="849366"/>
                <a:ext cx="1143000" cy="1143000"/>
              </a:xfrm>
              <a:prstGeom prst="rect">
                <a:avLst/>
              </a:prstGeom>
            </p:spPr>
          </p:pic>
        </p:grpSp>
        <p:grpSp>
          <p:nvGrpSpPr>
            <p:cNvPr id="5" name="Group 39"/>
            <p:cNvGrpSpPr/>
            <p:nvPr/>
          </p:nvGrpSpPr>
          <p:grpSpPr>
            <a:xfrm>
              <a:off x="533891" y="2329942"/>
              <a:ext cx="1890562" cy="1389221"/>
              <a:chOff x="505505" y="2511202"/>
              <a:chExt cx="1890562" cy="1389221"/>
            </a:xfrm>
          </p:grpSpPr>
          <p:sp>
            <p:nvSpPr>
              <p:cNvPr id="34" name="TextBox 33"/>
              <p:cNvSpPr txBox="1"/>
              <p:nvPr/>
            </p:nvSpPr>
            <p:spPr>
              <a:xfrm>
                <a:off x="505505" y="3654202"/>
                <a:ext cx="1890562" cy="246221"/>
              </a:xfrm>
              <a:prstGeom prst="rect">
                <a:avLst/>
              </a:prstGeom>
              <a:noFill/>
            </p:spPr>
            <p:txBody>
              <a:bodyPr wrap="square" lIns="0" tIns="0" rIns="0" bIns="0" rtlCol="0">
                <a:spAutoFit/>
              </a:bodyPr>
              <a:lstStyle/>
              <a:p>
                <a:pPr algn="ctr" defTabSz="914400"/>
                <a:r>
                  <a:rPr lang="en-US" sz="1200" b="1" kern="0" dirty="0">
                    <a:solidFill>
                      <a:schemeClr val="accent4">
                        <a:lumMod val="75000"/>
                      </a:schemeClr>
                    </a:solidFill>
                    <a:latin typeface="Calibri"/>
                    <a:cs typeface="Calibri"/>
                  </a:rPr>
                  <a:t>Zoonotic Diseases</a:t>
                </a:r>
              </a:p>
            </p:txBody>
          </p:sp>
          <p:pic>
            <p:nvPicPr>
              <p:cNvPr id="35" name="Picture 34"/>
              <p:cNvPicPr>
                <a:picLocks noChangeAspect="1"/>
              </p:cNvPicPr>
              <p:nvPr/>
            </p:nvPicPr>
            <p:blipFill>
              <a:blip r:embed="rId5" r:link="rId6">
                <a:extLst>
                  <a:ext uri="{28A0092B-C50C-407E-A947-70E740481C1C}">
                    <a14:useLocalDpi xmlns:a14="http://schemas.microsoft.com/office/drawing/2010/main" val="0"/>
                  </a:ext>
                </a:extLst>
              </a:blip>
              <a:stretch>
                <a:fillRect/>
              </a:stretch>
            </p:blipFill>
            <p:spPr>
              <a:xfrm>
                <a:off x="879286" y="2511202"/>
                <a:ext cx="1143000" cy="1143000"/>
              </a:xfrm>
              <a:prstGeom prst="rect">
                <a:avLst/>
              </a:prstGeom>
            </p:spPr>
          </p:pic>
        </p:grpSp>
        <p:grpSp>
          <p:nvGrpSpPr>
            <p:cNvPr id="7" name="Group 40"/>
            <p:cNvGrpSpPr/>
            <p:nvPr/>
          </p:nvGrpSpPr>
          <p:grpSpPr>
            <a:xfrm>
              <a:off x="389958" y="3810518"/>
              <a:ext cx="2178428" cy="1389221"/>
              <a:chOff x="361572" y="4159943"/>
              <a:chExt cx="2178428" cy="1389221"/>
            </a:xfrm>
          </p:grpSpPr>
          <p:sp>
            <p:nvSpPr>
              <p:cNvPr id="36" name="TextBox 35"/>
              <p:cNvSpPr txBox="1"/>
              <p:nvPr/>
            </p:nvSpPr>
            <p:spPr>
              <a:xfrm>
                <a:off x="361572" y="5302943"/>
                <a:ext cx="2178428" cy="246221"/>
              </a:xfrm>
              <a:prstGeom prst="rect">
                <a:avLst/>
              </a:prstGeom>
              <a:noFill/>
            </p:spPr>
            <p:txBody>
              <a:bodyPr wrap="square" lIns="0" tIns="0" rIns="0" bIns="0" rtlCol="0">
                <a:spAutoFit/>
              </a:bodyPr>
              <a:lstStyle/>
              <a:p>
                <a:pPr algn="ctr" defTabSz="914400"/>
                <a:r>
                  <a:rPr lang="en-US" sz="1200" b="1" kern="0" dirty="0">
                    <a:solidFill>
                      <a:schemeClr val="accent4">
                        <a:lumMod val="75000"/>
                      </a:schemeClr>
                    </a:solidFill>
                    <a:latin typeface="Calibri"/>
                    <a:cs typeface="Calibri"/>
                  </a:rPr>
                  <a:t>Biosafety/Biosecurity</a:t>
                </a:r>
              </a:p>
            </p:txBody>
          </p:sp>
          <p:pic>
            <p:nvPicPr>
              <p:cNvPr id="37" name="Picture 36"/>
              <p:cNvPicPr>
                <a:picLocks noChangeAspect="1"/>
              </p:cNvPicPr>
              <p:nvPr/>
            </p:nvPicPr>
            <p:blipFill>
              <a:blip r:embed="rId7" r:link="rId8">
                <a:extLst>
                  <a:ext uri="{28A0092B-C50C-407E-A947-70E740481C1C}">
                    <a14:useLocalDpi xmlns:a14="http://schemas.microsoft.com/office/drawing/2010/main" val="0"/>
                  </a:ext>
                </a:extLst>
              </a:blip>
              <a:stretch>
                <a:fillRect/>
              </a:stretch>
            </p:blipFill>
            <p:spPr>
              <a:xfrm>
                <a:off x="890492" y="4159943"/>
                <a:ext cx="1120588" cy="1143000"/>
              </a:xfrm>
              <a:prstGeom prst="rect">
                <a:avLst/>
              </a:prstGeom>
            </p:spPr>
          </p:pic>
        </p:grpSp>
        <p:grpSp>
          <p:nvGrpSpPr>
            <p:cNvPr id="8" name="Group 41"/>
            <p:cNvGrpSpPr/>
            <p:nvPr/>
          </p:nvGrpSpPr>
          <p:grpSpPr>
            <a:xfrm>
              <a:off x="745558" y="5291093"/>
              <a:ext cx="1467228" cy="1389221"/>
              <a:chOff x="717172" y="5821779"/>
              <a:chExt cx="1467228" cy="1389221"/>
            </a:xfrm>
          </p:grpSpPr>
          <p:sp>
            <p:nvSpPr>
              <p:cNvPr id="38" name="TextBox 37"/>
              <p:cNvSpPr txBox="1"/>
              <p:nvPr/>
            </p:nvSpPr>
            <p:spPr>
              <a:xfrm>
                <a:off x="717172" y="6964779"/>
                <a:ext cx="1467228" cy="246221"/>
              </a:xfrm>
              <a:prstGeom prst="rect">
                <a:avLst/>
              </a:prstGeom>
              <a:noFill/>
            </p:spPr>
            <p:txBody>
              <a:bodyPr wrap="square" lIns="0" tIns="0" rIns="0" bIns="0" rtlCol="0">
                <a:spAutoFit/>
              </a:bodyPr>
              <a:lstStyle/>
              <a:p>
                <a:pPr algn="ctr" defTabSz="914400"/>
                <a:r>
                  <a:rPr lang="en-US" sz="1200" b="1" kern="0" dirty="0">
                    <a:solidFill>
                      <a:srgbClr val="5F5F5F"/>
                    </a:solidFill>
                    <a:latin typeface="Calibri"/>
                    <a:cs typeface="Calibri"/>
                  </a:rPr>
                  <a:t>Immunization</a:t>
                </a:r>
              </a:p>
            </p:txBody>
          </p:sp>
          <p:pic>
            <p:nvPicPr>
              <p:cNvPr id="39" name="Picture 38"/>
              <p:cNvPicPr>
                <a:picLocks noChangeAspect="1"/>
              </p:cNvPicPr>
              <p:nvPr/>
            </p:nvPicPr>
            <p:blipFill>
              <a:blip r:embed="rId9" r:link="rId10">
                <a:extLst>
                  <a:ext uri="{28A0092B-C50C-407E-A947-70E740481C1C}">
                    <a14:useLocalDpi xmlns:a14="http://schemas.microsoft.com/office/drawing/2010/main" val="0"/>
                  </a:ext>
                </a:extLst>
              </a:blip>
              <a:stretch>
                <a:fillRect/>
              </a:stretch>
            </p:blipFill>
            <p:spPr>
              <a:xfrm>
                <a:off x="879286" y="5821779"/>
                <a:ext cx="1143000" cy="1143000"/>
              </a:xfrm>
              <a:prstGeom prst="rect">
                <a:avLst/>
              </a:prstGeom>
            </p:spPr>
          </p:pic>
        </p:grpSp>
        <p:grpSp>
          <p:nvGrpSpPr>
            <p:cNvPr id="9" name="Group 42"/>
            <p:cNvGrpSpPr/>
            <p:nvPr/>
          </p:nvGrpSpPr>
          <p:grpSpPr>
            <a:xfrm>
              <a:off x="3251200" y="849366"/>
              <a:ext cx="2641600" cy="1389221"/>
              <a:chOff x="129986" y="849366"/>
              <a:chExt cx="2641600" cy="1389221"/>
            </a:xfrm>
          </p:grpSpPr>
          <p:sp>
            <p:nvSpPr>
              <p:cNvPr id="44" name="TextBox 43"/>
              <p:cNvSpPr txBox="1"/>
              <p:nvPr/>
            </p:nvSpPr>
            <p:spPr>
              <a:xfrm>
                <a:off x="129986" y="1992366"/>
                <a:ext cx="2641600" cy="246221"/>
              </a:xfrm>
              <a:prstGeom prst="rect">
                <a:avLst/>
              </a:prstGeom>
              <a:noFill/>
            </p:spPr>
            <p:txBody>
              <a:bodyPr wrap="square" lIns="0" tIns="0" rIns="0" bIns="0" rtlCol="0">
                <a:spAutoFit/>
              </a:bodyPr>
              <a:lstStyle/>
              <a:p>
                <a:pPr algn="ctr" defTabSz="914400"/>
                <a:r>
                  <a:rPr lang="en-US" sz="1200" b="1" kern="0" dirty="0">
                    <a:solidFill>
                      <a:schemeClr val="accent4">
                        <a:lumMod val="75000"/>
                      </a:schemeClr>
                    </a:solidFill>
                    <a:latin typeface="Calibri"/>
                    <a:cs typeface="Calibri"/>
                  </a:rPr>
                  <a:t>National Laboratory Systems</a:t>
                </a:r>
              </a:p>
            </p:txBody>
          </p:sp>
          <p:pic>
            <p:nvPicPr>
              <p:cNvPr id="45" name="Picture 44"/>
              <p:cNvPicPr>
                <a:picLocks noChangeAspect="1"/>
              </p:cNvPicPr>
              <p:nvPr/>
            </p:nvPicPr>
            <p:blipFill>
              <a:blip r:embed="rId11" r:link="rId12">
                <a:extLst>
                  <a:ext uri="{28A0092B-C50C-407E-A947-70E740481C1C}">
                    <a14:useLocalDpi xmlns:a14="http://schemas.microsoft.com/office/drawing/2010/main" val="0"/>
                  </a:ext>
                </a:extLst>
              </a:blip>
              <a:stretch>
                <a:fillRect/>
              </a:stretch>
            </p:blipFill>
            <p:spPr>
              <a:xfrm>
                <a:off x="879286" y="849366"/>
                <a:ext cx="1143000" cy="1143000"/>
              </a:xfrm>
              <a:prstGeom prst="rect">
                <a:avLst/>
              </a:prstGeom>
            </p:spPr>
          </p:pic>
        </p:grpSp>
        <p:grpSp>
          <p:nvGrpSpPr>
            <p:cNvPr id="10" name="Group 45"/>
            <p:cNvGrpSpPr/>
            <p:nvPr/>
          </p:nvGrpSpPr>
          <p:grpSpPr>
            <a:xfrm>
              <a:off x="3626719" y="2329942"/>
              <a:ext cx="1890562" cy="1389221"/>
              <a:chOff x="505505" y="2511202"/>
              <a:chExt cx="1890562" cy="1389221"/>
            </a:xfrm>
          </p:grpSpPr>
          <p:sp>
            <p:nvSpPr>
              <p:cNvPr id="47" name="TextBox 46"/>
              <p:cNvSpPr txBox="1"/>
              <p:nvPr/>
            </p:nvSpPr>
            <p:spPr>
              <a:xfrm>
                <a:off x="505505" y="3654202"/>
                <a:ext cx="1890562" cy="246221"/>
              </a:xfrm>
              <a:prstGeom prst="rect">
                <a:avLst/>
              </a:prstGeom>
              <a:noFill/>
            </p:spPr>
            <p:txBody>
              <a:bodyPr wrap="square" lIns="0" tIns="0" rIns="0" bIns="0" rtlCol="0">
                <a:spAutoFit/>
              </a:bodyPr>
              <a:lstStyle/>
              <a:p>
                <a:pPr algn="ctr" defTabSz="914400"/>
                <a:r>
                  <a:rPr lang="en-US" sz="1200" b="1" kern="0" dirty="0">
                    <a:solidFill>
                      <a:schemeClr val="accent4">
                        <a:lumMod val="75000"/>
                      </a:schemeClr>
                    </a:solidFill>
                    <a:latin typeface="Calibri"/>
                    <a:cs typeface="Calibri"/>
                  </a:rPr>
                  <a:t>Surveillance</a:t>
                </a:r>
              </a:p>
            </p:txBody>
          </p:sp>
          <p:pic>
            <p:nvPicPr>
              <p:cNvPr id="48" name="Picture 47"/>
              <p:cNvPicPr>
                <a:picLocks noChangeAspect="1"/>
              </p:cNvPicPr>
              <p:nvPr/>
            </p:nvPicPr>
            <p:blipFill>
              <a:blip r:embed="rId13" r:link="rId14">
                <a:extLst>
                  <a:ext uri="{28A0092B-C50C-407E-A947-70E740481C1C}">
                    <a14:useLocalDpi xmlns:a14="http://schemas.microsoft.com/office/drawing/2010/main" val="0"/>
                  </a:ext>
                </a:extLst>
              </a:blip>
              <a:stretch>
                <a:fillRect/>
              </a:stretch>
            </p:blipFill>
            <p:spPr>
              <a:xfrm>
                <a:off x="879286" y="2511202"/>
                <a:ext cx="1143000" cy="1143000"/>
              </a:xfrm>
              <a:prstGeom prst="rect">
                <a:avLst/>
              </a:prstGeom>
            </p:spPr>
          </p:pic>
        </p:grpSp>
        <p:grpSp>
          <p:nvGrpSpPr>
            <p:cNvPr id="11" name="Group 48"/>
            <p:cNvGrpSpPr/>
            <p:nvPr/>
          </p:nvGrpSpPr>
          <p:grpSpPr>
            <a:xfrm>
              <a:off x="3482786" y="3821724"/>
              <a:ext cx="2178428" cy="1378016"/>
              <a:chOff x="361572" y="4171149"/>
              <a:chExt cx="2178428" cy="1378016"/>
            </a:xfrm>
          </p:grpSpPr>
          <p:sp>
            <p:nvSpPr>
              <p:cNvPr id="50" name="TextBox 49"/>
              <p:cNvSpPr txBox="1"/>
              <p:nvPr/>
            </p:nvSpPr>
            <p:spPr>
              <a:xfrm>
                <a:off x="361572" y="5302944"/>
                <a:ext cx="2178428" cy="246221"/>
              </a:xfrm>
              <a:prstGeom prst="rect">
                <a:avLst/>
              </a:prstGeom>
              <a:noFill/>
            </p:spPr>
            <p:txBody>
              <a:bodyPr wrap="square" lIns="0" tIns="0" rIns="0" bIns="0" rtlCol="0">
                <a:spAutoFit/>
              </a:bodyPr>
              <a:lstStyle/>
              <a:p>
                <a:pPr algn="ctr" defTabSz="914400"/>
                <a:r>
                  <a:rPr lang="en-US" sz="1200" b="1" kern="0" dirty="0">
                    <a:solidFill>
                      <a:schemeClr val="accent4">
                        <a:lumMod val="75000"/>
                      </a:schemeClr>
                    </a:solidFill>
                    <a:latin typeface="Calibri"/>
                    <a:cs typeface="Calibri"/>
                  </a:rPr>
                  <a:t>Reporting</a:t>
                </a:r>
              </a:p>
            </p:txBody>
          </p:sp>
          <p:pic>
            <p:nvPicPr>
              <p:cNvPr id="51" name="Picture 50"/>
              <p:cNvPicPr>
                <a:picLocks noChangeAspect="1"/>
              </p:cNvPicPr>
              <p:nvPr/>
            </p:nvPicPr>
            <p:blipFill>
              <a:blip r:embed="rId15" r:link="rId16">
                <a:extLst>
                  <a:ext uri="{28A0092B-C50C-407E-A947-70E740481C1C}">
                    <a14:useLocalDpi xmlns:a14="http://schemas.microsoft.com/office/drawing/2010/main" val="0"/>
                  </a:ext>
                </a:extLst>
              </a:blip>
              <a:stretch>
                <a:fillRect/>
              </a:stretch>
            </p:blipFill>
            <p:spPr>
              <a:xfrm>
                <a:off x="890492" y="4171149"/>
                <a:ext cx="1120588" cy="1120588"/>
              </a:xfrm>
              <a:prstGeom prst="rect">
                <a:avLst/>
              </a:prstGeom>
            </p:spPr>
          </p:pic>
        </p:grpSp>
        <p:grpSp>
          <p:nvGrpSpPr>
            <p:cNvPr id="12" name="Group 51"/>
            <p:cNvGrpSpPr/>
            <p:nvPr/>
          </p:nvGrpSpPr>
          <p:grpSpPr>
            <a:xfrm>
              <a:off x="3482786" y="5291093"/>
              <a:ext cx="2178428" cy="1389221"/>
              <a:chOff x="361572" y="5821779"/>
              <a:chExt cx="2178428" cy="1389221"/>
            </a:xfrm>
          </p:grpSpPr>
          <p:sp>
            <p:nvSpPr>
              <p:cNvPr id="53" name="TextBox 52"/>
              <p:cNvSpPr txBox="1"/>
              <p:nvPr/>
            </p:nvSpPr>
            <p:spPr>
              <a:xfrm>
                <a:off x="361572" y="6964779"/>
                <a:ext cx="2178428" cy="246221"/>
              </a:xfrm>
              <a:prstGeom prst="rect">
                <a:avLst/>
              </a:prstGeom>
              <a:noFill/>
            </p:spPr>
            <p:txBody>
              <a:bodyPr wrap="square" lIns="0" tIns="0" rIns="0" bIns="0" rtlCol="0">
                <a:spAutoFit/>
              </a:bodyPr>
              <a:lstStyle/>
              <a:p>
                <a:pPr algn="ctr" defTabSz="914400"/>
                <a:r>
                  <a:rPr lang="en-US" sz="1200" b="1" kern="0" dirty="0">
                    <a:solidFill>
                      <a:schemeClr val="accent4">
                        <a:lumMod val="75000"/>
                      </a:schemeClr>
                    </a:solidFill>
                    <a:latin typeface="Calibri"/>
                    <a:cs typeface="Calibri"/>
                  </a:rPr>
                  <a:t>Workforce Development</a:t>
                </a:r>
              </a:p>
            </p:txBody>
          </p:sp>
          <p:pic>
            <p:nvPicPr>
              <p:cNvPr id="54" name="Picture 53"/>
              <p:cNvPicPr>
                <a:picLocks noChangeAspect="1"/>
              </p:cNvPicPr>
              <p:nvPr/>
            </p:nvPicPr>
            <p:blipFill>
              <a:blip r:embed="rId17" r:link="rId18">
                <a:extLst>
                  <a:ext uri="{28A0092B-C50C-407E-A947-70E740481C1C}">
                    <a14:useLocalDpi xmlns:a14="http://schemas.microsoft.com/office/drawing/2010/main" val="0"/>
                  </a:ext>
                </a:extLst>
              </a:blip>
              <a:stretch>
                <a:fillRect/>
              </a:stretch>
            </p:blipFill>
            <p:spPr>
              <a:xfrm>
                <a:off x="879286" y="5821779"/>
                <a:ext cx="1143000" cy="1143000"/>
              </a:xfrm>
              <a:prstGeom prst="rect">
                <a:avLst/>
              </a:prstGeom>
            </p:spPr>
          </p:pic>
        </p:grpSp>
        <p:grpSp>
          <p:nvGrpSpPr>
            <p:cNvPr id="13" name="Group 54"/>
            <p:cNvGrpSpPr/>
            <p:nvPr/>
          </p:nvGrpSpPr>
          <p:grpSpPr>
            <a:xfrm>
              <a:off x="6547720" y="894057"/>
              <a:ext cx="2432428" cy="1726679"/>
              <a:chOff x="234572" y="894057"/>
              <a:chExt cx="2432428" cy="1726679"/>
            </a:xfrm>
          </p:grpSpPr>
          <p:sp>
            <p:nvSpPr>
              <p:cNvPr id="56" name="TextBox 55"/>
              <p:cNvSpPr txBox="1"/>
              <p:nvPr/>
            </p:nvSpPr>
            <p:spPr>
              <a:xfrm>
                <a:off x="234572" y="2128293"/>
                <a:ext cx="2432428" cy="492443"/>
              </a:xfrm>
              <a:prstGeom prst="rect">
                <a:avLst/>
              </a:prstGeom>
              <a:noFill/>
            </p:spPr>
            <p:txBody>
              <a:bodyPr wrap="square" lIns="0" tIns="0" rIns="0" bIns="0" rtlCol="0">
                <a:spAutoFit/>
              </a:bodyPr>
              <a:lstStyle/>
              <a:p>
                <a:pPr algn="ctr" defTabSz="914400"/>
                <a:r>
                  <a:rPr lang="en-US" sz="1200" b="1" kern="0" dirty="0">
                    <a:solidFill>
                      <a:schemeClr val="accent4">
                        <a:lumMod val="75000"/>
                      </a:schemeClr>
                    </a:solidFill>
                    <a:latin typeface="Calibri"/>
                    <a:cs typeface="Calibri"/>
                  </a:rPr>
                  <a:t>Emergency Operations Centers</a:t>
                </a:r>
              </a:p>
            </p:txBody>
          </p:sp>
          <p:pic>
            <p:nvPicPr>
              <p:cNvPr id="57" name="Picture 56"/>
              <p:cNvPicPr>
                <a:picLocks noChangeAspect="1"/>
              </p:cNvPicPr>
              <p:nvPr/>
            </p:nvPicPr>
            <p:blipFill>
              <a:blip r:embed="rId19" r:link="rId20">
                <a:extLst>
                  <a:ext uri="{28A0092B-C50C-407E-A947-70E740481C1C}">
                    <a14:useLocalDpi xmlns:a14="http://schemas.microsoft.com/office/drawing/2010/main" val="0"/>
                  </a:ext>
                </a:extLst>
              </a:blip>
              <a:stretch>
                <a:fillRect/>
              </a:stretch>
            </p:blipFill>
            <p:spPr>
              <a:xfrm>
                <a:off x="879286" y="894057"/>
                <a:ext cx="1143000" cy="1127760"/>
              </a:xfrm>
              <a:prstGeom prst="rect">
                <a:avLst/>
              </a:prstGeom>
            </p:spPr>
          </p:pic>
        </p:grpSp>
        <p:grpSp>
          <p:nvGrpSpPr>
            <p:cNvPr id="14" name="Group 57"/>
            <p:cNvGrpSpPr/>
            <p:nvPr/>
          </p:nvGrpSpPr>
          <p:grpSpPr>
            <a:xfrm>
              <a:off x="6674720" y="2885412"/>
              <a:ext cx="2178428" cy="1676923"/>
              <a:chOff x="361572" y="2701702"/>
              <a:chExt cx="2178428" cy="1676923"/>
            </a:xfrm>
          </p:grpSpPr>
          <p:sp>
            <p:nvSpPr>
              <p:cNvPr id="59" name="TextBox 58"/>
              <p:cNvSpPr txBox="1"/>
              <p:nvPr/>
            </p:nvSpPr>
            <p:spPr>
              <a:xfrm>
                <a:off x="361572" y="3886182"/>
                <a:ext cx="2178428" cy="492443"/>
              </a:xfrm>
              <a:prstGeom prst="rect">
                <a:avLst/>
              </a:prstGeom>
              <a:noFill/>
            </p:spPr>
            <p:txBody>
              <a:bodyPr wrap="square" lIns="0" tIns="0" rIns="0" bIns="0" rtlCol="0">
                <a:spAutoFit/>
              </a:bodyPr>
              <a:lstStyle/>
              <a:p>
                <a:pPr algn="ctr" defTabSz="914400"/>
                <a:r>
                  <a:rPr lang="en-US" sz="1200" b="1" kern="0" dirty="0">
                    <a:solidFill>
                      <a:schemeClr val="accent4">
                        <a:lumMod val="75000"/>
                      </a:schemeClr>
                    </a:solidFill>
                    <a:latin typeface="Calibri"/>
                    <a:cs typeface="Calibri"/>
                  </a:rPr>
                  <a:t>Public Health and Law Enforcement</a:t>
                </a:r>
              </a:p>
            </p:txBody>
          </p:sp>
          <p:pic>
            <p:nvPicPr>
              <p:cNvPr id="60" name="Picture 59"/>
              <p:cNvPicPr>
                <a:picLocks noChangeAspect="1"/>
              </p:cNvPicPr>
              <p:nvPr/>
            </p:nvPicPr>
            <p:blipFill>
              <a:blip r:embed="rId21" r:link="rId22">
                <a:extLst>
                  <a:ext uri="{28A0092B-C50C-407E-A947-70E740481C1C}">
                    <a14:useLocalDpi xmlns:a14="http://schemas.microsoft.com/office/drawing/2010/main" val="0"/>
                  </a:ext>
                </a:extLst>
              </a:blip>
              <a:stretch>
                <a:fillRect/>
              </a:stretch>
            </p:blipFill>
            <p:spPr>
              <a:xfrm>
                <a:off x="879286" y="2701702"/>
                <a:ext cx="1143000" cy="1127760"/>
              </a:xfrm>
              <a:prstGeom prst="rect">
                <a:avLst/>
              </a:prstGeom>
            </p:spPr>
          </p:pic>
        </p:grpSp>
        <p:grpSp>
          <p:nvGrpSpPr>
            <p:cNvPr id="15" name="Group 60"/>
            <p:cNvGrpSpPr/>
            <p:nvPr/>
          </p:nvGrpSpPr>
          <p:grpSpPr>
            <a:xfrm>
              <a:off x="6674720" y="4895041"/>
              <a:ext cx="2178428" cy="1721774"/>
              <a:chOff x="361572" y="4073613"/>
              <a:chExt cx="2178428" cy="1721774"/>
            </a:xfrm>
          </p:grpSpPr>
          <p:sp>
            <p:nvSpPr>
              <p:cNvPr id="62" name="TextBox 61"/>
              <p:cNvSpPr txBox="1"/>
              <p:nvPr/>
            </p:nvSpPr>
            <p:spPr>
              <a:xfrm>
                <a:off x="361572" y="5302944"/>
                <a:ext cx="2178428" cy="492443"/>
              </a:xfrm>
              <a:prstGeom prst="rect">
                <a:avLst/>
              </a:prstGeom>
              <a:noFill/>
            </p:spPr>
            <p:txBody>
              <a:bodyPr wrap="square" lIns="0" tIns="0" rIns="0" bIns="0" rtlCol="0">
                <a:spAutoFit/>
              </a:bodyPr>
              <a:lstStyle/>
              <a:p>
                <a:pPr algn="ctr" defTabSz="914400"/>
                <a:r>
                  <a:rPr lang="en-US" sz="1200" b="1" kern="0" dirty="0">
                    <a:solidFill>
                      <a:schemeClr val="accent4">
                        <a:lumMod val="75000"/>
                      </a:schemeClr>
                    </a:solidFill>
                    <a:latin typeface="Calibri"/>
                    <a:cs typeface="Calibri"/>
                  </a:rPr>
                  <a:t>Medical Countermeasures</a:t>
                </a:r>
              </a:p>
            </p:txBody>
          </p:sp>
          <p:pic>
            <p:nvPicPr>
              <p:cNvPr id="63" name="Picture 62"/>
              <p:cNvPicPr>
                <a:picLocks noChangeAspect="1"/>
              </p:cNvPicPr>
              <p:nvPr/>
            </p:nvPicPr>
            <p:blipFill>
              <a:blip r:embed="rId23" r:link="rId24">
                <a:extLst>
                  <a:ext uri="{28A0092B-C50C-407E-A947-70E740481C1C}">
                    <a14:useLocalDpi xmlns:a14="http://schemas.microsoft.com/office/drawing/2010/main" val="0"/>
                  </a:ext>
                </a:extLst>
              </a:blip>
              <a:stretch>
                <a:fillRect/>
              </a:stretch>
            </p:blipFill>
            <p:spPr>
              <a:xfrm>
                <a:off x="890492" y="4073613"/>
                <a:ext cx="1120588" cy="1120588"/>
              </a:xfrm>
              <a:prstGeom prst="rect">
                <a:avLst/>
              </a:prstGeom>
            </p:spPr>
          </p:pic>
        </p:grpSp>
      </p:grpSp>
      <p:sp>
        <p:nvSpPr>
          <p:cNvPr id="40" name="Title 39"/>
          <p:cNvSpPr>
            <a:spLocks noGrp="1"/>
          </p:cNvSpPr>
          <p:nvPr>
            <p:ph type="title"/>
          </p:nvPr>
        </p:nvSpPr>
        <p:spPr>
          <a:xfrm>
            <a:off x="457200" y="970096"/>
            <a:ext cx="8229600" cy="395154"/>
          </a:xfrm>
        </p:spPr>
        <p:txBody>
          <a:bodyPr/>
          <a:lstStyle/>
          <a:p>
            <a:r>
              <a:rPr lang="en-US" dirty="0">
                <a:solidFill>
                  <a:srgbClr val="0E66AF"/>
                </a:solidFill>
              </a:rPr>
              <a:t>GHSA ACTION PACKAGES</a:t>
            </a:r>
          </a:p>
        </p:txBody>
      </p:sp>
    </p:spTree>
    <p:extLst>
      <p:ext uri="{BB962C8B-B14F-4D97-AF65-F5344CB8AC3E}">
        <p14:creationId xmlns:p14="http://schemas.microsoft.com/office/powerpoint/2010/main" val="385340912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17"/>
          <p:cNvCxnSpPr/>
          <p:nvPr/>
        </p:nvCxnSpPr>
        <p:spPr>
          <a:xfrm>
            <a:off x="1041400" y="2402556"/>
            <a:ext cx="6883400" cy="1588"/>
          </a:xfrm>
          <a:prstGeom prst="line">
            <a:avLst/>
          </a:prstGeom>
          <a:ln>
            <a:solidFill>
              <a:srgbClr val="6C747C"/>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208869" y="2149726"/>
            <a:ext cx="2819399" cy="446276"/>
          </a:xfrm>
          <a:prstGeom prst="rect">
            <a:avLst/>
          </a:prstGeom>
          <a:solidFill>
            <a:srgbClr val="660066"/>
          </a:solidFill>
          <a:ln>
            <a:solidFill>
              <a:schemeClr val="tx1"/>
            </a:solidFill>
          </a:ln>
        </p:spPr>
        <p:txBody>
          <a:bodyPr wrap="square" lIns="68579" tIns="68579" rIns="68579" bIns="68579" rtlCol="0">
            <a:spAutoFit/>
          </a:bodyPr>
          <a:lstStyle/>
          <a:p>
            <a:pPr algn="ctr" defTabSz="914400"/>
            <a:r>
              <a:rPr lang="en-US" sz="2000" b="1" kern="0" dirty="0">
                <a:solidFill>
                  <a:srgbClr val="FFFF00"/>
                </a:solidFill>
                <a:latin typeface="Calibri"/>
                <a:cs typeface="Calibri"/>
              </a:rPr>
              <a:t>BY THE NUMBERS</a:t>
            </a:r>
          </a:p>
        </p:txBody>
      </p:sp>
      <p:sp>
        <p:nvSpPr>
          <p:cNvPr id="20" name="TextBox 19"/>
          <p:cNvSpPr txBox="1"/>
          <p:nvPr/>
        </p:nvSpPr>
        <p:spPr>
          <a:xfrm>
            <a:off x="1399523" y="4668561"/>
            <a:ext cx="1978920" cy="516552"/>
          </a:xfrm>
          <a:prstGeom prst="rect">
            <a:avLst/>
          </a:prstGeom>
          <a:noFill/>
        </p:spPr>
        <p:txBody>
          <a:bodyPr wrap="square" lIns="68579" tIns="34289" rIns="68579" bIns="34289" rtlCol="0">
            <a:spAutoFit/>
          </a:bodyPr>
          <a:lstStyle/>
          <a:p>
            <a:pPr algn="ctr" defTabSz="914400">
              <a:lnSpc>
                <a:spcPct val="90000"/>
              </a:lnSpc>
            </a:pPr>
            <a:r>
              <a:rPr lang="en-US" sz="1600" b="1" kern="0" dirty="0">
                <a:solidFill>
                  <a:schemeClr val="accent4">
                    <a:lumMod val="75000"/>
                  </a:schemeClr>
                </a:solidFill>
                <a:latin typeface="Calibri"/>
                <a:cs typeface="Calibri"/>
              </a:rPr>
              <a:t>Estimated global cost of next pandemic</a:t>
            </a:r>
          </a:p>
        </p:txBody>
      </p:sp>
      <p:sp>
        <p:nvSpPr>
          <p:cNvPr id="22" name="TextBox 21"/>
          <p:cNvSpPr txBox="1"/>
          <p:nvPr/>
        </p:nvSpPr>
        <p:spPr>
          <a:xfrm>
            <a:off x="5775872" y="4681914"/>
            <a:ext cx="2394465" cy="738151"/>
          </a:xfrm>
          <a:prstGeom prst="rect">
            <a:avLst/>
          </a:prstGeom>
          <a:noFill/>
        </p:spPr>
        <p:txBody>
          <a:bodyPr wrap="square" lIns="68579" tIns="34289" rIns="68579" bIns="34289" rtlCol="0">
            <a:spAutoFit/>
          </a:bodyPr>
          <a:lstStyle/>
          <a:p>
            <a:pPr algn="ctr" defTabSz="914400">
              <a:lnSpc>
                <a:spcPct val="90000"/>
              </a:lnSpc>
            </a:pPr>
            <a:r>
              <a:rPr lang="en-US" sz="1600" b="1" kern="0" dirty="0">
                <a:solidFill>
                  <a:schemeClr val="accent4">
                    <a:lumMod val="75000"/>
                  </a:schemeClr>
                </a:solidFill>
                <a:latin typeface="Calibri"/>
                <a:cs typeface="Calibri"/>
              </a:rPr>
              <a:t>Annual cost per person for protection against current global health threats </a:t>
            </a:r>
          </a:p>
        </p:txBody>
      </p:sp>
      <p:pic>
        <p:nvPicPr>
          <p:cNvPr id="23" name="Picture 22"/>
          <p:cNvPicPr/>
          <p:nvPr/>
        </p:nvPicPr>
        <p:blipFill rotWithShape="1">
          <a:blip r:embed="rId3">
            <a:extLst>
              <a:ext uri="{28A0092B-C50C-407E-A947-70E740481C1C}">
                <a14:useLocalDpi xmlns:a14="http://schemas.microsoft.com/office/drawing/2010/main" val="0"/>
              </a:ext>
            </a:extLst>
          </a:blip>
          <a:srcRect/>
          <a:stretch/>
        </p:blipFill>
        <p:spPr bwMode="auto">
          <a:xfrm>
            <a:off x="1624151" y="3156573"/>
            <a:ext cx="1533921" cy="1459879"/>
          </a:xfrm>
          <a:prstGeom prst="ellipse">
            <a:avLst/>
          </a:prstGeom>
          <a:ln>
            <a:noFill/>
          </a:ln>
          <a:extLst>
            <a:ext uri="{53640926-AAD7-44D8-BBD7-CCE9431645EC}">
              <a14:shadowObscured xmlns:a14="http://schemas.microsoft.com/office/drawing/2010/main"/>
            </a:ext>
          </a:extLst>
        </p:spPr>
      </p:pic>
      <p:sp>
        <p:nvSpPr>
          <p:cNvPr id="24" name="TextBox 23"/>
          <p:cNvSpPr txBox="1"/>
          <p:nvPr/>
        </p:nvSpPr>
        <p:spPr>
          <a:xfrm>
            <a:off x="1564380" y="2688700"/>
            <a:ext cx="1666138" cy="438582"/>
          </a:xfrm>
          <a:prstGeom prst="rect">
            <a:avLst/>
          </a:prstGeom>
          <a:noFill/>
        </p:spPr>
        <p:txBody>
          <a:bodyPr wrap="square" lIns="68579" tIns="34289" rIns="68579" bIns="34289" rtlCol="0">
            <a:spAutoFit/>
          </a:bodyPr>
          <a:lstStyle/>
          <a:p>
            <a:pPr algn="ctr" defTabSz="914400"/>
            <a:r>
              <a:rPr lang="en-US" sz="2400" b="1" kern="0" dirty="0">
                <a:solidFill>
                  <a:srgbClr val="0E66AF"/>
                </a:solidFill>
                <a:latin typeface="Calibri"/>
                <a:cs typeface="Calibri"/>
              </a:rPr>
              <a:t>$6 Trillion</a:t>
            </a:r>
          </a:p>
        </p:txBody>
      </p:sp>
      <p:sp>
        <p:nvSpPr>
          <p:cNvPr id="27" name="TextBox 26"/>
          <p:cNvSpPr txBox="1"/>
          <p:nvPr/>
        </p:nvSpPr>
        <p:spPr>
          <a:xfrm>
            <a:off x="6010585" y="2682472"/>
            <a:ext cx="1927163" cy="438580"/>
          </a:xfrm>
          <a:prstGeom prst="rect">
            <a:avLst/>
          </a:prstGeom>
          <a:noFill/>
        </p:spPr>
        <p:txBody>
          <a:bodyPr wrap="square" lIns="68579" tIns="34289" rIns="68579" bIns="34289" rtlCol="0">
            <a:spAutoFit/>
          </a:bodyPr>
          <a:lstStyle/>
          <a:p>
            <a:pPr algn="ctr" defTabSz="914400"/>
            <a:r>
              <a:rPr lang="en-US" sz="2400" b="1" kern="0" dirty="0">
                <a:solidFill>
                  <a:srgbClr val="0E66AF"/>
                </a:solidFill>
                <a:latin typeface="Calibri"/>
                <a:cs typeface="Calibri"/>
              </a:rPr>
              <a:t>$0.65</a:t>
            </a:r>
          </a:p>
        </p:txBody>
      </p:sp>
      <p:pic>
        <p:nvPicPr>
          <p:cNvPr id="28" name="Picture 27"/>
          <p:cNvPicPr/>
          <p:nvPr/>
        </p:nvPicPr>
        <p:blipFill rotWithShape="1">
          <a:blip r:embed="rId4">
            <a:extLst>
              <a:ext uri="{28A0092B-C50C-407E-A947-70E740481C1C}">
                <a14:useLocalDpi xmlns:a14="http://schemas.microsoft.com/office/drawing/2010/main" val="0"/>
              </a:ext>
            </a:extLst>
          </a:blip>
          <a:srcRect l="3777" r="4326"/>
          <a:stretch/>
        </p:blipFill>
        <p:spPr bwMode="auto">
          <a:xfrm>
            <a:off x="6185486" y="3128771"/>
            <a:ext cx="1553049" cy="1487681"/>
          </a:xfrm>
          <a:prstGeom prst="ellipse">
            <a:avLst/>
          </a:prstGeom>
          <a:ln>
            <a:noFill/>
          </a:ln>
          <a:extLst>
            <a:ext uri="{53640926-AAD7-44D8-BBD7-CCE9431645EC}">
              <a14:shadowObscured xmlns:a14="http://schemas.microsoft.com/office/drawing/2010/main"/>
            </a:ext>
          </a:extLst>
        </p:spPr>
      </p:pic>
      <p:sp>
        <p:nvSpPr>
          <p:cNvPr id="32" name="TextBox 31"/>
          <p:cNvSpPr txBox="1"/>
          <p:nvPr/>
        </p:nvSpPr>
        <p:spPr>
          <a:xfrm>
            <a:off x="516468" y="5443329"/>
            <a:ext cx="8212667" cy="438580"/>
          </a:xfrm>
          <a:prstGeom prst="rect">
            <a:avLst/>
          </a:prstGeom>
          <a:noFill/>
        </p:spPr>
        <p:txBody>
          <a:bodyPr wrap="square" lIns="68579" tIns="34289" rIns="68579" bIns="34289" rtlCol="0">
            <a:spAutoFit/>
          </a:bodyPr>
          <a:lstStyle/>
          <a:p>
            <a:pPr defTabSz="914400"/>
            <a:r>
              <a:rPr lang="en-US" sz="1200" i="1" kern="0" dirty="0">
                <a:solidFill>
                  <a:srgbClr val="5F5F5F"/>
                </a:solidFill>
                <a:latin typeface="Calibri"/>
                <a:cs typeface="Calibri"/>
              </a:rPr>
              <a:t>Sources: The Neglected Dimension of Global Security. GHFR Commission 2016.</a:t>
            </a:r>
          </a:p>
          <a:p>
            <a:pPr defTabSz="914400"/>
            <a:r>
              <a:rPr lang="en-US" sz="1200" i="1" kern="0" dirty="0" err="1">
                <a:solidFill>
                  <a:srgbClr val="5F5F5F"/>
                </a:solidFill>
                <a:latin typeface="Calibri"/>
                <a:cs typeface="Calibri"/>
              </a:rPr>
              <a:t>Gostin</a:t>
            </a:r>
            <a:r>
              <a:rPr lang="en-US" sz="1200" i="1" kern="0" dirty="0">
                <a:solidFill>
                  <a:srgbClr val="5F5F5F"/>
                </a:solidFill>
                <a:latin typeface="Calibri"/>
                <a:cs typeface="Calibri"/>
              </a:rPr>
              <a:t> et. Al., Neglected Dimensions of Global Security. JAMA 2016</a:t>
            </a:r>
          </a:p>
        </p:txBody>
      </p:sp>
      <p:sp>
        <p:nvSpPr>
          <p:cNvPr id="17" name="Title 16"/>
          <p:cNvSpPr>
            <a:spLocks noGrp="1"/>
          </p:cNvSpPr>
          <p:nvPr>
            <p:ph type="title"/>
          </p:nvPr>
        </p:nvSpPr>
        <p:spPr>
          <a:xfrm>
            <a:off x="491067" y="1136650"/>
            <a:ext cx="8229600" cy="857250"/>
          </a:xfrm>
        </p:spPr>
        <p:txBody>
          <a:bodyPr/>
          <a:lstStyle/>
          <a:p>
            <a:pPr>
              <a:lnSpc>
                <a:spcPct val="90000"/>
              </a:lnSpc>
            </a:pPr>
            <a:r>
              <a:rPr lang="en-US" dirty="0"/>
              <a:t>GLOBAL HEALTH SECURITY IS SMART SPENDING</a:t>
            </a:r>
            <a:br>
              <a:rPr lang="en-US" dirty="0"/>
            </a:br>
            <a:r>
              <a:rPr lang="en-US" sz="2400" dirty="0">
                <a:solidFill>
                  <a:srgbClr val="0E66AF"/>
                </a:solidFill>
              </a:rPr>
              <a:t>Cost of pandemic versus cost of building capacity</a:t>
            </a:r>
            <a:br>
              <a:rPr lang="en-US" sz="2400" dirty="0">
                <a:solidFill>
                  <a:srgbClr val="0E66AF"/>
                </a:solidFill>
              </a:rPr>
            </a:br>
            <a:r>
              <a:rPr lang="en-US" sz="2400" dirty="0">
                <a:solidFill>
                  <a:srgbClr val="0E66AF"/>
                </a:solidFill>
              </a:rPr>
              <a:t>to prevent, detect and respond</a:t>
            </a:r>
          </a:p>
        </p:txBody>
      </p:sp>
    </p:spTree>
    <p:extLst>
      <p:ext uri="{BB962C8B-B14F-4D97-AF65-F5344CB8AC3E}">
        <p14:creationId xmlns:p14="http://schemas.microsoft.com/office/powerpoint/2010/main" val="347369391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1462555" y="2686017"/>
            <a:ext cx="6259691" cy="0"/>
          </a:xfrm>
          <a:prstGeom prst="line">
            <a:avLst/>
          </a:prstGeom>
          <a:ln>
            <a:solidFill>
              <a:srgbClr val="6C747C"/>
            </a:solidFill>
          </a:ln>
          <a:effectLst/>
        </p:spPr>
        <p:style>
          <a:lnRef idx="2">
            <a:schemeClr val="accent1"/>
          </a:lnRef>
          <a:fillRef idx="0">
            <a:schemeClr val="accent1"/>
          </a:fillRef>
          <a:effectRef idx="1">
            <a:schemeClr val="accent1"/>
          </a:effectRef>
          <a:fontRef idx="minor">
            <a:schemeClr val="tx1"/>
          </a:fontRef>
        </p:style>
      </p:cxnSp>
      <p:sp>
        <p:nvSpPr>
          <p:cNvPr id="6" name="Rectangle 5"/>
          <p:cNvSpPr/>
          <p:nvPr/>
        </p:nvSpPr>
        <p:spPr>
          <a:xfrm>
            <a:off x="1870366" y="2401852"/>
            <a:ext cx="2130137" cy="580544"/>
          </a:xfrm>
          <a:prstGeom prst="rect">
            <a:avLst/>
          </a:prstGeom>
          <a:solidFill>
            <a:srgbClr val="660066"/>
          </a:solidFill>
          <a:ln w="57150">
            <a:solidFill>
              <a:schemeClr val="tx1">
                <a:lumMod val="95000"/>
              </a:schemeClr>
            </a:solid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914400"/>
            <a:endParaRPr lang="en-US" kern="0">
              <a:solidFill>
                <a:sysClr val="windowText" lastClr="000000"/>
              </a:solidFill>
            </a:endParaRPr>
          </a:p>
        </p:txBody>
      </p:sp>
      <p:sp>
        <p:nvSpPr>
          <p:cNvPr id="18" name="Rectangle 17"/>
          <p:cNvSpPr/>
          <p:nvPr/>
        </p:nvSpPr>
        <p:spPr>
          <a:xfrm>
            <a:off x="5135322" y="2401852"/>
            <a:ext cx="2130137" cy="580544"/>
          </a:xfrm>
          <a:prstGeom prst="rect">
            <a:avLst/>
          </a:prstGeom>
          <a:solidFill>
            <a:srgbClr val="660066"/>
          </a:solidFill>
          <a:ln w="57150">
            <a:solidFill>
              <a:schemeClr val="tx1">
                <a:lumMod val="95000"/>
              </a:schemeClr>
            </a:solidFill>
          </a:ln>
        </p:spPr>
        <p:style>
          <a:lnRef idx="1">
            <a:schemeClr val="accent1"/>
          </a:lnRef>
          <a:fillRef idx="3">
            <a:schemeClr val="accent1"/>
          </a:fillRef>
          <a:effectRef idx="2">
            <a:schemeClr val="accent1"/>
          </a:effectRef>
          <a:fontRef idx="minor">
            <a:schemeClr val="lt1"/>
          </a:fontRef>
        </p:style>
        <p:txBody>
          <a:bodyPr lIns="68579" tIns="34289" rIns="68579" bIns="34289" rtlCol="0" anchor="ctr"/>
          <a:lstStyle/>
          <a:p>
            <a:pPr algn="ctr" defTabSz="914400"/>
            <a:endParaRPr lang="en-US" kern="0">
              <a:solidFill>
                <a:sysClr val="windowText" lastClr="000000"/>
              </a:solidFill>
            </a:endParaRPr>
          </a:p>
        </p:txBody>
      </p:sp>
      <p:grpSp>
        <p:nvGrpSpPr>
          <p:cNvPr id="2" name="Group 15"/>
          <p:cNvGrpSpPr/>
          <p:nvPr/>
        </p:nvGrpSpPr>
        <p:grpSpPr>
          <a:xfrm>
            <a:off x="1339009" y="2401857"/>
            <a:ext cx="6374768" cy="2369879"/>
            <a:chOff x="-1957461" y="4393751"/>
            <a:chExt cx="6055554" cy="1149336"/>
          </a:xfrm>
        </p:grpSpPr>
        <p:sp>
          <p:nvSpPr>
            <p:cNvPr id="13" name="TextBox 12"/>
            <p:cNvSpPr txBox="1"/>
            <p:nvPr/>
          </p:nvSpPr>
          <p:spPr>
            <a:xfrm>
              <a:off x="1222880" y="4393751"/>
              <a:ext cx="2875213" cy="1149336"/>
            </a:xfrm>
            <a:prstGeom prst="rect">
              <a:avLst/>
            </a:prstGeom>
            <a:noFill/>
          </p:spPr>
          <p:txBody>
            <a:bodyPr wrap="square" rtlCol="0">
              <a:spAutoFit/>
            </a:bodyPr>
            <a:lstStyle/>
            <a:p>
              <a:pPr algn="ctr" defTabSz="914400"/>
              <a:r>
                <a:rPr lang="en-US" sz="2800" b="1" kern="0" dirty="0">
                  <a:solidFill>
                    <a:srgbClr val="FFFF00"/>
                  </a:solidFill>
                  <a:latin typeface="Calibri"/>
                  <a:cs typeface="Calibri"/>
                </a:rPr>
                <a:t>470,000</a:t>
              </a:r>
            </a:p>
            <a:p>
              <a:pPr algn="ctr" defTabSz="914400"/>
              <a:endParaRPr lang="en-US" sz="2400" b="1" kern="0" dirty="0">
                <a:solidFill>
                  <a:srgbClr val="D0D3D5"/>
                </a:solidFill>
                <a:latin typeface="Calibri"/>
                <a:cs typeface="Calibri"/>
              </a:endParaRPr>
            </a:p>
            <a:p>
              <a:pPr algn="ctr" defTabSz="914400"/>
              <a:r>
                <a:rPr lang="en-US" sz="2400" b="1" kern="0" dirty="0">
                  <a:solidFill>
                    <a:srgbClr val="5F5F5F"/>
                  </a:solidFill>
                  <a:latin typeface="Calibri"/>
                  <a:cs typeface="Calibri"/>
                </a:rPr>
                <a:t>Domestic jobs supported by US exports to GHSA priority countries </a:t>
              </a:r>
            </a:p>
          </p:txBody>
        </p:sp>
        <p:sp>
          <p:nvSpPr>
            <p:cNvPr id="14" name="TextBox 13"/>
            <p:cNvSpPr txBox="1"/>
            <p:nvPr/>
          </p:nvSpPr>
          <p:spPr>
            <a:xfrm>
              <a:off x="-1957461" y="4393751"/>
              <a:ext cx="3071100" cy="970219"/>
            </a:xfrm>
            <a:prstGeom prst="rect">
              <a:avLst/>
            </a:prstGeom>
            <a:noFill/>
          </p:spPr>
          <p:txBody>
            <a:bodyPr wrap="square" rtlCol="0">
              <a:spAutoFit/>
            </a:bodyPr>
            <a:lstStyle/>
            <a:p>
              <a:pPr algn="ctr" defTabSz="914400"/>
              <a:r>
                <a:rPr lang="en-US" sz="2800" b="1" kern="0" dirty="0">
                  <a:solidFill>
                    <a:srgbClr val="FFFF00"/>
                  </a:solidFill>
                  <a:latin typeface="Calibri"/>
                  <a:cs typeface="Calibri"/>
                </a:rPr>
                <a:t>$80 billion</a:t>
              </a:r>
            </a:p>
            <a:p>
              <a:pPr algn="ctr" defTabSz="914400"/>
              <a:endParaRPr lang="en-US" sz="2400" b="1" kern="0" dirty="0">
                <a:solidFill>
                  <a:srgbClr val="D0D3D5"/>
                </a:solidFill>
                <a:latin typeface="Calibri"/>
                <a:cs typeface="Calibri"/>
              </a:endParaRPr>
            </a:p>
            <a:p>
              <a:pPr algn="ctr" defTabSz="914400"/>
              <a:r>
                <a:rPr lang="en-US" sz="2400" b="1" kern="0" dirty="0">
                  <a:solidFill>
                    <a:schemeClr val="accent4">
                      <a:lumMod val="75000"/>
                    </a:schemeClr>
                  </a:solidFill>
                  <a:latin typeface="Calibri"/>
                  <a:cs typeface="Calibri"/>
                </a:rPr>
                <a:t>Approximately value of US exports to GHSA priority countries</a:t>
              </a:r>
            </a:p>
          </p:txBody>
        </p:sp>
      </p:grpSp>
      <p:sp>
        <p:nvSpPr>
          <p:cNvPr id="9" name="Title 8"/>
          <p:cNvSpPr>
            <a:spLocks noGrp="1"/>
          </p:cNvSpPr>
          <p:nvPr>
            <p:ph type="title"/>
          </p:nvPr>
        </p:nvSpPr>
        <p:spPr/>
        <p:txBody>
          <a:bodyPr/>
          <a:lstStyle/>
          <a:p>
            <a:r>
              <a:rPr lang="en-US" dirty="0">
                <a:solidFill>
                  <a:srgbClr val="0E66AF"/>
                </a:solidFill>
              </a:rPr>
              <a:t>GHSA WILL SUPPORT US EXPORTS AND JOBS</a:t>
            </a:r>
          </a:p>
        </p:txBody>
      </p:sp>
    </p:spTree>
    <p:extLst>
      <p:ext uri="{BB962C8B-B14F-4D97-AF65-F5344CB8AC3E}">
        <p14:creationId xmlns:p14="http://schemas.microsoft.com/office/powerpoint/2010/main" val="596897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7204" y="1948392"/>
            <a:ext cx="4478867" cy="3692525"/>
          </a:xfrm>
        </p:spPr>
        <p:txBody>
          <a:bodyPr/>
          <a:lstStyle/>
          <a:p>
            <a:pPr>
              <a:spcBef>
                <a:spcPts val="480"/>
              </a:spcBef>
              <a:buClr>
                <a:srgbClr val="0E66AF"/>
              </a:buClr>
              <a:buSzPct val="100000"/>
            </a:pPr>
            <a:r>
              <a:rPr lang="en-US" dirty="0"/>
              <a:t>Health security is a national security issue</a:t>
            </a:r>
          </a:p>
          <a:p>
            <a:pPr>
              <a:spcBef>
                <a:spcPts val="480"/>
              </a:spcBef>
              <a:buClr>
                <a:srgbClr val="0E66AF"/>
              </a:buClr>
              <a:buSzPct val="100000"/>
            </a:pPr>
            <a:r>
              <a:rPr lang="en-US" dirty="0"/>
              <a:t>Protection from diseases before they reach our borders</a:t>
            </a:r>
          </a:p>
          <a:p>
            <a:pPr>
              <a:spcBef>
                <a:spcPts val="480"/>
              </a:spcBef>
              <a:buClr>
                <a:srgbClr val="0E66AF"/>
              </a:buClr>
              <a:buSzPct val="100000"/>
            </a:pPr>
            <a:r>
              <a:rPr lang="en-US" dirty="0"/>
              <a:t>Promotes economic and political stability</a:t>
            </a:r>
          </a:p>
          <a:p>
            <a:pPr>
              <a:spcBef>
                <a:spcPts val="480"/>
              </a:spcBef>
              <a:buClr>
                <a:srgbClr val="0E66AF"/>
              </a:buClr>
              <a:buSzPct val="100000"/>
            </a:pPr>
            <a:r>
              <a:rPr lang="en-US" dirty="0"/>
              <a:t>Promotes US economic interests</a:t>
            </a:r>
          </a:p>
          <a:p>
            <a:pPr>
              <a:spcBef>
                <a:spcPts val="480"/>
              </a:spcBef>
              <a:buClr>
                <a:srgbClr val="0E66AF"/>
              </a:buClr>
              <a:buSzPct val="100000"/>
            </a:pPr>
            <a:r>
              <a:rPr lang="en-US" dirty="0"/>
              <a:t>Soft power – best diplomacy tool</a:t>
            </a:r>
          </a:p>
          <a:p>
            <a:pPr>
              <a:spcBef>
                <a:spcPts val="480"/>
              </a:spcBef>
              <a:buClr>
                <a:srgbClr val="0E66AF"/>
              </a:buClr>
              <a:buSzPct val="100000"/>
            </a:pPr>
            <a:r>
              <a:rPr lang="en-US" dirty="0"/>
              <a:t>The US has the resources and expertise to save lives – the right thing to do</a:t>
            </a:r>
          </a:p>
        </p:txBody>
      </p:sp>
      <p:sp>
        <p:nvSpPr>
          <p:cNvPr id="5" name="Title 4"/>
          <p:cNvSpPr txBox="1">
            <a:spLocks/>
          </p:cNvSpPr>
          <p:nvPr/>
        </p:nvSpPr>
        <p:spPr>
          <a:xfrm>
            <a:off x="474132" y="1068918"/>
            <a:ext cx="8144934" cy="812799"/>
          </a:xfrm>
          <a:prstGeom prst="rect">
            <a:avLst/>
          </a:prstGeom>
        </p:spPr>
        <p:txBody>
          <a:bodyPr lIns="91408" tIns="45704" rIns="91408" bIns="45704" anchor="b" anchorCtr="0"/>
          <a:lstStyle/>
          <a:p>
            <a:pPr defTabSz="914333">
              <a:lnSpc>
                <a:spcPct val="90000"/>
              </a:lnSpc>
            </a:pPr>
            <a:r>
              <a:rPr lang="en-US" sz="2800" b="1" kern="0" dirty="0">
                <a:solidFill>
                  <a:srgbClr val="0E66AF"/>
                </a:solidFill>
                <a:latin typeface="Calibri" pitchFamily="34" charset="0"/>
                <a:ea typeface="+mj-ea"/>
                <a:cs typeface="+mj-cs"/>
              </a:rPr>
              <a:t>HEALTH SECURITY PROTECTS MORE THAN HEALTH</a:t>
            </a:r>
          </a:p>
        </p:txBody>
      </p:sp>
      <p:grpSp>
        <p:nvGrpSpPr>
          <p:cNvPr id="2" name="Group 7"/>
          <p:cNvGrpSpPr/>
          <p:nvPr/>
        </p:nvGrpSpPr>
        <p:grpSpPr>
          <a:xfrm>
            <a:off x="5207001" y="3346450"/>
            <a:ext cx="3776133" cy="2376360"/>
            <a:chOff x="5496608" y="1684867"/>
            <a:chExt cx="3444192" cy="2167466"/>
          </a:xfrm>
        </p:grpSpPr>
        <p:pic>
          <p:nvPicPr>
            <p:cNvPr id="8" name="Picture 7"/>
            <p:cNvPicPr>
              <a:picLocks noChangeAspect="1"/>
            </p:cNvPicPr>
            <p:nvPr/>
          </p:nvPicPr>
          <p:blipFill>
            <a:blip r:embed="rId2"/>
            <a:stretch>
              <a:fillRect/>
            </a:stretch>
          </p:blipFill>
          <p:spPr>
            <a:xfrm>
              <a:off x="5496608" y="1684867"/>
              <a:ext cx="3444192" cy="2167466"/>
            </a:xfrm>
            <a:prstGeom prst="rect">
              <a:avLst/>
            </a:prstGeom>
          </p:spPr>
        </p:pic>
        <p:sp>
          <p:nvSpPr>
            <p:cNvPr id="10" name="Rectangle 9"/>
            <p:cNvSpPr/>
            <p:nvPr/>
          </p:nvSpPr>
          <p:spPr>
            <a:xfrm>
              <a:off x="6790267" y="2192867"/>
              <a:ext cx="1752600" cy="313266"/>
            </a:xfrm>
            <a:prstGeom prst="rect">
              <a:avLst/>
            </a:prstGeom>
            <a:solidFill>
              <a:srgbClr val="F3F3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kern="0">
                <a:solidFill>
                  <a:sysClr val="windowText" lastClr="000000"/>
                </a:solidFill>
              </a:endParaRPr>
            </a:p>
          </p:txBody>
        </p:sp>
        <p:sp>
          <p:nvSpPr>
            <p:cNvPr id="11" name="Rectangle 10"/>
            <p:cNvSpPr/>
            <p:nvPr/>
          </p:nvSpPr>
          <p:spPr>
            <a:xfrm>
              <a:off x="6866464" y="2396067"/>
              <a:ext cx="1041400" cy="262466"/>
            </a:xfrm>
            <a:prstGeom prst="rect">
              <a:avLst/>
            </a:prstGeom>
            <a:solidFill>
              <a:srgbClr val="F3F3F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kern="0">
                <a:solidFill>
                  <a:sysClr val="windowText" lastClr="000000"/>
                </a:solidFill>
              </a:endParaRPr>
            </a:p>
          </p:txBody>
        </p:sp>
      </p:grpSp>
      <p:pic>
        <p:nvPicPr>
          <p:cNvPr id="16" name="Picture 15"/>
          <p:cNvPicPr>
            <a:picLocks noChangeAspect="1"/>
          </p:cNvPicPr>
          <p:nvPr/>
        </p:nvPicPr>
        <p:blipFill>
          <a:blip r:embed="rId3"/>
          <a:stretch>
            <a:fillRect/>
          </a:stretch>
        </p:blipFill>
        <p:spPr>
          <a:xfrm>
            <a:off x="6087534" y="2129296"/>
            <a:ext cx="1964269" cy="1725887"/>
          </a:xfrm>
          <a:prstGeom prst="rect">
            <a:avLst/>
          </a:prstGeom>
        </p:spPr>
      </p:pic>
    </p:spTree>
    <p:extLst>
      <p:ext uri="{BB962C8B-B14F-4D97-AF65-F5344CB8AC3E}">
        <p14:creationId xmlns:p14="http://schemas.microsoft.com/office/powerpoint/2010/main" val="136617271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2"/>
            <a:ext cx="8229600" cy="613171"/>
          </a:xfrm>
        </p:spPr>
        <p:txBody>
          <a:bodyPr/>
          <a:lstStyle/>
          <a:p>
            <a:pPr>
              <a:lnSpc>
                <a:spcPct val="90000"/>
              </a:lnSpc>
            </a:pPr>
            <a:r>
              <a:rPr lang="en-US" dirty="0">
                <a:solidFill>
                  <a:srgbClr val="0E66AF"/>
                </a:solidFill>
              </a:rPr>
              <a:t>JOINT EXTERNAL EVALUATIONS</a:t>
            </a:r>
            <a:br>
              <a:rPr lang="en-US" dirty="0">
                <a:solidFill>
                  <a:srgbClr val="0E66AF"/>
                </a:solidFill>
              </a:rPr>
            </a:br>
            <a:r>
              <a:rPr lang="en-US" dirty="0">
                <a:solidFill>
                  <a:srgbClr val="0E66AF"/>
                </a:solidFill>
              </a:rPr>
              <a:t>Transparent, independent, and objective</a:t>
            </a:r>
            <a:endParaRPr lang="en-US" sz="2400" dirty="0">
              <a:solidFill>
                <a:srgbClr val="0E66AF"/>
              </a:solidFill>
            </a:endParaRPr>
          </a:p>
        </p:txBody>
      </p:sp>
      <p:sp>
        <p:nvSpPr>
          <p:cNvPr id="3" name="Text Placeholder 2"/>
          <p:cNvSpPr>
            <a:spLocks noGrp="1"/>
          </p:cNvSpPr>
          <p:nvPr>
            <p:ph type="body" sz="quarter" idx="10"/>
          </p:nvPr>
        </p:nvSpPr>
        <p:spPr>
          <a:xfrm>
            <a:off x="352006" y="1905000"/>
            <a:ext cx="3322529" cy="3581400"/>
          </a:xfrm>
        </p:spPr>
        <p:txBody>
          <a:bodyPr/>
          <a:lstStyle/>
          <a:p>
            <a:pPr>
              <a:buClr>
                <a:srgbClr val="0E66AF"/>
              </a:buClr>
            </a:pPr>
            <a:r>
              <a:rPr lang="en-US" sz="2400" dirty="0"/>
              <a:t>Each country accountable to itself &amp; global community – world accountable to each country</a:t>
            </a:r>
          </a:p>
          <a:p>
            <a:pPr>
              <a:buClr>
                <a:srgbClr val="0E66AF"/>
              </a:buClr>
            </a:pPr>
            <a:r>
              <a:rPr lang="en-US" sz="2400" dirty="0"/>
              <a:t>Independent assessments key to knowing status and filling gaps </a:t>
            </a:r>
          </a:p>
          <a:p>
            <a:pPr>
              <a:buClr>
                <a:srgbClr val="0E66AF"/>
              </a:buClr>
            </a:pP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rcRect l="2400" t="13585" r="2400"/>
          <a:stretch>
            <a:fillRect/>
          </a:stretch>
        </p:blipFill>
        <p:spPr>
          <a:xfrm>
            <a:off x="3715318" y="2110318"/>
            <a:ext cx="5428682" cy="3234638"/>
          </a:xfrm>
          <a:prstGeom prst="rect">
            <a:avLst/>
          </a:prstGeom>
        </p:spPr>
      </p:pic>
      <p:graphicFrame>
        <p:nvGraphicFramePr>
          <p:cNvPr id="7" name="Table 6"/>
          <p:cNvGraphicFramePr>
            <a:graphicFrameLocks noGrp="1"/>
          </p:cNvGraphicFramePr>
          <p:nvPr>
            <p:extLst/>
          </p:nvPr>
        </p:nvGraphicFramePr>
        <p:xfrm>
          <a:off x="6603999" y="4972986"/>
          <a:ext cx="1676400" cy="896112"/>
        </p:xfrm>
        <a:graphic>
          <a:graphicData uri="http://schemas.openxmlformats.org/drawingml/2006/table">
            <a:tbl>
              <a:tblPr firstRow="1" bandRow="1">
                <a:tableStyleId>{F2DE63D5-997A-4646-A377-4702673A728D}</a:tableStyleId>
              </a:tblPr>
              <a:tblGrid>
                <a:gridCol w="345242">
                  <a:extLst>
                    <a:ext uri="{9D8B030D-6E8A-4147-A177-3AD203B41FA5}">
                      <a16:colId xmlns:a16="http://schemas.microsoft.com/office/drawing/2014/main" val="20000"/>
                    </a:ext>
                  </a:extLst>
                </a:gridCol>
                <a:gridCol w="1331158">
                  <a:extLst>
                    <a:ext uri="{9D8B030D-6E8A-4147-A177-3AD203B41FA5}">
                      <a16:colId xmlns:a16="http://schemas.microsoft.com/office/drawing/2014/main" val="20001"/>
                    </a:ext>
                  </a:extLst>
                </a:gridCol>
              </a:tblGrid>
              <a:tr h="392621">
                <a:tc gridSpan="2">
                  <a:txBody>
                    <a:bodyPr/>
                    <a:lstStyle/>
                    <a:p>
                      <a:pPr algn="ctr">
                        <a:lnSpc>
                          <a:spcPct val="90000"/>
                        </a:lnSpc>
                      </a:pPr>
                      <a:r>
                        <a:rPr lang="en-US" sz="1200" dirty="0">
                          <a:solidFill>
                            <a:schemeClr val="bg2"/>
                          </a:solidFill>
                          <a:latin typeface="Calibri"/>
                          <a:cs typeface="Calibri"/>
                        </a:rPr>
                        <a:t>JEE</a:t>
                      </a:r>
                      <a:r>
                        <a:rPr lang="en-US" sz="1200" baseline="0" dirty="0">
                          <a:solidFill>
                            <a:schemeClr val="bg2"/>
                          </a:solidFill>
                          <a:latin typeface="Calibri"/>
                          <a:cs typeface="Calibri"/>
                        </a:rPr>
                        <a:t> Progress</a:t>
                      </a:r>
                    </a:p>
                    <a:p>
                      <a:pPr algn="ctr">
                        <a:lnSpc>
                          <a:spcPct val="90000"/>
                        </a:lnSpc>
                      </a:pPr>
                      <a:r>
                        <a:rPr lang="en-US" sz="1000" i="1" baseline="0" dirty="0">
                          <a:solidFill>
                            <a:schemeClr val="bg2"/>
                          </a:solidFill>
                          <a:latin typeface="Calibri"/>
                          <a:cs typeface="Calibri"/>
                        </a:rPr>
                        <a:t>(as of November 29, 2016)</a:t>
                      </a:r>
                      <a:endParaRPr lang="en-US" sz="1000" i="1" dirty="0">
                        <a:solidFill>
                          <a:schemeClr val="bg2"/>
                        </a:solidFill>
                        <a:latin typeface="Calibri"/>
                        <a:cs typeface="Calibri"/>
                      </a:endParaRP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0E66AF"/>
                    </a:solidFill>
                  </a:tcPr>
                </a:tc>
                <a:tc hMerge="1">
                  <a:txBody>
                    <a:bodyPr/>
                    <a:lstStyle/>
                    <a:p>
                      <a:endParaRPr lang="en-US" dirty="0"/>
                    </a:p>
                  </a:txBody>
                  <a:tcPr/>
                </a:tc>
                <a:extLst>
                  <a:ext uri="{0D108BD9-81ED-4DB2-BD59-A6C34878D82A}">
                    <a16:rowId xmlns:a16="http://schemas.microsoft.com/office/drawing/2014/main" val="10000"/>
                  </a:ext>
                </a:extLst>
              </a:tr>
              <a:tr h="167640">
                <a:tc>
                  <a:txBody>
                    <a:bodyPr/>
                    <a:lstStyle/>
                    <a:p>
                      <a:pPr algn="ctr">
                        <a:lnSpc>
                          <a:spcPct val="50000"/>
                        </a:lnSpc>
                      </a:pPr>
                      <a:r>
                        <a:rPr lang="en-US" sz="1000" b="1" dirty="0">
                          <a:solidFill>
                            <a:srgbClr val="000000"/>
                          </a:solidFill>
                          <a:latin typeface="Calibri Light" panose="020F0302020204030204" pitchFamily="34" charset="0"/>
                        </a:rPr>
                        <a:t>23</a:t>
                      </a:r>
                    </a:p>
                  </a:txBody>
                  <a:tcPr>
                    <a:lnL w="12700" cap="flat" cmpd="sng" algn="ctr">
                      <a:no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a:lnSpc>
                          <a:spcPct val="50000"/>
                        </a:lnSpc>
                      </a:pPr>
                      <a:r>
                        <a:rPr lang="en-US" sz="1000" b="1" dirty="0">
                          <a:solidFill>
                            <a:schemeClr val="accent4">
                              <a:lumMod val="75000"/>
                            </a:schemeClr>
                          </a:solidFill>
                          <a:latin typeface="Calibri"/>
                          <a:cs typeface="Calibri"/>
                        </a:rPr>
                        <a:t>Completed</a:t>
                      </a: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67640">
                <a:tc>
                  <a:txBody>
                    <a:bodyPr/>
                    <a:lstStyle/>
                    <a:p>
                      <a:pPr algn="ctr">
                        <a:lnSpc>
                          <a:spcPct val="50000"/>
                        </a:lnSpc>
                      </a:pPr>
                      <a:r>
                        <a:rPr lang="en-US" sz="1000" b="1" dirty="0">
                          <a:solidFill>
                            <a:srgbClr val="000000"/>
                          </a:solidFill>
                          <a:latin typeface="Calibri Light" panose="020F0302020204030204" pitchFamily="34" charset="0"/>
                        </a:rPr>
                        <a:t>28</a:t>
                      </a:r>
                    </a:p>
                  </a:txBody>
                  <a:tcPr>
                    <a:lnL w="12700" cap="flat" cmpd="sng" algn="ctr">
                      <a:no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C66"/>
                    </a:solidFill>
                  </a:tcPr>
                </a:tc>
                <a:tc>
                  <a:txBody>
                    <a:bodyPr/>
                    <a:lstStyle/>
                    <a:p>
                      <a:pPr>
                        <a:lnSpc>
                          <a:spcPct val="50000"/>
                        </a:lnSpc>
                      </a:pPr>
                      <a:r>
                        <a:rPr lang="en-US" sz="1000" b="1" dirty="0">
                          <a:solidFill>
                            <a:schemeClr val="accent4">
                              <a:lumMod val="75000"/>
                            </a:schemeClr>
                          </a:solidFill>
                          <a:latin typeface="Calibri"/>
                          <a:cs typeface="Calibri"/>
                        </a:rPr>
                        <a:t>Scheduled</a:t>
                      </a: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67640">
                <a:tc>
                  <a:txBody>
                    <a:bodyPr/>
                    <a:lstStyle/>
                    <a:p>
                      <a:pPr algn="ctr">
                        <a:lnSpc>
                          <a:spcPct val="50000"/>
                        </a:lnSpc>
                      </a:pPr>
                      <a:r>
                        <a:rPr lang="en-US" sz="1000" b="1" dirty="0">
                          <a:solidFill>
                            <a:srgbClr val="000000"/>
                          </a:solidFill>
                          <a:latin typeface="Calibri Light" panose="020F0302020204030204" pitchFamily="34" charset="0"/>
                        </a:rPr>
                        <a:t>21</a:t>
                      </a:r>
                    </a:p>
                  </a:txBody>
                  <a:tcPr>
                    <a:lnL w="12700" cap="flat" cmpd="sng" algn="ctr">
                      <a:no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966FF"/>
                    </a:solidFill>
                  </a:tcPr>
                </a:tc>
                <a:tc>
                  <a:txBody>
                    <a:bodyPr/>
                    <a:lstStyle/>
                    <a:p>
                      <a:pPr>
                        <a:lnSpc>
                          <a:spcPct val="50000"/>
                        </a:lnSpc>
                      </a:pPr>
                      <a:r>
                        <a:rPr lang="en-US" sz="1000" b="1" dirty="0">
                          <a:solidFill>
                            <a:schemeClr val="accent4">
                              <a:lumMod val="75000"/>
                            </a:schemeClr>
                          </a:solidFill>
                          <a:latin typeface="Calibri"/>
                          <a:cs typeface="Calibri"/>
                        </a:rPr>
                        <a:t>Expressed Interest</a:t>
                      </a: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lnB w="12700" cap="flat" cmpd="sng" algn="ctr">
                      <a:solidFill>
                        <a:schemeClr val="accent4">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32709744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736" y="1190232"/>
            <a:ext cx="7552267" cy="857250"/>
          </a:xfrm>
        </p:spPr>
        <p:txBody>
          <a:bodyPr/>
          <a:lstStyle/>
          <a:p>
            <a:pPr>
              <a:lnSpc>
                <a:spcPct val="90000"/>
              </a:lnSpc>
            </a:pPr>
            <a:r>
              <a:rPr lang="en-US" dirty="0">
                <a:solidFill>
                  <a:srgbClr val="0E66AF"/>
                </a:solidFill>
              </a:rPr>
              <a:t>JEE RESULTS</a:t>
            </a:r>
            <a:br>
              <a:rPr lang="en-US" dirty="0">
                <a:solidFill>
                  <a:srgbClr val="0E66AF"/>
                </a:solidFill>
              </a:rPr>
            </a:br>
            <a:r>
              <a:rPr lang="en-US" sz="2400" dirty="0">
                <a:solidFill>
                  <a:srgbClr val="0E66AF"/>
                </a:solidFill>
              </a:rPr>
              <a:t>Many countries are somewhat prepared – but none are 100% prepared</a:t>
            </a:r>
          </a:p>
        </p:txBody>
      </p:sp>
      <p:graphicFrame>
        <p:nvGraphicFramePr>
          <p:cNvPr id="12" name="Table 11"/>
          <p:cNvGraphicFramePr>
            <a:graphicFrameLocks noGrp="1"/>
          </p:cNvGraphicFramePr>
          <p:nvPr>
            <p:extLst/>
          </p:nvPr>
        </p:nvGraphicFramePr>
        <p:xfrm>
          <a:off x="304800" y="2102345"/>
          <a:ext cx="3361265" cy="3729072"/>
        </p:xfrm>
        <a:graphic>
          <a:graphicData uri="http://schemas.openxmlformats.org/drawingml/2006/table">
            <a:tbl>
              <a:tblPr/>
              <a:tblGrid>
                <a:gridCol w="984371">
                  <a:extLst>
                    <a:ext uri="{9D8B030D-6E8A-4147-A177-3AD203B41FA5}">
                      <a16:colId xmlns:a16="http://schemas.microsoft.com/office/drawing/2014/main" val="20000"/>
                    </a:ext>
                  </a:extLst>
                </a:gridCol>
                <a:gridCol w="576217">
                  <a:extLst>
                    <a:ext uri="{9D8B030D-6E8A-4147-A177-3AD203B41FA5}">
                      <a16:colId xmlns:a16="http://schemas.microsoft.com/office/drawing/2014/main" val="20001"/>
                    </a:ext>
                  </a:extLst>
                </a:gridCol>
                <a:gridCol w="72026">
                  <a:extLst>
                    <a:ext uri="{9D8B030D-6E8A-4147-A177-3AD203B41FA5}">
                      <a16:colId xmlns:a16="http://schemas.microsoft.com/office/drawing/2014/main" val="20002"/>
                    </a:ext>
                  </a:extLst>
                </a:gridCol>
                <a:gridCol w="576217">
                  <a:extLst>
                    <a:ext uri="{9D8B030D-6E8A-4147-A177-3AD203B41FA5}">
                      <a16:colId xmlns:a16="http://schemas.microsoft.com/office/drawing/2014/main" val="20003"/>
                    </a:ext>
                  </a:extLst>
                </a:gridCol>
                <a:gridCol w="576217">
                  <a:extLst>
                    <a:ext uri="{9D8B030D-6E8A-4147-A177-3AD203B41FA5}">
                      <a16:colId xmlns:a16="http://schemas.microsoft.com/office/drawing/2014/main" val="20004"/>
                    </a:ext>
                  </a:extLst>
                </a:gridCol>
                <a:gridCol w="576217">
                  <a:extLst>
                    <a:ext uri="{9D8B030D-6E8A-4147-A177-3AD203B41FA5}">
                      <a16:colId xmlns:a16="http://schemas.microsoft.com/office/drawing/2014/main" val="20005"/>
                    </a:ext>
                  </a:extLst>
                </a:gridCol>
              </a:tblGrid>
              <a:tr h="233067">
                <a:tc>
                  <a:txBody>
                    <a:bodyPr/>
                    <a:lstStyle/>
                    <a:p>
                      <a:pPr algn="ctr" fontAlgn="b"/>
                      <a:r>
                        <a:rPr lang="en-US" sz="1200" b="1" i="0" u="none" strike="noStrike" dirty="0">
                          <a:solidFill>
                            <a:schemeClr val="bg2"/>
                          </a:solidFill>
                          <a:effectLst/>
                          <a:latin typeface="Calibri" panose="020F0502020204030204" pitchFamily="34" charset="0"/>
                        </a:rPr>
                        <a:t>Country</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66AF"/>
                    </a:solidFill>
                  </a:tcPr>
                </a:tc>
                <a:tc>
                  <a:txBody>
                    <a:bodyPr/>
                    <a:lstStyle/>
                    <a:p>
                      <a:pPr algn="ctr" fontAlgn="b"/>
                      <a:r>
                        <a:rPr lang="en-US" sz="1200" b="1" i="0" u="none" strike="noStrike" dirty="0">
                          <a:solidFill>
                            <a:schemeClr val="bg2"/>
                          </a:solidFill>
                          <a:effectLst/>
                          <a:latin typeface="Calibri" panose="020F0502020204030204" pitchFamily="34" charset="0"/>
                        </a:rPr>
                        <a:t>Overall</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66AF"/>
                    </a:solidFill>
                  </a:tcPr>
                </a:tc>
                <a:tc>
                  <a:txBody>
                    <a:bodyPr/>
                    <a:lstStyle/>
                    <a:p>
                      <a:pPr algn="ctr" fontAlgn="b"/>
                      <a:r>
                        <a:rPr lang="en-US" sz="1200" b="1" i="0" u="none" strike="noStrike">
                          <a:solidFill>
                            <a:schemeClr val="bg2"/>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66AF"/>
                    </a:solidFill>
                  </a:tcPr>
                </a:tc>
                <a:tc>
                  <a:txBody>
                    <a:bodyPr/>
                    <a:lstStyle/>
                    <a:p>
                      <a:pPr algn="ctr" fontAlgn="b"/>
                      <a:r>
                        <a:rPr lang="en-US" sz="1200" b="1" i="0" u="none" strike="noStrike" dirty="0">
                          <a:solidFill>
                            <a:schemeClr val="bg2"/>
                          </a:solidFill>
                          <a:effectLst/>
                          <a:latin typeface="Calibri" panose="020F0502020204030204" pitchFamily="34" charset="0"/>
                        </a:rPr>
                        <a:t>Prevent</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66AF"/>
                    </a:solidFill>
                  </a:tcPr>
                </a:tc>
                <a:tc>
                  <a:txBody>
                    <a:bodyPr/>
                    <a:lstStyle/>
                    <a:p>
                      <a:pPr algn="ctr" fontAlgn="b"/>
                      <a:r>
                        <a:rPr lang="en-US" sz="1200" b="1" i="0" u="none" strike="noStrike" dirty="0">
                          <a:solidFill>
                            <a:schemeClr val="bg2"/>
                          </a:solidFill>
                          <a:effectLst/>
                          <a:latin typeface="Calibri" panose="020F0502020204030204" pitchFamily="34" charset="0"/>
                        </a:rPr>
                        <a:t>Detect</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66AF"/>
                    </a:solidFill>
                  </a:tcPr>
                </a:tc>
                <a:tc>
                  <a:txBody>
                    <a:bodyPr/>
                    <a:lstStyle/>
                    <a:p>
                      <a:pPr algn="ctr" fontAlgn="b"/>
                      <a:r>
                        <a:rPr lang="en-US" sz="1200" b="1" i="0" u="none" strike="noStrike" dirty="0">
                          <a:solidFill>
                            <a:schemeClr val="bg2"/>
                          </a:solidFill>
                          <a:effectLst/>
                          <a:latin typeface="Calibri" panose="020F0502020204030204" pitchFamily="34" charset="0"/>
                        </a:rPr>
                        <a:t>Respond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66AF"/>
                    </a:solidFill>
                  </a:tcPr>
                </a:tc>
                <a:extLst>
                  <a:ext uri="{0D108BD9-81ED-4DB2-BD59-A6C34878D82A}">
                    <a16:rowId xmlns:a16="http://schemas.microsoft.com/office/drawing/2014/main" val="10000"/>
                  </a:ext>
                </a:extLst>
              </a:tr>
              <a:tr h="233067">
                <a:tc gridSpan="6">
                  <a:txBody>
                    <a:bodyPr/>
                    <a:lstStyle/>
                    <a:p>
                      <a:pPr algn="ctr" fontAlgn="b"/>
                      <a:r>
                        <a:rPr lang="en-US" sz="1200" b="1" i="0" u="none" strike="noStrike" dirty="0">
                          <a:solidFill>
                            <a:srgbClr val="000000"/>
                          </a:solidFill>
                          <a:effectLst/>
                          <a:latin typeface="Calibri" panose="020F0502020204030204" pitchFamily="34" charset="0"/>
                        </a:rPr>
                        <a:t>Joint External Evaluation</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33067">
                <a:tc>
                  <a:txBody>
                    <a:bodyPr/>
                    <a:lstStyle/>
                    <a:p>
                      <a:pPr algn="l" fontAlgn="b"/>
                      <a:r>
                        <a:rPr lang="en-US" sz="1100" b="1" i="0" u="none" strike="noStrike" dirty="0">
                          <a:solidFill>
                            <a:srgbClr val="000000"/>
                          </a:solidFill>
                          <a:effectLst/>
                          <a:latin typeface="Calibri" panose="020F0502020204030204" pitchFamily="34" charset="0"/>
                        </a:rPr>
                        <a:t>Bangladesh</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50%</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dirty="0">
                          <a:solidFill>
                            <a:srgbClr val="000000"/>
                          </a:solidFill>
                          <a:effectLst/>
                          <a:latin typeface="Calibri" panose="020F0502020204030204" pitchFamily="34" charset="0"/>
                        </a:rPr>
                        <a:t>58%</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dirty="0">
                          <a:solidFill>
                            <a:srgbClr val="000000"/>
                          </a:solidFill>
                          <a:effectLst/>
                          <a:latin typeface="Calibri" panose="020F0502020204030204" pitchFamily="34" charset="0"/>
                        </a:rPr>
                        <a:t>70%</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33%</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0002"/>
                  </a:ext>
                </a:extLst>
              </a:tr>
              <a:tr h="233067">
                <a:tc>
                  <a:txBody>
                    <a:bodyPr/>
                    <a:lstStyle/>
                    <a:p>
                      <a:pPr algn="l" fontAlgn="b"/>
                      <a:r>
                        <a:rPr lang="en-US" sz="1100" b="1" i="0" u="none" strike="noStrike" dirty="0">
                          <a:solidFill>
                            <a:srgbClr val="000000"/>
                          </a:solidFill>
                          <a:effectLst/>
                          <a:latin typeface="Calibri" panose="020F0502020204030204" pitchFamily="34" charset="0"/>
                        </a:rPr>
                        <a:t>Ethiopia</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52%</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56%</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59%</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45%</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233067">
                <a:tc>
                  <a:txBody>
                    <a:bodyPr/>
                    <a:lstStyle/>
                    <a:p>
                      <a:pPr algn="l" fontAlgn="b"/>
                      <a:r>
                        <a:rPr lang="en-US" sz="1100" b="1" i="0" u="none" strike="noStrike" dirty="0">
                          <a:solidFill>
                            <a:srgbClr val="000000"/>
                          </a:solidFill>
                          <a:effectLst/>
                          <a:latin typeface="Calibri" panose="020F0502020204030204" pitchFamily="34" charset="0"/>
                        </a:rPr>
                        <a:t>Liberia</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47%</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42%</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50%</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49%</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233067">
                <a:tc>
                  <a:txBody>
                    <a:bodyPr/>
                    <a:lstStyle/>
                    <a:p>
                      <a:pPr algn="l" fontAlgn="b"/>
                      <a:r>
                        <a:rPr lang="en-US" sz="1100" b="1" i="0" u="none" strike="noStrike" dirty="0">
                          <a:solidFill>
                            <a:srgbClr val="000000"/>
                          </a:solidFill>
                          <a:effectLst/>
                          <a:latin typeface="Calibri" panose="020F0502020204030204" pitchFamily="34" charset="0"/>
                        </a:rPr>
                        <a:t>Mozambique</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47%</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46%</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51%</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46%</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233067">
                <a:tc>
                  <a:txBody>
                    <a:bodyPr/>
                    <a:lstStyle/>
                    <a:p>
                      <a:pPr algn="l" fontAlgn="b"/>
                      <a:r>
                        <a:rPr lang="en-US" sz="1100" b="1" i="0" u="none" strike="noStrike" dirty="0">
                          <a:solidFill>
                            <a:srgbClr val="000000"/>
                          </a:solidFill>
                          <a:effectLst/>
                          <a:latin typeface="Calibri" panose="020F0502020204030204" pitchFamily="34" charset="0"/>
                        </a:rPr>
                        <a:t>Pakistan</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50%</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46%</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dirty="0">
                          <a:solidFill>
                            <a:srgbClr val="000000"/>
                          </a:solidFill>
                          <a:effectLst/>
                          <a:latin typeface="Calibri" panose="020F0502020204030204" pitchFamily="34" charset="0"/>
                        </a:rPr>
                        <a:t>51%</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53%</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233067">
                <a:tc>
                  <a:txBody>
                    <a:bodyPr/>
                    <a:lstStyle/>
                    <a:p>
                      <a:pPr algn="l" fontAlgn="b"/>
                      <a:r>
                        <a:rPr lang="en-US" sz="1100" b="1" i="0" u="none" strike="noStrike" dirty="0">
                          <a:solidFill>
                            <a:srgbClr val="000000"/>
                          </a:solidFill>
                          <a:effectLst/>
                          <a:latin typeface="Calibri" panose="020F0502020204030204" pitchFamily="34" charset="0"/>
                        </a:rPr>
                        <a:t>Tanzania</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50%</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51%</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54%</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dirty="0">
                          <a:solidFill>
                            <a:srgbClr val="000000"/>
                          </a:solidFill>
                          <a:effectLst/>
                          <a:latin typeface="Calibri" panose="020F0502020204030204" pitchFamily="34" charset="0"/>
                        </a:rPr>
                        <a:t>48%</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r h="233067">
                <a:tc>
                  <a:txBody>
                    <a:bodyPr/>
                    <a:lstStyle/>
                    <a:p>
                      <a:pPr algn="l" fontAlgn="b"/>
                      <a:r>
                        <a:rPr lang="en-US" sz="1100" b="1" i="0" u="none" strike="noStrike" dirty="0">
                          <a:solidFill>
                            <a:srgbClr val="000000"/>
                          </a:solidFill>
                          <a:effectLst/>
                          <a:latin typeface="Calibri" panose="020F0502020204030204" pitchFamily="34" charset="0"/>
                        </a:rPr>
                        <a:t>United States</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87%</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87%</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200" b="0" i="0" u="none" strike="noStrike">
                          <a:solidFill>
                            <a:srgbClr val="000000"/>
                          </a:solidFill>
                          <a:effectLst/>
                          <a:latin typeface="Calibri" panose="020F0502020204030204" pitchFamily="34" charset="0"/>
                        </a:rPr>
                        <a:t>91%</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200" b="0" i="0" u="none" strike="noStrike" dirty="0">
                          <a:solidFill>
                            <a:srgbClr val="000000"/>
                          </a:solidFill>
                          <a:effectLst/>
                          <a:latin typeface="Calibri" panose="020F0502020204030204" pitchFamily="34" charset="0"/>
                        </a:rPr>
                        <a:t>85%</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10008"/>
                  </a:ext>
                </a:extLst>
              </a:tr>
              <a:tr h="233067">
                <a:tc gridSpan="6">
                  <a:txBody>
                    <a:bodyPr/>
                    <a:lstStyle/>
                    <a:p>
                      <a:pPr algn="ctr" fontAlgn="b"/>
                      <a:r>
                        <a:rPr lang="en-US" sz="1200" b="1" i="0" u="none" strike="noStrike" dirty="0">
                          <a:solidFill>
                            <a:srgbClr val="000000"/>
                          </a:solidFill>
                          <a:effectLst/>
                          <a:latin typeface="Calibri" panose="020F0502020204030204" pitchFamily="34" charset="0"/>
                        </a:rPr>
                        <a:t>GHSA External Assessment</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DCFB"/>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233067">
                <a:tc>
                  <a:txBody>
                    <a:bodyPr/>
                    <a:lstStyle/>
                    <a:p>
                      <a:pPr algn="l" fontAlgn="b"/>
                      <a:r>
                        <a:rPr lang="en-US" sz="1100" b="1" i="0" u="none" strike="noStrike" dirty="0">
                          <a:solidFill>
                            <a:srgbClr val="000000"/>
                          </a:solidFill>
                          <a:effectLst/>
                          <a:latin typeface="Calibri" panose="020F0502020204030204" pitchFamily="34" charset="0"/>
                        </a:rPr>
                        <a:t>Georgia</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65%</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72%</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68%</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51%</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0"/>
                  </a:ext>
                </a:extLst>
              </a:tr>
              <a:tr h="233067">
                <a:tc>
                  <a:txBody>
                    <a:bodyPr/>
                    <a:lstStyle/>
                    <a:p>
                      <a:pPr algn="l" fontAlgn="b"/>
                      <a:r>
                        <a:rPr lang="en-US" sz="1100" b="1" i="0" u="none" strike="noStrike" dirty="0">
                          <a:solidFill>
                            <a:srgbClr val="000000"/>
                          </a:solidFill>
                          <a:effectLst/>
                          <a:latin typeface="Calibri" panose="020F0502020204030204" pitchFamily="34" charset="0"/>
                        </a:rPr>
                        <a:t>Peru</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67%</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1" i="0" u="none" strike="noStrike" dirty="0">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59%</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76%</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67%</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1"/>
                  </a:ext>
                </a:extLst>
              </a:tr>
              <a:tr h="233067">
                <a:tc>
                  <a:txBody>
                    <a:bodyPr/>
                    <a:lstStyle/>
                    <a:p>
                      <a:pPr algn="l" fontAlgn="b"/>
                      <a:r>
                        <a:rPr lang="en-US" sz="1100" b="1" i="0" u="none" strike="noStrike" dirty="0">
                          <a:solidFill>
                            <a:srgbClr val="000000"/>
                          </a:solidFill>
                          <a:effectLst/>
                          <a:latin typeface="Calibri" panose="020F0502020204030204" pitchFamily="34" charset="0"/>
                        </a:rPr>
                        <a:t>Portugal</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88%</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88%</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200" b="0" i="0" u="none" strike="noStrike">
                          <a:solidFill>
                            <a:srgbClr val="000000"/>
                          </a:solidFill>
                          <a:effectLst/>
                          <a:latin typeface="Calibri" panose="020F0502020204030204" pitchFamily="34" charset="0"/>
                        </a:rPr>
                        <a:t>79%</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100%</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10012"/>
                  </a:ext>
                </a:extLst>
              </a:tr>
              <a:tr h="233067">
                <a:tc>
                  <a:txBody>
                    <a:bodyPr/>
                    <a:lstStyle/>
                    <a:p>
                      <a:pPr algn="l" fontAlgn="b"/>
                      <a:r>
                        <a:rPr lang="en-US" sz="1100" b="1" i="0" u="none" strike="noStrike" dirty="0">
                          <a:solidFill>
                            <a:srgbClr val="000000"/>
                          </a:solidFill>
                          <a:effectLst/>
                          <a:latin typeface="Calibri" panose="020F0502020204030204" pitchFamily="34" charset="0"/>
                        </a:rPr>
                        <a:t>Uganda</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55%</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44%</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dirty="0">
                          <a:solidFill>
                            <a:srgbClr val="000000"/>
                          </a:solidFill>
                          <a:effectLst/>
                          <a:latin typeface="Calibri" panose="020F0502020204030204" pitchFamily="34" charset="0"/>
                        </a:rPr>
                        <a:t>77%</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42%</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3"/>
                  </a:ext>
                </a:extLst>
              </a:tr>
              <a:tr h="233067">
                <a:tc>
                  <a:txBody>
                    <a:bodyPr/>
                    <a:lstStyle/>
                    <a:p>
                      <a:pPr algn="l" fontAlgn="b"/>
                      <a:r>
                        <a:rPr lang="en-US" sz="1100" b="1" i="0" u="none" strike="noStrike" dirty="0">
                          <a:solidFill>
                            <a:srgbClr val="000000"/>
                          </a:solidFill>
                          <a:effectLst/>
                          <a:latin typeface="Calibri" panose="020F0502020204030204" pitchFamily="34" charset="0"/>
                        </a:rPr>
                        <a:t>Ukraine</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55%</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58%</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dirty="0">
                          <a:solidFill>
                            <a:srgbClr val="000000"/>
                          </a:solidFill>
                          <a:effectLst/>
                          <a:latin typeface="Calibri" panose="020F0502020204030204" pitchFamily="34" charset="0"/>
                        </a:rPr>
                        <a:t>54%</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b="0" i="0" u="none" strike="noStrike">
                          <a:solidFill>
                            <a:srgbClr val="000000"/>
                          </a:solidFill>
                          <a:effectLst/>
                          <a:latin typeface="Calibri" panose="020F0502020204030204" pitchFamily="34" charset="0"/>
                        </a:rPr>
                        <a:t>51%</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4"/>
                  </a:ext>
                </a:extLst>
              </a:tr>
              <a:tr h="233067">
                <a:tc>
                  <a:txBody>
                    <a:bodyPr/>
                    <a:lstStyle/>
                    <a:p>
                      <a:pPr algn="l" fontAlgn="b"/>
                      <a:r>
                        <a:rPr lang="en-US" sz="1100" b="1" i="0" u="none" strike="noStrike" dirty="0">
                          <a:solidFill>
                            <a:srgbClr val="000000"/>
                          </a:solidFill>
                          <a:effectLst/>
                          <a:latin typeface="Calibri" panose="020F0502020204030204" pitchFamily="34" charset="0"/>
                        </a:rPr>
                        <a:t>United Kingdom</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96%</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200" b="1" i="0" u="none" strike="noStrike">
                          <a:solidFill>
                            <a:srgbClr val="000000"/>
                          </a:solidFill>
                          <a:effectLst/>
                          <a:latin typeface="Calibri" panose="020F0502020204030204" pitchFamily="34" charset="0"/>
                        </a:rPr>
                        <a:t> </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r>
                        <a:rPr lang="en-US" sz="1200" b="0" i="0" u="none" strike="noStrike">
                          <a:solidFill>
                            <a:srgbClr val="000000"/>
                          </a:solidFill>
                          <a:effectLst/>
                          <a:latin typeface="Calibri" panose="020F0502020204030204" pitchFamily="34" charset="0"/>
                        </a:rPr>
                        <a:t>97%</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200" b="0" i="0" u="none" strike="noStrike">
                          <a:solidFill>
                            <a:srgbClr val="000000"/>
                          </a:solidFill>
                          <a:effectLst/>
                          <a:latin typeface="Calibri" panose="020F0502020204030204" pitchFamily="34" charset="0"/>
                        </a:rPr>
                        <a:t>98%</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200" b="0" i="0" u="none" strike="noStrike" dirty="0">
                          <a:solidFill>
                            <a:srgbClr val="000000"/>
                          </a:solidFill>
                          <a:effectLst/>
                          <a:latin typeface="Calibri" panose="020F0502020204030204" pitchFamily="34" charset="0"/>
                        </a:rPr>
                        <a:t>92%</a:t>
                      </a:r>
                    </a:p>
                  </a:txBody>
                  <a:tcPr marL="5715" marR="5715" marT="57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10015"/>
                  </a:ext>
                </a:extLst>
              </a:tr>
            </a:tbl>
          </a:graphicData>
        </a:graphic>
      </p:graphicFrame>
      <p:grpSp>
        <p:nvGrpSpPr>
          <p:cNvPr id="22" name="Group 21"/>
          <p:cNvGrpSpPr/>
          <p:nvPr/>
        </p:nvGrpSpPr>
        <p:grpSpPr>
          <a:xfrm>
            <a:off x="3758586" y="2288118"/>
            <a:ext cx="5385414" cy="2802467"/>
            <a:chOff x="3932206" y="2997200"/>
            <a:chExt cx="5385414" cy="2802467"/>
          </a:xfrm>
        </p:grpSpPr>
        <p:pic>
          <p:nvPicPr>
            <p:cNvPr id="14" name="Picture 13" descr="JEE Map Nov 29.jpg"/>
            <p:cNvPicPr>
              <a:picLocks noChangeAspect="1"/>
            </p:cNvPicPr>
            <p:nvPr/>
          </p:nvPicPr>
          <p:blipFill>
            <a:blip r:embed="rId2"/>
            <a:srcRect l="1939" r="2424"/>
            <a:stretch>
              <a:fillRect/>
            </a:stretch>
          </p:blipFill>
          <p:spPr>
            <a:xfrm>
              <a:off x="3932206" y="2997200"/>
              <a:ext cx="5385414" cy="2768600"/>
            </a:xfrm>
            <a:prstGeom prst="rect">
              <a:avLst/>
            </a:prstGeom>
          </p:spPr>
        </p:pic>
        <p:sp>
          <p:nvSpPr>
            <p:cNvPr id="21" name="Rectangle 20"/>
            <p:cNvSpPr/>
            <p:nvPr/>
          </p:nvSpPr>
          <p:spPr>
            <a:xfrm>
              <a:off x="3987800" y="5520267"/>
              <a:ext cx="575734" cy="2794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kern="0">
                <a:solidFill>
                  <a:sysClr val="windowText" lastClr="000000"/>
                </a:solidFill>
              </a:endParaRPr>
            </a:p>
          </p:txBody>
        </p:sp>
      </p:grpSp>
      <p:sp>
        <p:nvSpPr>
          <p:cNvPr id="23" name="Rectangle 22"/>
          <p:cNvSpPr/>
          <p:nvPr/>
        </p:nvSpPr>
        <p:spPr>
          <a:xfrm>
            <a:off x="6650556" y="5108079"/>
            <a:ext cx="242887" cy="25275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4400"/>
            <a:endParaRPr lang="en-US" kern="0">
              <a:solidFill>
                <a:sysClr val="windowText" lastClr="000000"/>
              </a:solidFill>
            </a:endParaRPr>
          </a:p>
        </p:txBody>
      </p:sp>
      <p:sp>
        <p:nvSpPr>
          <p:cNvPr id="24" name="Rectangle 23"/>
          <p:cNvSpPr/>
          <p:nvPr/>
        </p:nvSpPr>
        <p:spPr>
          <a:xfrm>
            <a:off x="6650556" y="5432847"/>
            <a:ext cx="242887" cy="25275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4400"/>
            <a:endParaRPr lang="en-US" kern="0">
              <a:solidFill>
                <a:sysClr val="windowText" lastClr="000000"/>
              </a:solidFill>
            </a:endParaRPr>
          </a:p>
        </p:txBody>
      </p:sp>
      <p:sp>
        <p:nvSpPr>
          <p:cNvPr id="25" name="Rectangle 24"/>
          <p:cNvSpPr/>
          <p:nvPr/>
        </p:nvSpPr>
        <p:spPr>
          <a:xfrm>
            <a:off x="6650556" y="4790877"/>
            <a:ext cx="242887" cy="25275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4400"/>
            <a:endParaRPr lang="en-US" kern="0">
              <a:solidFill>
                <a:sysClr val="windowText" lastClr="000000"/>
              </a:solidFill>
            </a:endParaRPr>
          </a:p>
        </p:txBody>
      </p:sp>
      <p:sp>
        <p:nvSpPr>
          <p:cNvPr id="26" name="TextBox 25"/>
          <p:cNvSpPr txBox="1"/>
          <p:nvPr/>
        </p:nvSpPr>
        <p:spPr>
          <a:xfrm>
            <a:off x="6869923" y="4761324"/>
            <a:ext cx="614267" cy="276997"/>
          </a:xfrm>
          <a:prstGeom prst="rect">
            <a:avLst/>
          </a:prstGeom>
          <a:noFill/>
        </p:spPr>
        <p:txBody>
          <a:bodyPr wrap="none" lIns="91438" tIns="45719" rIns="91438" bIns="45719" rtlCol="0">
            <a:spAutoFit/>
          </a:bodyPr>
          <a:lstStyle/>
          <a:p>
            <a:pPr defTabSz="914400"/>
            <a:r>
              <a:rPr lang="en-US" sz="1200" b="1" kern="0" dirty="0">
                <a:solidFill>
                  <a:schemeClr val="accent4">
                    <a:lumMod val="75000"/>
                  </a:schemeClr>
                </a:solidFill>
                <a:latin typeface="Calibri"/>
                <a:cs typeface="Calibri"/>
              </a:rPr>
              <a:t>0-39% </a:t>
            </a:r>
          </a:p>
        </p:txBody>
      </p:sp>
      <p:sp>
        <p:nvSpPr>
          <p:cNvPr id="27" name="TextBox 26"/>
          <p:cNvSpPr txBox="1"/>
          <p:nvPr/>
        </p:nvSpPr>
        <p:spPr>
          <a:xfrm>
            <a:off x="6869923" y="5086703"/>
            <a:ext cx="659155" cy="276999"/>
          </a:xfrm>
          <a:prstGeom prst="rect">
            <a:avLst/>
          </a:prstGeom>
          <a:noFill/>
        </p:spPr>
        <p:txBody>
          <a:bodyPr wrap="none" lIns="91438" tIns="45719" rIns="91438" bIns="45719" rtlCol="0">
            <a:spAutoFit/>
          </a:bodyPr>
          <a:lstStyle/>
          <a:p>
            <a:pPr defTabSz="914400"/>
            <a:r>
              <a:rPr lang="en-US" sz="1200" b="1" kern="0" dirty="0">
                <a:solidFill>
                  <a:schemeClr val="accent4">
                    <a:lumMod val="75000"/>
                  </a:schemeClr>
                </a:solidFill>
                <a:latin typeface="Calibri"/>
                <a:cs typeface="Calibri"/>
              </a:rPr>
              <a:t>40-79%</a:t>
            </a:r>
          </a:p>
        </p:txBody>
      </p:sp>
      <p:sp>
        <p:nvSpPr>
          <p:cNvPr id="28" name="TextBox 27"/>
          <p:cNvSpPr txBox="1"/>
          <p:nvPr/>
        </p:nvSpPr>
        <p:spPr>
          <a:xfrm>
            <a:off x="6865478" y="5402271"/>
            <a:ext cx="736099" cy="276999"/>
          </a:xfrm>
          <a:prstGeom prst="rect">
            <a:avLst/>
          </a:prstGeom>
          <a:noFill/>
        </p:spPr>
        <p:txBody>
          <a:bodyPr wrap="none" lIns="91438" tIns="45719" rIns="91438" bIns="45719" rtlCol="0">
            <a:spAutoFit/>
          </a:bodyPr>
          <a:lstStyle/>
          <a:p>
            <a:pPr defTabSz="914400"/>
            <a:r>
              <a:rPr lang="en-US" sz="1200" b="1" kern="0" dirty="0">
                <a:solidFill>
                  <a:schemeClr val="accent4">
                    <a:lumMod val="75000"/>
                  </a:schemeClr>
                </a:solidFill>
                <a:latin typeface="Calibri"/>
                <a:cs typeface="Calibri"/>
              </a:rPr>
              <a:t>80-100%</a:t>
            </a:r>
          </a:p>
        </p:txBody>
      </p:sp>
      <p:sp>
        <p:nvSpPr>
          <p:cNvPr id="13" name="Rectangle 12"/>
          <p:cNvSpPr/>
          <p:nvPr/>
        </p:nvSpPr>
        <p:spPr>
          <a:xfrm>
            <a:off x="1862667" y="2099733"/>
            <a:ext cx="70908" cy="233892"/>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defTabSz="914400"/>
            <a:endParaRPr lang="en-US" kern="0">
              <a:solidFill>
                <a:sysClr val="windowText" lastClr="000000"/>
              </a:solidFill>
            </a:endParaRPr>
          </a:p>
        </p:txBody>
      </p:sp>
    </p:spTree>
    <p:extLst>
      <p:ext uri="{BB962C8B-B14F-4D97-AF65-F5344CB8AC3E}">
        <p14:creationId xmlns:p14="http://schemas.microsoft.com/office/powerpoint/2010/main" val="138868878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733" y="1012427"/>
            <a:ext cx="8229600" cy="818495"/>
          </a:xfrm>
        </p:spPr>
        <p:txBody>
          <a:bodyPr/>
          <a:lstStyle/>
          <a:p>
            <a:pPr>
              <a:lnSpc>
                <a:spcPct val="90000"/>
              </a:lnSpc>
            </a:pPr>
            <a:r>
              <a:rPr lang="en-US" dirty="0">
                <a:solidFill>
                  <a:srgbClr val="0E66AF"/>
                </a:solidFill>
              </a:rPr>
              <a:t>ZIKA AND THE GLOBAL HEALTH SECURITY AGENDA</a:t>
            </a:r>
            <a:endParaRPr lang="en-US" sz="2400" dirty="0">
              <a:solidFill>
                <a:srgbClr val="0E66AF"/>
              </a:solidFill>
            </a:endParaRPr>
          </a:p>
        </p:txBody>
      </p:sp>
      <p:graphicFrame>
        <p:nvGraphicFramePr>
          <p:cNvPr id="4" name="Table 3"/>
          <p:cNvGraphicFramePr>
            <a:graphicFrameLocks noGrp="1"/>
          </p:cNvGraphicFramePr>
          <p:nvPr>
            <p:extLst/>
          </p:nvPr>
        </p:nvGraphicFramePr>
        <p:xfrm>
          <a:off x="474135" y="2000248"/>
          <a:ext cx="8288866" cy="3745064"/>
        </p:xfrm>
        <a:graphic>
          <a:graphicData uri="http://schemas.openxmlformats.org/drawingml/2006/table">
            <a:tbl>
              <a:tblPr firstRow="1" bandRow="1">
                <a:tableStyleId>{69CF1AB2-1976-4502-BF36-3FF5EA218861}</a:tableStyleId>
              </a:tblPr>
              <a:tblGrid>
                <a:gridCol w="1626898">
                  <a:extLst>
                    <a:ext uri="{9D8B030D-6E8A-4147-A177-3AD203B41FA5}">
                      <a16:colId xmlns:a16="http://schemas.microsoft.com/office/drawing/2014/main" val="20000"/>
                    </a:ext>
                  </a:extLst>
                </a:gridCol>
                <a:gridCol w="6661968">
                  <a:extLst>
                    <a:ext uri="{9D8B030D-6E8A-4147-A177-3AD203B41FA5}">
                      <a16:colId xmlns:a16="http://schemas.microsoft.com/office/drawing/2014/main" val="20001"/>
                    </a:ext>
                  </a:extLst>
                </a:gridCol>
              </a:tblGrid>
              <a:tr h="383865">
                <a:tc>
                  <a:txBody>
                    <a:bodyPr/>
                    <a:lstStyle/>
                    <a:p>
                      <a:pPr algn="ctr">
                        <a:lnSpc>
                          <a:spcPct val="90000"/>
                        </a:lnSpc>
                      </a:pPr>
                      <a:r>
                        <a:rPr lang="en-US" sz="2000" dirty="0">
                          <a:solidFill>
                            <a:schemeClr val="bg2"/>
                          </a:solidFill>
                          <a:latin typeface="Calibri"/>
                          <a:cs typeface="Calibri"/>
                        </a:rPr>
                        <a:t>GHSA goals</a:t>
                      </a:r>
                    </a:p>
                  </a:txBody>
                  <a:tcPr anchor="ctr">
                    <a:solidFill>
                      <a:srgbClr val="0E66AF"/>
                    </a:solidFill>
                  </a:tcPr>
                </a:tc>
                <a:tc>
                  <a:txBody>
                    <a:bodyPr/>
                    <a:lstStyle/>
                    <a:p>
                      <a:pPr algn="ctr">
                        <a:lnSpc>
                          <a:spcPct val="90000"/>
                        </a:lnSpc>
                      </a:pPr>
                      <a:r>
                        <a:rPr lang="en-US" sz="2000" dirty="0">
                          <a:solidFill>
                            <a:schemeClr val="bg2"/>
                          </a:solidFill>
                          <a:latin typeface="Calibri"/>
                          <a:cs typeface="Calibri"/>
                        </a:rPr>
                        <a:t>Zika-specific interventions</a:t>
                      </a:r>
                    </a:p>
                  </a:txBody>
                  <a:tcPr anchor="ctr">
                    <a:solidFill>
                      <a:srgbClr val="0E66AF"/>
                    </a:solidFill>
                  </a:tcPr>
                </a:tc>
                <a:extLst>
                  <a:ext uri="{0D108BD9-81ED-4DB2-BD59-A6C34878D82A}">
                    <a16:rowId xmlns:a16="http://schemas.microsoft.com/office/drawing/2014/main" val="10000"/>
                  </a:ext>
                </a:extLst>
              </a:tr>
              <a:tr h="1264920">
                <a:tc>
                  <a:txBody>
                    <a:bodyPr/>
                    <a:lstStyle/>
                    <a:p>
                      <a:pPr algn="ctr">
                        <a:lnSpc>
                          <a:spcPct val="100000"/>
                        </a:lnSpc>
                      </a:pPr>
                      <a:r>
                        <a:rPr lang="en-US" sz="2200" b="1" dirty="0">
                          <a:solidFill>
                            <a:srgbClr val="0E66AF"/>
                          </a:solidFill>
                          <a:latin typeface="Calibri"/>
                          <a:cs typeface="Calibri"/>
                        </a:rPr>
                        <a:t>Prevent</a:t>
                      </a:r>
                      <a:r>
                        <a:rPr lang="en-US" sz="2400" b="1" dirty="0">
                          <a:solidFill>
                            <a:schemeClr val="accent4">
                              <a:lumMod val="75000"/>
                            </a:schemeClr>
                          </a:solidFill>
                          <a:latin typeface="Calibri"/>
                          <a:cs typeface="Calibri"/>
                        </a:rPr>
                        <a:t> </a:t>
                      </a:r>
                      <a:r>
                        <a:rPr lang="en-US" sz="1800" b="1" dirty="0">
                          <a:solidFill>
                            <a:schemeClr val="accent4">
                              <a:lumMod val="75000"/>
                            </a:schemeClr>
                          </a:solidFill>
                          <a:latin typeface="Calibri"/>
                          <a:cs typeface="Calibri"/>
                        </a:rPr>
                        <a:t>avoidable epidemics</a:t>
                      </a:r>
                    </a:p>
                  </a:txBody>
                  <a:tcPr anchor="ctr"/>
                </a:tc>
                <a:tc>
                  <a:txBody>
                    <a:bodyPr/>
                    <a:lstStyle/>
                    <a:p>
                      <a:pPr marL="231775" marR="0" lvl="0" indent="-231775" algn="l" defTabSz="914400" rtl="0" eaLnBrk="1" fontAlgn="auto" latinLnBrk="0" hangingPunct="1">
                        <a:lnSpc>
                          <a:spcPct val="100000"/>
                        </a:lnSpc>
                        <a:spcBef>
                          <a:spcPts val="300"/>
                        </a:spcBef>
                        <a:spcAft>
                          <a:spcPts val="0"/>
                        </a:spcAft>
                        <a:buClr>
                          <a:srgbClr val="0E66AF"/>
                        </a:buClr>
                        <a:buSzPct val="100000"/>
                        <a:buFont typeface="Wingdings" charset="2"/>
                        <a:buChar char="§"/>
                        <a:tabLst/>
                        <a:defRPr/>
                      </a:pPr>
                      <a:r>
                        <a:rPr lang="en-US" sz="1800" b="1" kern="1200" dirty="0">
                          <a:solidFill>
                            <a:schemeClr val="accent4">
                              <a:lumMod val="75000"/>
                            </a:schemeClr>
                          </a:solidFill>
                          <a:latin typeface="Calibri"/>
                          <a:cs typeface="Calibri"/>
                        </a:rPr>
                        <a:t>Mosquito control</a:t>
                      </a:r>
                    </a:p>
                    <a:p>
                      <a:pPr marL="231775" marR="0" lvl="0" indent="-231775" algn="l" defTabSz="914400" rtl="0" eaLnBrk="1" fontAlgn="auto" latinLnBrk="0" hangingPunct="1">
                        <a:lnSpc>
                          <a:spcPct val="100000"/>
                        </a:lnSpc>
                        <a:spcBef>
                          <a:spcPts val="300"/>
                        </a:spcBef>
                        <a:spcAft>
                          <a:spcPts val="0"/>
                        </a:spcAft>
                        <a:buClr>
                          <a:srgbClr val="0E66AF"/>
                        </a:buClr>
                        <a:buSzPct val="100000"/>
                        <a:buFont typeface="Wingdings" charset="2"/>
                        <a:buChar char="§"/>
                        <a:tabLst/>
                        <a:defRPr/>
                      </a:pPr>
                      <a:r>
                        <a:rPr lang="en-US" sz="1800" b="1" kern="1200" dirty="0">
                          <a:solidFill>
                            <a:schemeClr val="accent4">
                              <a:lumMod val="75000"/>
                            </a:schemeClr>
                          </a:solidFill>
                          <a:latin typeface="Calibri"/>
                          <a:cs typeface="Calibri"/>
                        </a:rPr>
                        <a:t>Contraception</a:t>
                      </a:r>
                      <a:r>
                        <a:rPr lang="en-US" sz="1800" kern="1200" dirty="0">
                          <a:solidFill>
                            <a:schemeClr val="accent4">
                              <a:lumMod val="75000"/>
                            </a:schemeClr>
                          </a:solidFill>
                          <a:latin typeface="Calibri"/>
                          <a:cs typeface="Calibri"/>
                        </a:rPr>
                        <a:t> – condoms to prevent exposure;</a:t>
                      </a:r>
                      <a:r>
                        <a:rPr lang="en-US" sz="1800" kern="1200" baseline="0" dirty="0">
                          <a:solidFill>
                            <a:schemeClr val="accent4">
                              <a:lumMod val="75000"/>
                            </a:schemeClr>
                          </a:solidFill>
                          <a:latin typeface="Calibri"/>
                          <a:cs typeface="Calibri"/>
                        </a:rPr>
                        <a:t> ready access to full range of </a:t>
                      </a:r>
                      <a:r>
                        <a:rPr lang="en-US" sz="1800" kern="1200" baseline="0" dirty="0">
                          <a:solidFill>
                            <a:srgbClr val="5F5F5F"/>
                          </a:solidFill>
                          <a:latin typeface="Calibri"/>
                          <a:cs typeface="Calibri"/>
                        </a:rPr>
                        <a:t>voluntary, reversible effective </a:t>
                      </a:r>
                      <a:r>
                        <a:rPr lang="en-US" sz="1800" kern="1200" baseline="0" dirty="0">
                          <a:solidFill>
                            <a:schemeClr val="accent4">
                              <a:lumMod val="75000"/>
                            </a:schemeClr>
                          </a:solidFill>
                          <a:latin typeface="Calibri"/>
                          <a:cs typeface="Calibri"/>
                        </a:rPr>
                        <a:t>contraceptives</a:t>
                      </a:r>
                      <a:endParaRPr lang="en-US" sz="1800" kern="1200" dirty="0">
                        <a:solidFill>
                          <a:schemeClr val="accent4">
                            <a:lumMod val="75000"/>
                          </a:schemeClr>
                        </a:solidFill>
                        <a:latin typeface="Calibri"/>
                        <a:cs typeface="Calibri"/>
                      </a:endParaRPr>
                    </a:p>
                    <a:p>
                      <a:pPr marL="231775" marR="0" lvl="0" indent="-231775" algn="l" defTabSz="914400" rtl="0" eaLnBrk="1" fontAlgn="auto" latinLnBrk="0" hangingPunct="1">
                        <a:lnSpc>
                          <a:spcPct val="100000"/>
                        </a:lnSpc>
                        <a:spcBef>
                          <a:spcPts val="300"/>
                        </a:spcBef>
                        <a:spcAft>
                          <a:spcPts val="0"/>
                        </a:spcAft>
                        <a:buClr>
                          <a:srgbClr val="0E66AF"/>
                        </a:buClr>
                        <a:buSzPct val="100000"/>
                        <a:buFont typeface="Wingdings" charset="2"/>
                        <a:buChar char="§"/>
                        <a:tabLst/>
                        <a:defRPr/>
                      </a:pPr>
                      <a:r>
                        <a:rPr lang="en-US" sz="1800" b="1" kern="1200" dirty="0">
                          <a:solidFill>
                            <a:schemeClr val="accent4">
                              <a:lumMod val="75000"/>
                            </a:schemeClr>
                          </a:solidFill>
                          <a:latin typeface="Calibri"/>
                          <a:cs typeface="Calibri"/>
                        </a:rPr>
                        <a:t>Vaccine</a:t>
                      </a:r>
                    </a:p>
                  </a:txBody>
                  <a:tcPr anchor="ctr"/>
                </a:tc>
                <a:extLst>
                  <a:ext uri="{0D108BD9-81ED-4DB2-BD59-A6C34878D82A}">
                    <a16:rowId xmlns:a16="http://schemas.microsoft.com/office/drawing/2014/main" val="10001"/>
                  </a:ext>
                </a:extLst>
              </a:tr>
              <a:tr h="1084064">
                <a:tc>
                  <a:txBody>
                    <a:bodyPr/>
                    <a:lstStyle/>
                    <a:p>
                      <a:pPr algn="ctr">
                        <a:lnSpc>
                          <a:spcPct val="100000"/>
                        </a:lnSpc>
                      </a:pPr>
                      <a:r>
                        <a:rPr lang="en-US" sz="2200" b="1" dirty="0">
                          <a:solidFill>
                            <a:srgbClr val="0E66AF"/>
                          </a:solidFill>
                          <a:latin typeface="Calibri"/>
                          <a:cs typeface="Calibri"/>
                        </a:rPr>
                        <a:t>Detect</a:t>
                      </a:r>
                    </a:p>
                    <a:p>
                      <a:pPr algn="ctr">
                        <a:lnSpc>
                          <a:spcPct val="100000"/>
                        </a:lnSpc>
                      </a:pPr>
                      <a:r>
                        <a:rPr lang="en-US" sz="1800" b="1" dirty="0">
                          <a:solidFill>
                            <a:schemeClr val="accent4">
                              <a:lumMod val="75000"/>
                            </a:schemeClr>
                          </a:solidFill>
                          <a:latin typeface="Calibri"/>
                          <a:cs typeface="Calibri"/>
                        </a:rPr>
                        <a:t>threats early</a:t>
                      </a:r>
                    </a:p>
                  </a:txBody>
                  <a:tcPr anchor="ctr"/>
                </a:tc>
                <a:tc>
                  <a:txBody>
                    <a:bodyPr/>
                    <a:lstStyle/>
                    <a:p>
                      <a:pPr marL="231775" marR="0" lvl="0" indent="-231775" algn="l" defTabSz="914400" rtl="0" eaLnBrk="1" fontAlgn="auto" latinLnBrk="0" hangingPunct="1">
                        <a:lnSpc>
                          <a:spcPct val="100000"/>
                        </a:lnSpc>
                        <a:spcBef>
                          <a:spcPts val="300"/>
                        </a:spcBef>
                        <a:spcAft>
                          <a:spcPts val="0"/>
                        </a:spcAft>
                        <a:buClr>
                          <a:srgbClr val="0E66AF"/>
                        </a:buClr>
                        <a:buSzPct val="100000"/>
                        <a:buFont typeface="Wingdings" charset="2"/>
                        <a:buChar char="§"/>
                        <a:tabLst/>
                        <a:defRPr/>
                      </a:pPr>
                      <a:r>
                        <a:rPr lang="en-US" sz="1800" b="1" kern="1200" dirty="0">
                          <a:solidFill>
                            <a:schemeClr val="accent4">
                              <a:lumMod val="75000"/>
                            </a:schemeClr>
                          </a:solidFill>
                          <a:latin typeface="Calibri"/>
                          <a:cs typeface="Calibri"/>
                        </a:rPr>
                        <a:t>Diagnosis</a:t>
                      </a:r>
                      <a:r>
                        <a:rPr lang="en-US" sz="1800" kern="1200" baseline="0" dirty="0">
                          <a:solidFill>
                            <a:schemeClr val="accent4">
                              <a:lumMod val="75000"/>
                            </a:schemeClr>
                          </a:solidFill>
                          <a:latin typeface="Calibri"/>
                          <a:cs typeface="Calibri"/>
                        </a:rPr>
                        <a:t> – laboratory testing, test interpretation, and networks</a:t>
                      </a:r>
                    </a:p>
                    <a:p>
                      <a:pPr marL="231775" marR="0" lvl="0" indent="-231775" algn="l" defTabSz="914400" rtl="0" eaLnBrk="1" fontAlgn="auto" latinLnBrk="0" hangingPunct="1">
                        <a:lnSpc>
                          <a:spcPct val="100000"/>
                        </a:lnSpc>
                        <a:spcBef>
                          <a:spcPts val="300"/>
                        </a:spcBef>
                        <a:spcAft>
                          <a:spcPts val="0"/>
                        </a:spcAft>
                        <a:buClr>
                          <a:srgbClr val="0E66AF"/>
                        </a:buClr>
                        <a:buSzPct val="100000"/>
                        <a:buFont typeface="Wingdings" charset="2"/>
                        <a:buChar char="§"/>
                        <a:tabLst/>
                        <a:defRPr/>
                      </a:pPr>
                      <a:r>
                        <a:rPr lang="en-US" sz="1800" b="1" kern="1200" dirty="0">
                          <a:solidFill>
                            <a:schemeClr val="accent4">
                              <a:lumMod val="75000"/>
                            </a:schemeClr>
                          </a:solidFill>
                          <a:latin typeface="Calibri"/>
                          <a:cs typeface="Calibri"/>
                        </a:rPr>
                        <a:t>Surveillance </a:t>
                      </a:r>
                      <a:r>
                        <a:rPr lang="en-US" sz="1800" kern="1200" dirty="0">
                          <a:solidFill>
                            <a:schemeClr val="accent4">
                              <a:lumMod val="75000"/>
                            </a:schemeClr>
                          </a:solidFill>
                          <a:latin typeface="Calibri"/>
                          <a:cs typeface="Calibri"/>
                        </a:rPr>
                        <a:t>– mosquito and insecticide resistance, syndromic,</a:t>
                      </a:r>
                      <a:r>
                        <a:rPr lang="en-US" sz="1800" kern="1200" baseline="0" dirty="0">
                          <a:solidFill>
                            <a:schemeClr val="accent4">
                              <a:lumMod val="75000"/>
                            </a:schemeClr>
                          </a:solidFill>
                          <a:latin typeface="Calibri"/>
                          <a:cs typeface="Calibri"/>
                        </a:rPr>
                        <a:t> </a:t>
                      </a:r>
                      <a:r>
                        <a:rPr lang="en-US" sz="1800" kern="1200" dirty="0">
                          <a:solidFill>
                            <a:schemeClr val="accent4">
                              <a:lumMod val="75000"/>
                            </a:schemeClr>
                          </a:solidFill>
                          <a:latin typeface="Calibri"/>
                          <a:cs typeface="Calibri"/>
                        </a:rPr>
                        <a:t>birth defects</a:t>
                      </a:r>
                    </a:p>
                  </a:txBody>
                  <a:tcPr anchor="ctr"/>
                </a:tc>
                <a:extLst>
                  <a:ext uri="{0D108BD9-81ED-4DB2-BD59-A6C34878D82A}">
                    <a16:rowId xmlns:a16="http://schemas.microsoft.com/office/drawing/2014/main" val="10002"/>
                  </a:ext>
                </a:extLst>
              </a:tr>
              <a:tr h="1012215">
                <a:tc>
                  <a:txBody>
                    <a:bodyPr/>
                    <a:lstStyle/>
                    <a:p>
                      <a:pPr algn="ctr">
                        <a:lnSpc>
                          <a:spcPct val="100000"/>
                        </a:lnSpc>
                      </a:pPr>
                      <a:r>
                        <a:rPr lang="en-US" sz="2200" b="1" dirty="0">
                          <a:solidFill>
                            <a:srgbClr val="0E66AF"/>
                          </a:solidFill>
                          <a:latin typeface="Calibri"/>
                          <a:cs typeface="Calibri"/>
                        </a:rPr>
                        <a:t>Respond</a:t>
                      </a:r>
                      <a:r>
                        <a:rPr lang="en-US" sz="2200" b="1" dirty="0">
                          <a:solidFill>
                            <a:schemeClr val="accent4">
                              <a:lumMod val="75000"/>
                            </a:schemeClr>
                          </a:solidFill>
                          <a:latin typeface="Calibri"/>
                          <a:cs typeface="Calibri"/>
                        </a:rPr>
                        <a:t> </a:t>
                      </a:r>
                      <a:r>
                        <a:rPr lang="en-US" sz="1800" b="1" dirty="0">
                          <a:solidFill>
                            <a:schemeClr val="accent4">
                              <a:lumMod val="75000"/>
                            </a:schemeClr>
                          </a:solidFill>
                          <a:latin typeface="Calibri"/>
                          <a:cs typeface="Calibri"/>
                        </a:rPr>
                        <a:t>rapidly and effectively</a:t>
                      </a:r>
                    </a:p>
                  </a:txBody>
                  <a:tcPr anchor="ctr"/>
                </a:tc>
                <a:tc>
                  <a:txBody>
                    <a:bodyPr/>
                    <a:lstStyle/>
                    <a:p>
                      <a:pPr marL="231775" marR="0" lvl="0" indent="-231775" algn="l" defTabSz="914400" rtl="0" eaLnBrk="1" fontAlgn="auto" latinLnBrk="0" hangingPunct="1">
                        <a:lnSpc>
                          <a:spcPct val="100000"/>
                        </a:lnSpc>
                        <a:spcBef>
                          <a:spcPts val="300"/>
                        </a:spcBef>
                        <a:spcAft>
                          <a:spcPts val="0"/>
                        </a:spcAft>
                        <a:buClr>
                          <a:srgbClr val="0E66AF"/>
                        </a:buClr>
                        <a:buSzPct val="100000"/>
                        <a:buFont typeface="Wingdings" charset="2"/>
                        <a:buChar char="§"/>
                        <a:tabLst/>
                        <a:defRPr/>
                      </a:pPr>
                      <a:r>
                        <a:rPr kumimoji="0" lang="en-US" sz="1800" b="1" u="none" strike="noStrike" kern="1200" cap="none" spc="0" normalizeH="0" baseline="0" dirty="0">
                          <a:ln>
                            <a:noFill/>
                          </a:ln>
                          <a:solidFill>
                            <a:schemeClr val="accent4">
                              <a:lumMod val="75000"/>
                            </a:schemeClr>
                          </a:solidFill>
                          <a:effectLst/>
                          <a:uLnTx/>
                          <a:uFillTx/>
                          <a:latin typeface="Calibri"/>
                          <a:cs typeface="Calibri"/>
                        </a:rPr>
                        <a:t>Travel advisories</a:t>
                      </a:r>
                    </a:p>
                    <a:p>
                      <a:pPr marL="231775" marR="0" lvl="0" indent="-231775" algn="l" defTabSz="914400" rtl="0" eaLnBrk="1" fontAlgn="auto" latinLnBrk="0" hangingPunct="1">
                        <a:lnSpc>
                          <a:spcPct val="100000"/>
                        </a:lnSpc>
                        <a:spcBef>
                          <a:spcPts val="300"/>
                        </a:spcBef>
                        <a:spcAft>
                          <a:spcPts val="0"/>
                        </a:spcAft>
                        <a:buClr>
                          <a:srgbClr val="0E66AF"/>
                        </a:buClr>
                        <a:buSzPct val="100000"/>
                        <a:buFont typeface="Wingdings" charset="2"/>
                        <a:buChar char="§"/>
                        <a:tabLst/>
                        <a:defRPr/>
                      </a:pPr>
                      <a:r>
                        <a:rPr kumimoji="0" lang="en-US" sz="1800" b="1" u="none" strike="noStrike" kern="1200" cap="none" spc="0" normalizeH="0" baseline="0" dirty="0">
                          <a:ln>
                            <a:noFill/>
                          </a:ln>
                          <a:solidFill>
                            <a:schemeClr val="accent4">
                              <a:lumMod val="75000"/>
                            </a:schemeClr>
                          </a:solidFill>
                          <a:effectLst/>
                          <a:uLnTx/>
                          <a:uFillTx/>
                          <a:latin typeface="Calibri"/>
                          <a:cs typeface="Calibri"/>
                        </a:rPr>
                        <a:t>Protection </a:t>
                      </a:r>
                      <a:r>
                        <a:rPr kumimoji="0" lang="en-US" sz="1800" u="none" strike="noStrike" kern="1200" cap="none" spc="0" normalizeH="0" baseline="0" dirty="0">
                          <a:ln>
                            <a:noFill/>
                          </a:ln>
                          <a:solidFill>
                            <a:schemeClr val="accent4">
                              <a:lumMod val="75000"/>
                            </a:schemeClr>
                          </a:solidFill>
                          <a:effectLst/>
                          <a:uLnTx/>
                          <a:uFillTx/>
                          <a:latin typeface="Calibri"/>
                          <a:cs typeface="Calibri"/>
                        </a:rPr>
                        <a:t>of pregnant women to prevent exposure</a:t>
                      </a:r>
                    </a:p>
                    <a:p>
                      <a:pPr marL="231775" marR="0" lvl="0" indent="-231775" algn="l" defTabSz="914400" rtl="0" eaLnBrk="1" fontAlgn="auto" latinLnBrk="0" hangingPunct="1">
                        <a:lnSpc>
                          <a:spcPct val="100000"/>
                        </a:lnSpc>
                        <a:spcBef>
                          <a:spcPts val="300"/>
                        </a:spcBef>
                        <a:spcAft>
                          <a:spcPts val="0"/>
                        </a:spcAft>
                        <a:buClr>
                          <a:srgbClr val="0E66AF"/>
                        </a:buClr>
                        <a:buSzPct val="100000"/>
                        <a:buFont typeface="Wingdings" charset="2"/>
                        <a:buChar char="§"/>
                        <a:tabLst/>
                        <a:defRPr/>
                      </a:pPr>
                      <a:r>
                        <a:rPr kumimoji="0" lang="en-US" sz="1800" b="1" u="none" strike="noStrike" kern="1200" cap="none" spc="0" normalizeH="0" baseline="0" dirty="0">
                          <a:ln>
                            <a:noFill/>
                          </a:ln>
                          <a:solidFill>
                            <a:schemeClr val="accent4">
                              <a:lumMod val="75000"/>
                            </a:schemeClr>
                          </a:solidFill>
                          <a:effectLst/>
                          <a:uLnTx/>
                          <a:uFillTx/>
                          <a:latin typeface="Calibri"/>
                          <a:cs typeface="Calibri"/>
                        </a:rPr>
                        <a:t>Vector control</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0841748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225" y="1588534"/>
            <a:ext cx="2131368" cy="1598526"/>
          </a:xfrm>
          <a:prstGeom prst="rect">
            <a:avLst/>
          </a:prstGeom>
        </p:spPr>
      </p:pic>
      <p:sp>
        <p:nvSpPr>
          <p:cNvPr id="3" name="TextBox 2"/>
          <p:cNvSpPr txBox="1"/>
          <p:nvPr/>
        </p:nvSpPr>
        <p:spPr>
          <a:xfrm>
            <a:off x="475866" y="3220525"/>
            <a:ext cx="4282401" cy="253914"/>
          </a:xfrm>
          <a:prstGeom prst="rect">
            <a:avLst/>
          </a:prstGeom>
          <a:noFill/>
        </p:spPr>
        <p:txBody>
          <a:bodyPr wrap="square" lIns="68579" tIns="34289" rIns="68579" bIns="34289" rtlCol="0">
            <a:spAutoFit/>
          </a:bodyPr>
          <a:lstStyle/>
          <a:p>
            <a:pPr defTabSz="914400"/>
            <a:r>
              <a:rPr lang="en-US" sz="1200" i="1" kern="0" dirty="0">
                <a:solidFill>
                  <a:schemeClr val="accent4">
                    <a:lumMod val="75000"/>
                  </a:schemeClr>
                </a:solidFill>
                <a:latin typeface="Calibri"/>
                <a:cs typeface="Calibri"/>
              </a:rPr>
              <a:t>Measles outbreak investigation, </a:t>
            </a:r>
            <a:r>
              <a:rPr lang="en-US" sz="1200" i="1" kern="0" dirty="0" err="1">
                <a:solidFill>
                  <a:schemeClr val="accent4">
                    <a:lumMod val="75000"/>
                  </a:schemeClr>
                </a:solidFill>
                <a:latin typeface="Calibri"/>
                <a:cs typeface="Calibri"/>
              </a:rPr>
              <a:t>Lofa</a:t>
            </a:r>
            <a:r>
              <a:rPr lang="en-US" sz="1200" i="1" kern="0" dirty="0">
                <a:solidFill>
                  <a:schemeClr val="accent4">
                    <a:lumMod val="75000"/>
                  </a:schemeClr>
                </a:solidFill>
                <a:latin typeface="Calibri"/>
                <a:cs typeface="Calibri"/>
              </a:rPr>
              <a:t> County, Liberia 2016</a:t>
            </a:r>
          </a:p>
        </p:txBody>
      </p:sp>
      <p:sp>
        <p:nvSpPr>
          <p:cNvPr id="9" name="TextBox 8"/>
          <p:cNvSpPr txBox="1"/>
          <p:nvPr/>
        </p:nvSpPr>
        <p:spPr>
          <a:xfrm>
            <a:off x="507996" y="908053"/>
            <a:ext cx="3242739" cy="572462"/>
          </a:xfrm>
          <a:prstGeom prst="rect">
            <a:avLst/>
          </a:prstGeom>
          <a:noFill/>
        </p:spPr>
        <p:txBody>
          <a:bodyPr wrap="square" lIns="68579" tIns="34289" rIns="68579" bIns="34289" rtlCol="0">
            <a:spAutoFit/>
          </a:bodyPr>
          <a:lstStyle/>
          <a:p>
            <a:pPr algn="ctr" defTabSz="914400">
              <a:lnSpc>
                <a:spcPct val="90000"/>
              </a:lnSpc>
            </a:pPr>
            <a:r>
              <a:rPr lang="en-US" b="1" kern="0" dirty="0">
                <a:solidFill>
                  <a:srgbClr val="0E66AF"/>
                </a:solidFill>
                <a:latin typeface="Calibri"/>
                <a:cs typeface="Calibri"/>
              </a:rPr>
              <a:t>Training Frontline Epidemiologists in Liberia </a:t>
            </a:r>
          </a:p>
        </p:txBody>
      </p:sp>
      <p:pic>
        <p:nvPicPr>
          <p:cNvPr id="11" name="Picture 10"/>
          <p:cNvPicPr/>
          <p:nvPr/>
        </p:nvPicPr>
        <p:blipFill>
          <a:blip r:embed="rId4" r:link="rId5">
            <a:extLst>
              <a:ext uri="{28A0092B-C50C-407E-A947-70E740481C1C}">
                <a14:useLocalDpi xmlns:a14="http://schemas.microsoft.com/office/drawing/2010/main" val="0"/>
              </a:ext>
            </a:extLst>
          </a:blip>
          <a:stretch>
            <a:fillRect/>
          </a:stretch>
        </p:blipFill>
        <p:spPr>
          <a:xfrm>
            <a:off x="2833521" y="1559981"/>
            <a:ext cx="769723" cy="769723"/>
          </a:xfrm>
          <a:prstGeom prst="rect">
            <a:avLst/>
          </a:prstGeom>
        </p:spPr>
      </p:pic>
      <p:pic>
        <p:nvPicPr>
          <p:cNvPr id="13" name="Picture 12"/>
          <p:cNvPicPr/>
          <p:nvPr/>
        </p:nvPicPr>
        <p:blipFill>
          <a:blip r:embed="rId6" r:link="rId7">
            <a:extLst>
              <a:ext uri="{28A0092B-C50C-407E-A947-70E740481C1C}">
                <a14:useLocalDpi xmlns:a14="http://schemas.microsoft.com/office/drawing/2010/main" val="0"/>
              </a:ext>
            </a:extLst>
          </a:blip>
          <a:stretch>
            <a:fillRect/>
          </a:stretch>
        </p:blipFill>
        <p:spPr>
          <a:xfrm>
            <a:off x="2861391" y="2411733"/>
            <a:ext cx="737717" cy="739981"/>
          </a:xfrm>
          <a:prstGeom prst="rect">
            <a:avLst/>
          </a:prstGeom>
        </p:spPr>
      </p:pic>
      <p:pic>
        <p:nvPicPr>
          <p:cNvPr id="15" name="Picture 14"/>
          <p:cNvPicPr>
            <a:picLocks noChangeAspect="1"/>
          </p:cNvPicPr>
          <p:nvPr/>
        </p:nvPicPr>
        <p:blipFill>
          <a:blip r:embed="rId8" r:link="rId9">
            <a:extLst>
              <a:ext uri="{28A0092B-C50C-407E-A947-70E740481C1C}">
                <a14:useLocalDpi xmlns:a14="http://schemas.microsoft.com/office/drawing/2010/main" val="0"/>
              </a:ext>
            </a:extLst>
          </a:blip>
          <a:stretch>
            <a:fillRect/>
          </a:stretch>
        </p:blipFill>
        <p:spPr>
          <a:xfrm>
            <a:off x="7215410" y="1336304"/>
            <a:ext cx="749863" cy="739865"/>
          </a:xfrm>
          <a:prstGeom prst="rect">
            <a:avLst/>
          </a:prstGeom>
        </p:spPr>
      </p:pic>
      <p:pic>
        <p:nvPicPr>
          <p:cNvPr id="16" name="Picture 15"/>
          <p:cNvPicPr/>
          <p:nvPr/>
        </p:nvPicPr>
        <p:blipFill>
          <a:blip r:embed="rId10" r:link="rId11">
            <a:extLst>
              <a:ext uri="{28A0092B-C50C-407E-A947-70E740481C1C}">
                <a14:useLocalDpi xmlns:a14="http://schemas.microsoft.com/office/drawing/2010/main" val="0"/>
              </a:ext>
            </a:extLst>
          </a:blip>
          <a:stretch>
            <a:fillRect/>
          </a:stretch>
        </p:blipFill>
        <p:spPr>
          <a:xfrm>
            <a:off x="7249410" y="2262718"/>
            <a:ext cx="793924" cy="749863"/>
          </a:xfrm>
          <a:prstGeom prst="rect">
            <a:avLst/>
          </a:prstGeom>
        </p:spPr>
      </p:pic>
      <p:pic>
        <p:nvPicPr>
          <p:cNvPr id="17" name="Picture 16"/>
          <p:cNvPicPr/>
          <p:nvPr/>
        </p:nvPicPr>
        <p:blipFill>
          <a:blip r:embed="rId6" r:link="rId7">
            <a:extLst>
              <a:ext uri="{28A0092B-C50C-407E-A947-70E740481C1C}">
                <a14:useLocalDpi xmlns:a14="http://schemas.microsoft.com/office/drawing/2010/main" val="0"/>
              </a:ext>
            </a:extLst>
          </a:blip>
          <a:stretch>
            <a:fillRect/>
          </a:stretch>
        </p:blipFill>
        <p:spPr>
          <a:xfrm>
            <a:off x="8079410" y="1314451"/>
            <a:ext cx="768259" cy="787400"/>
          </a:xfrm>
          <a:prstGeom prst="rect">
            <a:avLst/>
          </a:prstGeom>
        </p:spPr>
      </p:pic>
      <p:pic>
        <p:nvPicPr>
          <p:cNvPr id="18" name="Picture 17"/>
          <p:cNvPicPr/>
          <p:nvPr/>
        </p:nvPicPr>
        <p:blipFill>
          <a:blip r:embed="rId4" r:link="rId5">
            <a:extLst>
              <a:ext uri="{28A0092B-C50C-407E-A947-70E740481C1C}">
                <a14:useLocalDpi xmlns:a14="http://schemas.microsoft.com/office/drawing/2010/main" val="0"/>
              </a:ext>
            </a:extLst>
          </a:blip>
          <a:stretch>
            <a:fillRect/>
          </a:stretch>
        </p:blipFill>
        <p:spPr>
          <a:xfrm>
            <a:off x="8113275" y="2245785"/>
            <a:ext cx="768258" cy="749863"/>
          </a:xfrm>
          <a:prstGeom prst="rect">
            <a:avLst/>
          </a:prstGeom>
        </p:spPr>
      </p:pic>
      <p:sp>
        <p:nvSpPr>
          <p:cNvPr id="19" name="Rectangle 18"/>
          <p:cNvSpPr/>
          <p:nvPr/>
        </p:nvSpPr>
        <p:spPr>
          <a:xfrm>
            <a:off x="4995336" y="917999"/>
            <a:ext cx="3852333" cy="346247"/>
          </a:xfrm>
          <a:prstGeom prst="rect">
            <a:avLst/>
          </a:prstGeom>
        </p:spPr>
        <p:txBody>
          <a:bodyPr wrap="square" lIns="68579" tIns="34289" rIns="68579" bIns="34289">
            <a:spAutoFit/>
          </a:bodyPr>
          <a:lstStyle/>
          <a:p>
            <a:pPr algn="ctr" defTabSz="914400"/>
            <a:r>
              <a:rPr lang="en-US" b="1" kern="0" dirty="0">
                <a:solidFill>
                  <a:srgbClr val="0E66AF"/>
                </a:solidFill>
                <a:latin typeface="Calibri"/>
                <a:cs typeface="Calibri"/>
              </a:rPr>
              <a:t>Fighting Cholera in Tanzania</a:t>
            </a:r>
          </a:p>
        </p:txBody>
      </p:sp>
      <p:sp>
        <p:nvSpPr>
          <p:cNvPr id="20" name="TextBox 19"/>
          <p:cNvSpPr txBox="1"/>
          <p:nvPr/>
        </p:nvSpPr>
        <p:spPr>
          <a:xfrm>
            <a:off x="4939872" y="3219000"/>
            <a:ext cx="3924729" cy="253916"/>
          </a:xfrm>
          <a:prstGeom prst="rect">
            <a:avLst/>
          </a:prstGeom>
          <a:noFill/>
        </p:spPr>
        <p:txBody>
          <a:bodyPr wrap="square" lIns="68579" tIns="34289" rIns="68579" bIns="34289" rtlCol="0">
            <a:spAutoFit/>
          </a:bodyPr>
          <a:lstStyle/>
          <a:p>
            <a:pPr defTabSz="914400"/>
            <a:r>
              <a:rPr lang="en-US" sz="1200" i="1" kern="0" dirty="0">
                <a:solidFill>
                  <a:schemeClr val="accent4">
                    <a:lumMod val="75000"/>
                  </a:schemeClr>
                </a:solidFill>
                <a:latin typeface="Calibri"/>
                <a:cs typeface="Calibri"/>
              </a:rPr>
              <a:t>Emergency responders atop a water truck collecting samples</a:t>
            </a:r>
          </a:p>
        </p:txBody>
      </p:sp>
      <p:pic>
        <p:nvPicPr>
          <p:cNvPr id="21" name="Picture Placeholder 4"/>
          <p:cNvPicPr>
            <a:picLocks noChangeAspect="1"/>
          </p:cNvPicPr>
          <p:nvPr/>
        </p:nvPicPr>
        <p:blipFill rotWithShape="1">
          <a:blip r:embed="rId12" cstate="print">
            <a:extLst>
              <a:ext uri="{28A0092B-C50C-407E-A947-70E740481C1C}">
                <a14:useLocalDpi xmlns:a14="http://schemas.microsoft.com/office/drawing/2010/main" val="0"/>
              </a:ext>
            </a:extLst>
          </a:blip>
          <a:srcRect t="7913" b="14367"/>
          <a:stretch/>
        </p:blipFill>
        <p:spPr bwMode="auto">
          <a:xfrm>
            <a:off x="4984534" y="1385813"/>
            <a:ext cx="2151799" cy="1748970"/>
          </a:xfrm>
          <a:prstGeom prst="rect">
            <a:avLst/>
          </a:prstGeom>
          <a:noFill/>
          <a:ln w="25400">
            <a:solidFill>
              <a:schemeClr val="bg2"/>
            </a:solidFill>
            <a:miter lim="800000"/>
            <a:headEnd/>
            <a:tailEnd/>
          </a:ln>
          <a:effectLst>
            <a:outerShdw blurRad="44450" dist="27940" dir="5400000" algn="ctr">
              <a:srgbClr val="000000">
                <a:alpha val="32000"/>
              </a:srgbClr>
            </a:outerShdw>
          </a:effectLst>
        </p:spPr>
      </p:pic>
      <p:pic>
        <p:nvPicPr>
          <p:cNvPr id="22" name="Picture 21"/>
          <p:cNvPicPr>
            <a:picLocks noChangeAspect="1"/>
          </p:cNvPicPr>
          <p:nvPr/>
        </p:nvPicPr>
        <p:blipFill>
          <a:blip r:embed="rId8" r:link="rId9">
            <a:extLst>
              <a:ext uri="{28A0092B-C50C-407E-A947-70E740481C1C}">
                <a14:useLocalDpi xmlns:a14="http://schemas.microsoft.com/office/drawing/2010/main" val="0"/>
              </a:ext>
            </a:extLst>
          </a:blip>
          <a:stretch>
            <a:fillRect/>
          </a:stretch>
        </p:blipFill>
        <p:spPr>
          <a:xfrm>
            <a:off x="1721852" y="4322119"/>
            <a:ext cx="785085" cy="774617"/>
          </a:xfrm>
          <a:prstGeom prst="rect">
            <a:avLst/>
          </a:prstGeom>
        </p:spPr>
      </p:pic>
      <p:pic>
        <p:nvPicPr>
          <p:cNvPr id="23" name="Picture 22"/>
          <p:cNvPicPr/>
          <p:nvPr/>
        </p:nvPicPr>
        <p:blipFill>
          <a:blip r:embed="rId4" r:link="rId5">
            <a:extLst>
              <a:ext uri="{28A0092B-C50C-407E-A947-70E740481C1C}">
                <a14:useLocalDpi xmlns:a14="http://schemas.microsoft.com/office/drawing/2010/main" val="0"/>
              </a:ext>
            </a:extLst>
          </a:blip>
          <a:stretch>
            <a:fillRect/>
          </a:stretch>
        </p:blipFill>
        <p:spPr>
          <a:xfrm>
            <a:off x="3431511" y="4315884"/>
            <a:ext cx="776423" cy="785085"/>
          </a:xfrm>
          <a:prstGeom prst="rect">
            <a:avLst/>
          </a:prstGeom>
        </p:spPr>
      </p:pic>
      <p:pic>
        <p:nvPicPr>
          <p:cNvPr id="24" name="Picture 23"/>
          <p:cNvPicPr/>
          <p:nvPr/>
        </p:nvPicPr>
        <p:blipFill>
          <a:blip r:embed="rId6" r:link="rId7">
            <a:extLst>
              <a:ext uri="{28A0092B-C50C-407E-A947-70E740481C1C}">
                <a14:useLocalDpi xmlns:a14="http://schemas.microsoft.com/office/drawing/2010/main" val="0"/>
              </a:ext>
            </a:extLst>
          </a:blip>
          <a:stretch>
            <a:fillRect/>
          </a:stretch>
        </p:blipFill>
        <p:spPr>
          <a:xfrm>
            <a:off x="2578290" y="4324350"/>
            <a:ext cx="782979" cy="785085"/>
          </a:xfrm>
          <a:prstGeom prst="rect">
            <a:avLst/>
          </a:prstGeom>
        </p:spPr>
      </p:pic>
      <p:sp>
        <p:nvSpPr>
          <p:cNvPr id="25" name="Rectangle 24"/>
          <p:cNvSpPr/>
          <p:nvPr/>
        </p:nvSpPr>
        <p:spPr>
          <a:xfrm>
            <a:off x="380996" y="5384367"/>
            <a:ext cx="3945467" cy="404724"/>
          </a:xfrm>
          <a:prstGeom prst="rect">
            <a:avLst/>
          </a:prstGeom>
        </p:spPr>
        <p:txBody>
          <a:bodyPr wrap="square" lIns="68579" tIns="34289" rIns="68579" bIns="34289">
            <a:spAutoFit/>
          </a:bodyPr>
          <a:lstStyle/>
          <a:p>
            <a:pPr defTabSz="914400">
              <a:lnSpc>
                <a:spcPct val="90000"/>
              </a:lnSpc>
            </a:pPr>
            <a:r>
              <a:rPr lang="en-US" sz="1200" i="1" kern="0" dirty="0">
                <a:solidFill>
                  <a:schemeClr val="accent4">
                    <a:lumMod val="75000"/>
                  </a:schemeClr>
                </a:solidFill>
                <a:latin typeface="Calibri"/>
                <a:ea typeface="Calibri" panose="020F0502020204030204" pitchFamily="34" charset="0"/>
                <a:cs typeface="Calibri"/>
              </a:rPr>
              <a:t>Dr. </a:t>
            </a:r>
            <a:r>
              <a:rPr lang="en-US" sz="1200" i="1" kern="0" dirty="0" err="1">
                <a:solidFill>
                  <a:schemeClr val="accent4">
                    <a:lumMod val="75000"/>
                  </a:schemeClr>
                </a:solidFill>
                <a:latin typeface="Calibri"/>
                <a:ea typeface="Calibri" panose="020F0502020204030204" pitchFamily="34" charset="0"/>
                <a:cs typeface="Calibri"/>
              </a:rPr>
              <a:t>Fomba</a:t>
            </a:r>
            <a:r>
              <a:rPr lang="en-US" sz="1200" i="1" kern="0" dirty="0">
                <a:solidFill>
                  <a:schemeClr val="accent4">
                    <a:lumMod val="75000"/>
                  </a:schemeClr>
                </a:solidFill>
                <a:latin typeface="Calibri"/>
                <a:ea typeface="Calibri" panose="020F0502020204030204" pitchFamily="34" charset="0"/>
                <a:cs typeface="Calibri"/>
              </a:rPr>
              <a:t> Ibrahim, a FETP STEP graduate, who investigated the polio case</a:t>
            </a:r>
          </a:p>
        </p:txBody>
      </p:sp>
      <p:pic>
        <p:nvPicPr>
          <p:cNvPr id="26" name="Picture 25"/>
          <p:cNvPicPr>
            <a:picLocks noChangeAspect="1"/>
          </p:cNvPicPr>
          <p:nvPr/>
        </p:nvPicPr>
        <p:blipFill>
          <a:blip r:embed="rId13" cstate="print">
            <a:extLst>
              <a:ext uri="{28A0092B-C50C-407E-A947-70E740481C1C}">
                <a14:useLocalDpi xmlns:a14="http://schemas.microsoft.com/office/drawing/2010/main" val="0"/>
              </a:ext>
            </a:extLst>
          </a:blip>
          <a:srcRect t="9302"/>
          <a:stretch>
            <a:fillRect/>
          </a:stretch>
        </p:blipFill>
        <p:spPr>
          <a:xfrm>
            <a:off x="459713" y="4024102"/>
            <a:ext cx="1032561" cy="1371283"/>
          </a:xfrm>
          <a:prstGeom prst="rect">
            <a:avLst/>
          </a:prstGeom>
          <a:ln>
            <a:noFill/>
          </a:ln>
          <a:effectLst/>
        </p:spPr>
      </p:pic>
      <p:sp>
        <p:nvSpPr>
          <p:cNvPr id="27" name="Title 1"/>
          <p:cNvSpPr txBox="1">
            <a:spLocks/>
          </p:cNvSpPr>
          <p:nvPr/>
        </p:nvSpPr>
        <p:spPr>
          <a:xfrm>
            <a:off x="491061" y="3653808"/>
            <a:ext cx="3695700" cy="365742"/>
          </a:xfrm>
          <a:prstGeom prst="rect">
            <a:avLst/>
          </a:prstGeom>
        </p:spPr>
        <p:txBody>
          <a:bodyPr lIns="68574" tIns="34289" rIns="68574" bIns="34289"/>
          <a:lstStyle/>
          <a:p>
            <a:pPr algn="ctr" defTabSz="914378">
              <a:defRPr/>
            </a:pPr>
            <a:r>
              <a:rPr lang="en-US" b="1" kern="0" dirty="0">
                <a:solidFill>
                  <a:srgbClr val="0E66AF"/>
                </a:solidFill>
                <a:latin typeface="Calibri"/>
                <a:ea typeface="+mj-ea"/>
                <a:cs typeface="Calibri"/>
              </a:rPr>
              <a:t>Investigating Polio in Mali</a:t>
            </a:r>
          </a:p>
        </p:txBody>
      </p:sp>
      <p:sp>
        <p:nvSpPr>
          <p:cNvPr id="28" name="Title 1"/>
          <p:cNvSpPr>
            <a:spLocks noGrp="1"/>
          </p:cNvSpPr>
          <p:nvPr>
            <p:ph type="title"/>
          </p:nvPr>
        </p:nvSpPr>
        <p:spPr>
          <a:xfrm>
            <a:off x="4910667" y="3645696"/>
            <a:ext cx="4089400" cy="437356"/>
          </a:xfrm>
        </p:spPr>
        <p:txBody>
          <a:bodyPr/>
          <a:lstStyle/>
          <a:p>
            <a:pPr algn="ctr">
              <a:lnSpc>
                <a:spcPct val="90000"/>
              </a:lnSpc>
            </a:pPr>
            <a:r>
              <a:rPr lang="en-US" sz="1800" dirty="0"/>
              <a:t>Stamping out Infectious Disease Outbreaks in Pakistan</a:t>
            </a:r>
          </a:p>
        </p:txBody>
      </p:sp>
      <p:pic>
        <p:nvPicPr>
          <p:cNvPr id="29" name="Content Placeholder 3"/>
          <p:cNvPicPr>
            <a:picLocks noChangeAspect="1"/>
          </p:cNvPicPr>
          <p:nvPr/>
        </p:nvPicPr>
        <p:blipFill>
          <a:blip r:embed="rId14" cstate="print">
            <a:extLst>
              <a:ext uri="{28A0092B-C50C-407E-A947-70E740481C1C}">
                <a14:useLocalDpi xmlns:a14="http://schemas.microsoft.com/office/drawing/2010/main" val="0"/>
              </a:ext>
            </a:extLst>
          </a:blip>
          <a:srcRect t="9937" b="9937"/>
          <a:stretch>
            <a:fillRect/>
          </a:stretch>
        </p:blipFill>
        <p:spPr bwMode="auto">
          <a:xfrm>
            <a:off x="4988598" y="4094982"/>
            <a:ext cx="2386294" cy="1269909"/>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
        <p:nvSpPr>
          <p:cNvPr id="30" name="Rectangle 29"/>
          <p:cNvSpPr/>
          <p:nvPr/>
        </p:nvSpPr>
        <p:spPr>
          <a:xfrm>
            <a:off x="4969632" y="5418234"/>
            <a:ext cx="4064302" cy="438580"/>
          </a:xfrm>
          <a:prstGeom prst="rect">
            <a:avLst/>
          </a:prstGeom>
        </p:spPr>
        <p:txBody>
          <a:bodyPr wrap="square" lIns="68579" tIns="34289" rIns="68579" bIns="34289">
            <a:spAutoFit/>
          </a:bodyPr>
          <a:lstStyle/>
          <a:p>
            <a:pPr defTabSz="914400"/>
            <a:r>
              <a:rPr lang="en-US" sz="1200" i="1" kern="0" dirty="0">
                <a:solidFill>
                  <a:schemeClr val="accent4">
                    <a:lumMod val="75000"/>
                  </a:schemeClr>
                </a:solidFill>
                <a:latin typeface="Calibri"/>
                <a:cs typeface="Calibri"/>
              </a:rPr>
              <a:t>FELTP fellows and residents investigate disease outbreaks all over Pakistan, often travelling long distances to remote areas</a:t>
            </a:r>
          </a:p>
        </p:txBody>
      </p:sp>
      <p:pic>
        <p:nvPicPr>
          <p:cNvPr id="31" name="Picture 30"/>
          <p:cNvPicPr/>
          <p:nvPr/>
        </p:nvPicPr>
        <p:blipFill>
          <a:blip r:embed="rId6" r:link="rId7">
            <a:extLst>
              <a:ext uri="{28A0092B-C50C-407E-A947-70E740481C1C}">
                <a14:useLocalDpi xmlns:a14="http://schemas.microsoft.com/office/drawing/2010/main" val="0"/>
              </a:ext>
            </a:extLst>
          </a:blip>
          <a:stretch>
            <a:fillRect/>
          </a:stretch>
        </p:blipFill>
        <p:spPr>
          <a:xfrm>
            <a:off x="7449936" y="4328337"/>
            <a:ext cx="728865" cy="728865"/>
          </a:xfrm>
          <a:prstGeom prst="rect">
            <a:avLst/>
          </a:prstGeom>
        </p:spPr>
      </p:pic>
      <p:pic>
        <p:nvPicPr>
          <p:cNvPr id="32" name="Picture 31"/>
          <p:cNvPicPr/>
          <p:nvPr/>
        </p:nvPicPr>
        <p:blipFill>
          <a:blip r:embed="rId4" r:link="rId5">
            <a:extLst>
              <a:ext uri="{28A0092B-C50C-407E-A947-70E740481C1C}">
                <a14:useLocalDpi xmlns:a14="http://schemas.microsoft.com/office/drawing/2010/main" val="0"/>
              </a:ext>
            </a:extLst>
          </a:blip>
          <a:stretch>
            <a:fillRect/>
          </a:stretch>
        </p:blipFill>
        <p:spPr>
          <a:xfrm>
            <a:off x="8247794" y="4328337"/>
            <a:ext cx="728865" cy="728865"/>
          </a:xfrm>
          <a:prstGeom prst="rect">
            <a:avLst/>
          </a:prstGeom>
        </p:spPr>
      </p:pic>
    </p:spTree>
    <p:extLst>
      <p:ext uri="{BB962C8B-B14F-4D97-AF65-F5344CB8AC3E}">
        <p14:creationId xmlns:p14="http://schemas.microsoft.com/office/powerpoint/2010/main" val="35433838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20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2000"/>
                                        <p:tgtEl>
                                          <p:spTgt spid="20"/>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2000"/>
                                        <p:tgtEl>
                                          <p:spTgt spid="21"/>
                                        </p:tgtEl>
                                      </p:cBhvr>
                                    </p:animEffect>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20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2000"/>
                                        <p:tgtEl>
                                          <p:spTgt spid="19"/>
                                        </p:tgtEl>
                                      </p:cBhvr>
                                    </p:animEffect>
                                  </p:childTnLst>
                                </p:cTn>
                              </p:par>
                              <p:par>
                                <p:cTn id="34" presetID="10"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2000"/>
                                        <p:tgtEl>
                                          <p:spTgt spid="17"/>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20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20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2000"/>
                                        <p:tgtEl>
                                          <p:spTgt spid="25"/>
                                        </p:tgtEl>
                                      </p:cBhvr>
                                    </p:animEffect>
                                  </p:childTnLst>
                                </p:cTn>
                              </p:par>
                              <p:par>
                                <p:cTn id="48" presetID="10" presetClass="entr" presetSubtype="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2000"/>
                                        <p:tgtEl>
                                          <p:spTgt spid="22"/>
                                        </p:tgtEl>
                                      </p:cBhvr>
                                    </p:animEffect>
                                  </p:childTnLst>
                                </p:cTn>
                              </p:par>
                              <p:par>
                                <p:cTn id="51" presetID="10"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2000"/>
                                        <p:tgtEl>
                                          <p:spTgt spid="26"/>
                                        </p:tgtEl>
                                      </p:cBhvr>
                                    </p:animEffect>
                                  </p:childTnLst>
                                </p:cTn>
                              </p:par>
                              <p:par>
                                <p:cTn id="54" presetID="10" presetClass="entr" presetSubtype="0"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2000"/>
                                        <p:tgtEl>
                                          <p:spTgt spid="23"/>
                                        </p:tgtEl>
                                      </p:cBhvr>
                                    </p:animEffect>
                                  </p:childTnLst>
                                </p:cTn>
                              </p:par>
                              <p:par>
                                <p:cTn id="57" presetID="10" presetClass="entr" presetSubtype="0"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2000"/>
                                        <p:tgtEl>
                                          <p:spTgt spid="2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2000"/>
                                        <p:tgtEl>
                                          <p:spTgt spid="2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2000"/>
                                        <p:tgtEl>
                                          <p:spTgt spid="28"/>
                                        </p:tgtEl>
                                      </p:cBhvr>
                                    </p:animEffect>
                                  </p:childTnLst>
                                </p:cTn>
                              </p:par>
                              <p:par>
                                <p:cTn id="68" presetID="10" presetClass="entr" presetSubtype="0" fill="hold"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2000"/>
                                        <p:tgtEl>
                                          <p:spTgt spid="32"/>
                                        </p:tgtEl>
                                      </p:cBhvr>
                                    </p:animEffect>
                                  </p:childTnLst>
                                </p:cTn>
                              </p:par>
                              <p:par>
                                <p:cTn id="71" presetID="10"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2000"/>
                                        <p:tgtEl>
                                          <p:spTgt spid="3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2000"/>
                                        <p:tgtEl>
                                          <p:spTgt spid="30"/>
                                        </p:tgtEl>
                                      </p:cBhvr>
                                    </p:animEffect>
                                  </p:childTnLst>
                                </p:cTn>
                              </p:par>
                              <p:par>
                                <p:cTn id="77" presetID="10"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9" grpId="0"/>
      <p:bldP spid="20" grpId="0"/>
      <p:bldP spid="25" grpId="0"/>
      <p:bldP spid="27" grpId="0"/>
      <p:bldP spid="28"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83558" y="949808"/>
            <a:ext cx="4279976" cy="572462"/>
          </a:xfrm>
          <a:prstGeom prst="rect">
            <a:avLst/>
          </a:prstGeom>
          <a:noFill/>
        </p:spPr>
        <p:txBody>
          <a:bodyPr wrap="square" lIns="68579" tIns="34289" rIns="68579" bIns="34289" rtlCol="0">
            <a:spAutoFit/>
          </a:bodyPr>
          <a:lstStyle/>
          <a:p>
            <a:pPr algn="ctr" defTabSz="914400">
              <a:lnSpc>
                <a:spcPct val="90000"/>
              </a:lnSpc>
            </a:pPr>
            <a:r>
              <a:rPr lang="en-US" b="1" kern="0" dirty="0">
                <a:solidFill>
                  <a:srgbClr val="0E66AF"/>
                </a:solidFill>
                <a:latin typeface="Calibri"/>
                <a:cs typeface="Calibri"/>
              </a:rPr>
              <a:t>Community-Led Surveillance Identifies Anthrax in Tanzania </a:t>
            </a:r>
          </a:p>
        </p:txBody>
      </p:sp>
      <p:pic>
        <p:nvPicPr>
          <p:cNvPr id="11" name="Picture 10" descr="C:\Users\lmq0\AppData\Local\Microsoft\Windows\Temporary Internet Files\Content.Word\IMG_5459.jpg"/>
          <p:cNvPicPr/>
          <p:nvPr/>
        </p:nvPicPr>
        <p:blipFill>
          <a:blip r:embed="rId3" cstate="print">
            <a:extLst>
              <a:ext uri="{28A0092B-C50C-407E-A947-70E740481C1C}">
                <a14:useLocalDpi xmlns:a14="http://schemas.microsoft.com/office/drawing/2010/main" val="0"/>
              </a:ext>
            </a:extLst>
          </a:blip>
          <a:srcRect l="10410"/>
          <a:stretch>
            <a:fillRect/>
          </a:stretch>
        </p:blipFill>
        <p:spPr bwMode="auto">
          <a:xfrm>
            <a:off x="288559" y="1595415"/>
            <a:ext cx="1799246" cy="1564004"/>
          </a:xfrm>
          <a:prstGeom prst="rect">
            <a:avLst/>
          </a:prstGeom>
          <a:noFill/>
          <a:ln>
            <a:noFill/>
          </a:ln>
        </p:spPr>
      </p:pic>
      <p:pic>
        <p:nvPicPr>
          <p:cNvPr id="13" name="Picture 12"/>
          <p:cNvPicPr/>
          <p:nvPr/>
        </p:nvPicPr>
        <p:blipFill>
          <a:blip r:embed="rId4" r:link="rId5">
            <a:extLst>
              <a:ext uri="{28A0092B-C50C-407E-A947-70E740481C1C}">
                <a14:useLocalDpi xmlns:a14="http://schemas.microsoft.com/office/drawing/2010/main" val="0"/>
              </a:ext>
            </a:extLst>
          </a:blip>
          <a:stretch>
            <a:fillRect/>
          </a:stretch>
        </p:blipFill>
        <p:spPr>
          <a:xfrm>
            <a:off x="2200780" y="1977707"/>
            <a:ext cx="771408" cy="771408"/>
          </a:xfrm>
          <a:prstGeom prst="rect">
            <a:avLst/>
          </a:prstGeom>
        </p:spPr>
      </p:pic>
      <p:pic>
        <p:nvPicPr>
          <p:cNvPr id="14" name="Picture 13"/>
          <p:cNvPicPr/>
          <p:nvPr/>
        </p:nvPicPr>
        <p:blipFill>
          <a:blip r:embed="rId6" r:link="rId7">
            <a:extLst>
              <a:ext uri="{28A0092B-C50C-407E-A947-70E740481C1C}">
                <a14:useLocalDpi xmlns:a14="http://schemas.microsoft.com/office/drawing/2010/main" val="0"/>
              </a:ext>
            </a:extLst>
          </a:blip>
          <a:stretch>
            <a:fillRect/>
          </a:stretch>
        </p:blipFill>
        <p:spPr>
          <a:xfrm>
            <a:off x="3820456" y="1991781"/>
            <a:ext cx="771408" cy="771408"/>
          </a:xfrm>
          <a:prstGeom prst="rect">
            <a:avLst/>
          </a:prstGeom>
        </p:spPr>
      </p:pic>
      <p:sp>
        <p:nvSpPr>
          <p:cNvPr id="4" name="TextBox 3"/>
          <p:cNvSpPr txBox="1"/>
          <p:nvPr/>
        </p:nvSpPr>
        <p:spPr>
          <a:xfrm>
            <a:off x="264243" y="3176238"/>
            <a:ext cx="4172290" cy="404726"/>
          </a:xfrm>
          <a:prstGeom prst="rect">
            <a:avLst/>
          </a:prstGeom>
          <a:noFill/>
        </p:spPr>
        <p:txBody>
          <a:bodyPr wrap="square" lIns="68579" tIns="34289" rIns="68579" bIns="34289" rtlCol="0">
            <a:spAutoFit/>
          </a:bodyPr>
          <a:lstStyle/>
          <a:p>
            <a:pPr defTabSz="914400">
              <a:lnSpc>
                <a:spcPct val="90000"/>
              </a:lnSpc>
            </a:pPr>
            <a:r>
              <a:rPr lang="en-US" sz="1200" i="1" kern="0" dirty="0">
                <a:solidFill>
                  <a:schemeClr val="accent4">
                    <a:lumMod val="75000"/>
                  </a:schemeClr>
                </a:solidFill>
                <a:latin typeface="Calibri"/>
                <a:cs typeface="Calibri"/>
              </a:rPr>
              <a:t>Community members being trained and role playing how to refer a case to a health facility</a:t>
            </a:r>
          </a:p>
        </p:txBody>
      </p:sp>
      <p:pic>
        <p:nvPicPr>
          <p:cNvPr id="12" name="Picture 11"/>
          <p:cNvPicPr>
            <a:picLocks noChangeAspect="1"/>
          </p:cNvPicPr>
          <p:nvPr/>
        </p:nvPicPr>
        <p:blipFill>
          <a:blip r:embed="rId8" r:link="rId9">
            <a:extLst>
              <a:ext uri="{28A0092B-C50C-407E-A947-70E740481C1C}">
                <a14:useLocalDpi xmlns:a14="http://schemas.microsoft.com/office/drawing/2010/main" val="0"/>
              </a:ext>
            </a:extLst>
          </a:blip>
          <a:stretch>
            <a:fillRect/>
          </a:stretch>
        </p:blipFill>
        <p:spPr>
          <a:xfrm>
            <a:off x="3019024" y="1998441"/>
            <a:ext cx="756282" cy="756282"/>
          </a:xfrm>
          <a:prstGeom prst="rect">
            <a:avLst/>
          </a:prstGeom>
        </p:spPr>
      </p:pic>
      <p:sp>
        <p:nvSpPr>
          <p:cNvPr id="10" name="Title 1"/>
          <p:cNvSpPr txBox="1">
            <a:spLocks/>
          </p:cNvSpPr>
          <p:nvPr/>
        </p:nvSpPr>
        <p:spPr>
          <a:xfrm>
            <a:off x="5071534" y="1002165"/>
            <a:ext cx="3894667" cy="557817"/>
          </a:xfrm>
          <a:prstGeom prst="rect">
            <a:avLst/>
          </a:prstGeom>
        </p:spPr>
        <p:txBody>
          <a:bodyPr lIns="68574" tIns="34289" rIns="68574" bIns="34289"/>
          <a:lstStyle/>
          <a:p>
            <a:pPr algn="ctr" defTabSz="914378">
              <a:lnSpc>
                <a:spcPct val="90000"/>
              </a:lnSpc>
              <a:defRPr/>
            </a:pPr>
            <a:r>
              <a:rPr lang="en-US" b="1" kern="0" dirty="0">
                <a:solidFill>
                  <a:srgbClr val="0E66AF"/>
                </a:solidFill>
                <a:latin typeface="Calibri"/>
                <a:ea typeface="+mj-ea"/>
                <a:cs typeface="Calibri"/>
              </a:rPr>
              <a:t>Using Health Data to stop Measles in Sierra Leone</a:t>
            </a:r>
          </a:p>
        </p:txBody>
      </p:sp>
      <p:pic>
        <p:nvPicPr>
          <p:cNvPr id="17" name="Picture 2" descr="IMG_9662"/>
          <p:cNvPicPr>
            <a:picLocks noChangeAspect="1" noChangeArrowheads="1"/>
          </p:cNvPicPr>
          <p:nvPr/>
        </p:nvPicPr>
        <p:blipFill>
          <a:blip r:embed="rId10" cstate="print">
            <a:extLst>
              <a:ext uri="{28A0092B-C50C-407E-A947-70E740481C1C}">
                <a14:useLocalDpi xmlns:a14="http://schemas.microsoft.com/office/drawing/2010/main" val="0"/>
              </a:ext>
            </a:extLst>
          </a:blip>
          <a:srcRect t="15988"/>
          <a:stretch>
            <a:fillRect/>
          </a:stretch>
        </p:blipFill>
        <p:spPr bwMode="auto">
          <a:xfrm>
            <a:off x="5073204" y="1647483"/>
            <a:ext cx="2631464" cy="1582065"/>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5063068" y="3209157"/>
            <a:ext cx="2489201" cy="570926"/>
          </a:xfrm>
          <a:prstGeom prst="rect">
            <a:avLst/>
          </a:prstGeom>
        </p:spPr>
        <p:txBody>
          <a:bodyPr wrap="square" lIns="68579" tIns="34289" rIns="68579" bIns="34289">
            <a:spAutoFit/>
          </a:bodyPr>
          <a:lstStyle/>
          <a:p>
            <a:pPr defTabSz="914400">
              <a:lnSpc>
                <a:spcPct val="90000"/>
              </a:lnSpc>
            </a:pPr>
            <a:r>
              <a:rPr lang="en-US" sz="1200" i="1" kern="0" dirty="0">
                <a:solidFill>
                  <a:schemeClr val="accent4">
                    <a:lumMod val="75000"/>
                  </a:schemeClr>
                </a:solidFill>
                <a:latin typeface="Calibri" panose="020F0502020204030204" pitchFamily="34" charset="0"/>
                <a:ea typeface="Calibri" panose="020F0502020204030204" pitchFamily="34" charset="0"/>
                <a:cs typeface="Times New Roman" panose="02020603050405020304" pitchFamily="18" charset="0"/>
              </a:rPr>
              <a:t>2.8 million children in Sierra Leone were vaccinated against measles during campaigns this year</a:t>
            </a:r>
          </a:p>
        </p:txBody>
      </p:sp>
      <p:pic>
        <p:nvPicPr>
          <p:cNvPr id="19" name="Picture 18"/>
          <p:cNvPicPr/>
          <p:nvPr/>
        </p:nvPicPr>
        <p:blipFill>
          <a:blip r:embed="rId4" r:link="rId5">
            <a:extLst>
              <a:ext uri="{28A0092B-C50C-407E-A947-70E740481C1C}">
                <a14:useLocalDpi xmlns:a14="http://schemas.microsoft.com/office/drawing/2010/main" val="0"/>
              </a:ext>
            </a:extLst>
          </a:blip>
          <a:stretch>
            <a:fillRect/>
          </a:stretch>
        </p:blipFill>
        <p:spPr>
          <a:xfrm>
            <a:off x="7998530" y="2099445"/>
            <a:ext cx="762916" cy="762916"/>
          </a:xfrm>
          <a:prstGeom prst="rect">
            <a:avLst/>
          </a:prstGeom>
        </p:spPr>
      </p:pic>
      <p:pic>
        <p:nvPicPr>
          <p:cNvPr id="20" name="Picture 19"/>
          <p:cNvPicPr>
            <a:picLocks noChangeAspect="1"/>
          </p:cNvPicPr>
          <p:nvPr/>
        </p:nvPicPr>
        <p:blipFill>
          <a:blip r:embed="rId11" r:link="rId12">
            <a:extLst>
              <a:ext uri="{28A0092B-C50C-407E-A947-70E740481C1C}">
                <a14:useLocalDpi xmlns:a14="http://schemas.microsoft.com/office/drawing/2010/main" val="0"/>
              </a:ext>
            </a:extLst>
          </a:blip>
          <a:stretch>
            <a:fillRect/>
          </a:stretch>
        </p:blipFill>
        <p:spPr>
          <a:xfrm>
            <a:off x="8004174" y="3018096"/>
            <a:ext cx="762916" cy="762916"/>
          </a:xfrm>
          <a:prstGeom prst="rect">
            <a:avLst/>
          </a:prstGeom>
        </p:spPr>
      </p:pic>
      <p:pic>
        <p:nvPicPr>
          <p:cNvPr id="21" name="Picture 20"/>
          <p:cNvPicPr>
            <a:picLocks noChangeAspect="1"/>
          </p:cNvPicPr>
          <p:nvPr/>
        </p:nvPicPr>
        <p:blipFill>
          <a:blip r:embed="rId8" r:link="rId9">
            <a:extLst>
              <a:ext uri="{28A0092B-C50C-407E-A947-70E740481C1C}">
                <a14:useLocalDpi xmlns:a14="http://schemas.microsoft.com/office/drawing/2010/main" val="0"/>
              </a:ext>
            </a:extLst>
          </a:blip>
          <a:stretch>
            <a:fillRect/>
          </a:stretch>
        </p:blipFill>
        <p:spPr>
          <a:xfrm>
            <a:off x="8023512" y="3947577"/>
            <a:ext cx="747957" cy="747957"/>
          </a:xfrm>
          <a:prstGeom prst="rect">
            <a:avLst/>
          </a:prstGeom>
        </p:spPr>
      </p:pic>
      <p:sp>
        <p:nvSpPr>
          <p:cNvPr id="22" name="Rectangle 21"/>
          <p:cNvSpPr/>
          <p:nvPr/>
        </p:nvSpPr>
        <p:spPr>
          <a:xfrm>
            <a:off x="573452" y="2252555"/>
            <a:ext cx="8173057" cy="623246"/>
          </a:xfrm>
          <a:prstGeom prst="rect">
            <a:avLst/>
          </a:prstGeom>
        </p:spPr>
        <p:txBody>
          <a:bodyPr wrap="square" lIns="68579" tIns="34289" rIns="68579" bIns="34289">
            <a:spAutoFit/>
          </a:bodyPr>
          <a:lstStyle/>
          <a:p>
            <a:pPr defTabSz="914400"/>
            <a:endParaRPr lang="en-US" i="1" kern="0" dirty="0">
              <a:solidFill>
                <a:srgbClr val="FF0000"/>
              </a:solidFill>
            </a:endParaRPr>
          </a:p>
          <a:p>
            <a:pPr defTabSz="914400"/>
            <a:endParaRPr lang="en-US" i="1" kern="0" dirty="0">
              <a:solidFill>
                <a:srgbClr val="FF0000"/>
              </a:solidFill>
            </a:endParaRPr>
          </a:p>
        </p:txBody>
      </p:sp>
      <p:sp>
        <p:nvSpPr>
          <p:cNvPr id="30" name="Title 1"/>
          <p:cNvSpPr txBox="1">
            <a:spLocks/>
          </p:cNvSpPr>
          <p:nvPr/>
        </p:nvSpPr>
        <p:spPr>
          <a:xfrm>
            <a:off x="304801" y="3654157"/>
            <a:ext cx="3911600" cy="344222"/>
          </a:xfrm>
          <a:prstGeom prst="rect">
            <a:avLst/>
          </a:prstGeom>
        </p:spPr>
        <p:txBody>
          <a:bodyPr lIns="68574" tIns="34289" rIns="68574" bIns="34289"/>
          <a:lstStyle/>
          <a:p>
            <a:pPr algn="ctr" defTabSz="914378">
              <a:defRPr/>
            </a:pPr>
            <a:r>
              <a:rPr lang="en-US" b="1" kern="0" dirty="0">
                <a:solidFill>
                  <a:srgbClr val="0E66AF"/>
                </a:solidFill>
                <a:latin typeface="Calibri"/>
                <a:ea typeface="+mj-ea"/>
                <a:cs typeface="Calibri"/>
              </a:rPr>
              <a:t>Labs Rise to the Challenge in India </a:t>
            </a:r>
          </a:p>
        </p:txBody>
      </p:sp>
      <p:pic>
        <p:nvPicPr>
          <p:cNvPr id="31" name="Picture 30"/>
          <p:cNvPicPr/>
          <p:nvPr/>
        </p:nvPicPr>
        <p:blipFill>
          <a:blip r:embed="rId6" r:link="rId7">
            <a:extLst>
              <a:ext uri="{28A0092B-C50C-407E-A947-70E740481C1C}">
                <a14:useLocalDpi xmlns:a14="http://schemas.microsoft.com/office/drawing/2010/main" val="0"/>
              </a:ext>
            </a:extLst>
          </a:blip>
          <a:stretch>
            <a:fillRect/>
          </a:stretch>
        </p:blipFill>
        <p:spPr>
          <a:xfrm>
            <a:off x="2843464" y="4726512"/>
            <a:ext cx="788738" cy="762002"/>
          </a:xfrm>
          <a:prstGeom prst="rect">
            <a:avLst/>
          </a:prstGeom>
        </p:spPr>
      </p:pic>
      <p:sp>
        <p:nvSpPr>
          <p:cNvPr id="32" name="TextBox 31"/>
          <p:cNvSpPr txBox="1"/>
          <p:nvPr/>
        </p:nvSpPr>
        <p:spPr>
          <a:xfrm>
            <a:off x="229893" y="5435155"/>
            <a:ext cx="4517742" cy="404726"/>
          </a:xfrm>
          <a:prstGeom prst="rect">
            <a:avLst/>
          </a:prstGeom>
          <a:noFill/>
        </p:spPr>
        <p:txBody>
          <a:bodyPr wrap="square" lIns="68579" tIns="34289" rIns="68579" bIns="34289" rtlCol="0">
            <a:spAutoFit/>
          </a:bodyPr>
          <a:lstStyle/>
          <a:p>
            <a:pPr defTabSz="914400">
              <a:lnSpc>
                <a:spcPct val="90000"/>
              </a:lnSpc>
            </a:pPr>
            <a:r>
              <a:rPr lang="en-US" sz="1200" i="1" kern="0" dirty="0">
                <a:solidFill>
                  <a:schemeClr val="accent4">
                    <a:lumMod val="75000"/>
                  </a:schemeClr>
                </a:solidFill>
                <a:latin typeface="Calibri"/>
                <a:cs typeface="Calibri"/>
              </a:rPr>
              <a:t>An India EIS officer helps the district rapid response team take interviews after a food poisoning outbreak in Gujarat, 2015 </a:t>
            </a:r>
          </a:p>
        </p:txBody>
      </p:sp>
      <p:pic>
        <p:nvPicPr>
          <p:cNvPr id="33" name="Picture 3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00530" y="4069123"/>
            <a:ext cx="1841539" cy="1381154"/>
          </a:xfrm>
          <a:prstGeom prst="rect">
            <a:avLst/>
          </a:prstGeom>
        </p:spPr>
      </p:pic>
      <p:pic>
        <p:nvPicPr>
          <p:cNvPr id="34" name="Picture 33"/>
          <p:cNvPicPr/>
          <p:nvPr/>
        </p:nvPicPr>
        <p:blipFill>
          <a:blip r:embed="rId11" r:link="rId12">
            <a:extLst>
              <a:ext uri="{28A0092B-C50C-407E-A947-70E740481C1C}">
                <a14:useLocalDpi xmlns:a14="http://schemas.microsoft.com/office/drawing/2010/main" val="0"/>
              </a:ext>
            </a:extLst>
          </a:blip>
          <a:stretch>
            <a:fillRect/>
          </a:stretch>
        </p:blipFill>
        <p:spPr>
          <a:xfrm>
            <a:off x="2331954" y="4133848"/>
            <a:ext cx="788738" cy="762002"/>
          </a:xfrm>
          <a:prstGeom prst="rect">
            <a:avLst/>
          </a:prstGeom>
        </p:spPr>
      </p:pic>
      <p:pic>
        <p:nvPicPr>
          <p:cNvPr id="35" name="Picture 34"/>
          <p:cNvPicPr>
            <a:picLocks noChangeAspect="1"/>
          </p:cNvPicPr>
          <p:nvPr/>
        </p:nvPicPr>
        <p:blipFill>
          <a:blip r:embed="rId8" r:link="rId9">
            <a:extLst>
              <a:ext uri="{28A0092B-C50C-407E-A947-70E740481C1C}">
                <a14:useLocalDpi xmlns:a14="http://schemas.microsoft.com/office/drawing/2010/main" val="0"/>
              </a:ext>
            </a:extLst>
          </a:blip>
          <a:stretch>
            <a:fillRect/>
          </a:stretch>
        </p:blipFill>
        <p:spPr>
          <a:xfrm>
            <a:off x="3372030" y="4097184"/>
            <a:ext cx="773272" cy="773272"/>
          </a:xfrm>
          <a:prstGeom prst="rect">
            <a:avLst/>
          </a:prstGeom>
        </p:spPr>
      </p:pic>
      <p:pic>
        <p:nvPicPr>
          <p:cNvPr id="36" name="Picture 35" descr="\\cdc.gov\project\CGH_DPHSWD\OD\Communication &amp; Partnerships\Photo Library\Sierra Leone\SL_IDSR_data_quality_audit_Kambia_08_2016.JPG"/>
          <p:cNvPicPr/>
          <p:nvPr/>
        </p:nvPicPr>
        <p:blipFill>
          <a:blip r:embed="rId14" cstate="print">
            <a:extLst>
              <a:ext uri="{28A0092B-C50C-407E-A947-70E740481C1C}">
                <a14:useLocalDpi xmlns:a14="http://schemas.microsoft.com/office/drawing/2010/main" val="0"/>
              </a:ext>
            </a:extLst>
          </a:blip>
          <a:srcRect b="11149"/>
          <a:stretch>
            <a:fillRect/>
          </a:stretch>
        </p:blipFill>
        <p:spPr bwMode="auto">
          <a:xfrm>
            <a:off x="5086525" y="3812119"/>
            <a:ext cx="2626609" cy="1659467"/>
          </a:xfrm>
          <a:prstGeom prst="rect">
            <a:avLst/>
          </a:prstGeom>
          <a:noFill/>
          <a:ln>
            <a:noFill/>
          </a:ln>
        </p:spPr>
      </p:pic>
      <p:sp>
        <p:nvSpPr>
          <p:cNvPr id="37" name="Rectangle 36"/>
          <p:cNvSpPr/>
          <p:nvPr/>
        </p:nvSpPr>
        <p:spPr>
          <a:xfrm>
            <a:off x="5058536" y="5451942"/>
            <a:ext cx="3772536" cy="427807"/>
          </a:xfrm>
          <a:prstGeom prst="rect">
            <a:avLst/>
          </a:prstGeom>
        </p:spPr>
        <p:txBody>
          <a:bodyPr wrap="square" lIns="91438" tIns="45719" rIns="91438" bIns="45719">
            <a:spAutoFit/>
          </a:bodyPr>
          <a:lstStyle/>
          <a:p>
            <a:pPr defTabSz="914400">
              <a:lnSpc>
                <a:spcPct val="90000"/>
              </a:lnSpc>
              <a:spcAft>
                <a:spcPts val="1000"/>
              </a:spcAft>
            </a:pPr>
            <a:r>
              <a:rPr lang="en-US" sz="1200" i="1" kern="0" dirty="0">
                <a:solidFill>
                  <a:schemeClr val="accent4">
                    <a:lumMod val="75000"/>
                  </a:schemeClr>
                </a:solidFill>
                <a:latin typeface="Calibri"/>
                <a:ea typeface="Calibri" panose="020F0502020204030204" pitchFamily="34" charset="0"/>
                <a:cs typeface="Calibri"/>
              </a:rPr>
              <a:t>Community health workers review reports from a health facility in </a:t>
            </a:r>
            <a:r>
              <a:rPr lang="en-US" sz="1200" i="1" kern="0" dirty="0" err="1">
                <a:solidFill>
                  <a:schemeClr val="accent4">
                    <a:lumMod val="75000"/>
                  </a:schemeClr>
                </a:solidFill>
                <a:latin typeface="Calibri"/>
                <a:ea typeface="Calibri" panose="020F0502020204030204" pitchFamily="34" charset="0"/>
                <a:cs typeface="Calibri"/>
              </a:rPr>
              <a:t>Kambia</a:t>
            </a:r>
            <a:r>
              <a:rPr lang="en-US" sz="1200" i="1" kern="0" dirty="0">
                <a:solidFill>
                  <a:schemeClr val="accent4">
                    <a:lumMod val="75000"/>
                  </a:schemeClr>
                </a:solidFill>
                <a:latin typeface="Calibri"/>
                <a:ea typeface="Calibri" panose="020F0502020204030204" pitchFamily="34" charset="0"/>
                <a:cs typeface="Calibri"/>
              </a:rPr>
              <a:t> district </a:t>
            </a:r>
          </a:p>
        </p:txBody>
      </p:sp>
    </p:spTree>
    <p:extLst>
      <p:ext uri="{BB962C8B-B14F-4D97-AF65-F5344CB8AC3E}">
        <p14:creationId xmlns:p14="http://schemas.microsoft.com/office/powerpoint/2010/main" val="13610530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0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20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20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0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2000"/>
                                        <p:tgtEl>
                                          <p:spTgt spid="30"/>
                                        </p:tgtEl>
                                      </p:cBhvr>
                                    </p:animEffect>
                                  </p:childTnLst>
                                </p:cTn>
                              </p:par>
                              <p:par>
                                <p:cTn id="28" presetID="10" presetClass="entr" presetSubtype="0"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2000"/>
                                        <p:tgtEl>
                                          <p:spTgt spid="3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2000"/>
                                        <p:tgtEl>
                                          <p:spTgt spid="32"/>
                                        </p:tgtEl>
                                      </p:cBhvr>
                                    </p:animEffect>
                                  </p:childTnLst>
                                </p:cTn>
                              </p:par>
                              <p:par>
                                <p:cTn id="34" presetID="10" presetClass="entr" presetSubtype="0"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2000"/>
                                        <p:tgtEl>
                                          <p:spTgt spid="33"/>
                                        </p:tgtEl>
                                      </p:cBhvr>
                                    </p:animEffect>
                                  </p:childTnLst>
                                </p:cTn>
                              </p:par>
                              <p:par>
                                <p:cTn id="37" presetID="10"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2000"/>
                                        <p:tgtEl>
                                          <p:spTgt spid="35"/>
                                        </p:tgtEl>
                                      </p:cBhvr>
                                    </p:animEffect>
                                  </p:childTnLst>
                                </p:cTn>
                              </p:par>
                              <p:par>
                                <p:cTn id="40" presetID="10" presetClass="entr" presetSubtype="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20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2000"/>
                                        <p:tgtEl>
                                          <p:spTgt spid="1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2000"/>
                                        <p:tgtEl>
                                          <p:spTgt spid="18"/>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000"/>
                                        <p:tgtEl>
                                          <p:spTgt spid="17"/>
                                        </p:tgtEl>
                                      </p:cBhvr>
                                    </p:animEffect>
                                  </p:childTnLst>
                                </p:cTn>
                              </p:par>
                              <p:par>
                                <p:cTn id="54" presetID="10" presetClass="entr" presetSubtype="0" fill="hold"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2000"/>
                                        <p:tgtEl>
                                          <p:spTgt spid="3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2000"/>
                                        <p:tgtEl>
                                          <p:spTgt spid="37"/>
                                        </p:tgtEl>
                                      </p:cBhvr>
                                    </p:animEffect>
                                  </p:childTnLst>
                                </p:cTn>
                              </p:par>
                              <p:par>
                                <p:cTn id="60" presetID="10" presetClass="entr" presetSubtype="0"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2000"/>
                                        <p:tgtEl>
                                          <p:spTgt spid="21"/>
                                        </p:tgtEl>
                                      </p:cBhvr>
                                    </p:animEffect>
                                  </p:childTnLst>
                                </p:cTn>
                              </p:par>
                              <p:par>
                                <p:cTn id="63" presetID="10" presetClass="entr" presetSubtype="0" fill="hold"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000"/>
                                        <p:tgtEl>
                                          <p:spTgt spid="20"/>
                                        </p:tgtEl>
                                      </p:cBhvr>
                                    </p:animEffect>
                                  </p:childTnLst>
                                </p:cTn>
                              </p:par>
                              <p:par>
                                <p:cTn id="66" presetID="10"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10" grpId="0"/>
      <p:bldP spid="18" grpId="0"/>
      <p:bldP spid="30" grpId="0"/>
      <p:bldP spid="32"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0" y="1085841"/>
            <a:ext cx="9144000" cy="1752599"/>
          </a:xfrm>
          <a:prstGeom prst="rect">
            <a:avLst/>
          </a:prstGeom>
          <a:noFill/>
          <a:ln w="9525">
            <a:noFill/>
            <a:miter lim="800000"/>
            <a:headEnd/>
            <a:tailEnd/>
          </a:ln>
        </p:spPr>
        <p:txBody>
          <a:bodyPr vert="horz" wrap="square" lIns="91432" tIns="45716" rIns="91432" bIns="45716" numCol="1" anchor="ctr" anchorCtr="0" compatLnSpc="1">
            <a:prstTxWarp prst="textNoShape">
              <a:avLst/>
            </a:prstTxWarp>
            <a:noAutofit/>
          </a:bodyPr>
          <a:lstStyle/>
          <a:p>
            <a:pPr algn="ctr" defTabSz="457154">
              <a:lnSpc>
                <a:spcPct val="90000"/>
              </a:lnSpc>
              <a:defRPr/>
            </a:pPr>
            <a:r>
              <a:rPr lang="en-US" sz="4000" b="1" kern="0" dirty="0">
                <a:solidFill>
                  <a:schemeClr val="bg2"/>
                </a:solidFill>
                <a:latin typeface="Calibri"/>
                <a:ea typeface="ＭＳ Ｐゴシック" charset="-128"/>
                <a:cs typeface="Calibri"/>
              </a:rPr>
              <a:t>The world is</a:t>
            </a:r>
            <a:br>
              <a:rPr lang="en-US" sz="4000" b="1" kern="0" dirty="0">
                <a:solidFill>
                  <a:schemeClr val="bg2"/>
                </a:solidFill>
                <a:latin typeface="Calibri"/>
                <a:ea typeface="ＭＳ Ｐゴシック" charset="-128"/>
                <a:cs typeface="Calibri"/>
              </a:rPr>
            </a:br>
            <a:r>
              <a:rPr lang="en-US" sz="4000" b="1" kern="0" dirty="0">
                <a:solidFill>
                  <a:schemeClr val="bg2"/>
                </a:solidFill>
                <a:latin typeface="Calibri"/>
                <a:ea typeface="ＭＳ Ｐゴシック" charset="-128"/>
                <a:cs typeface="Calibri"/>
              </a:rPr>
              <a:t>safer than ever from</a:t>
            </a:r>
            <a:br>
              <a:rPr lang="en-US" sz="4000" b="1" kern="0" dirty="0">
                <a:solidFill>
                  <a:schemeClr val="bg2"/>
                </a:solidFill>
                <a:latin typeface="Calibri"/>
                <a:ea typeface="ＭＳ Ｐゴシック" charset="-128"/>
                <a:cs typeface="Calibri"/>
              </a:rPr>
            </a:br>
            <a:r>
              <a:rPr lang="en-US" sz="4000" b="1" kern="0" dirty="0">
                <a:solidFill>
                  <a:schemeClr val="bg2"/>
                </a:solidFill>
                <a:latin typeface="Calibri"/>
                <a:ea typeface="ＭＳ Ｐゴシック" charset="-128"/>
                <a:cs typeface="Calibri"/>
              </a:rPr>
              <a:t>global health threats</a:t>
            </a:r>
          </a:p>
        </p:txBody>
      </p:sp>
      <p:sp>
        <p:nvSpPr>
          <p:cNvPr id="6" name="Title 1"/>
          <p:cNvSpPr txBox="1">
            <a:spLocks/>
          </p:cNvSpPr>
          <p:nvPr/>
        </p:nvSpPr>
        <p:spPr bwMode="auto">
          <a:xfrm>
            <a:off x="0" y="2935791"/>
            <a:ext cx="9144000" cy="935595"/>
          </a:xfrm>
          <a:prstGeom prst="rect">
            <a:avLst/>
          </a:prstGeom>
          <a:noFill/>
          <a:ln w="9525">
            <a:noFill/>
            <a:miter lim="800000"/>
            <a:headEnd/>
            <a:tailEnd/>
          </a:ln>
        </p:spPr>
        <p:txBody>
          <a:bodyPr vert="horz" wrap="square" lIns="91432" tIns="45716" rIns="91432" bIns="45716" numCol="1" anchor="ctr" anchorCtr="1" compatLnSpc="1">
            <a:prstTxWarp prst="textNoShape">
              <a:avLst/>
            </a:prstTxWarp>
            <a:noAutofit/>
          </a:bodyPr>
          <a:lstStyle/>
          <a:p>
            <a:pPr algn="ctr" defTabSz="457154">
              <a:lnSpc>
                <a:spcPct val="90000"/>
              </a:lnSpc>
              <a:defRPr/>
            </a:pPr>
            <a:r>
              <a:rPr lang="en-US" sz="4000" b="1" i="1" kern="0" dirty="0">
                <a:solidFill>
                  <a:schemeClr val="bg2"/>
                </a:solidFill>
                <a:latin typeface="Calibri"/>
                <a:ea typeface="ＭＳ Ｐゴシック" charset="-128"/>
                <a:cs typeface="Calibri"/>
              </a:rPr>
              <a:t>AND</a:t>
            </a:r>
            <a:endParaRPr lang="en-US" sz="4000" b="1" kern="0" dirty="0">
              <a:solidFill>
                <a:schemeClr val="bg2"/>
              </a:solidFill>
              <a:latin typeface="Calibri"/>
              <a:ea typeface="ＭＳ Ｐゴシック" charset="-128"/>
              <a:cs typeface="Calibri"/>
            </a:endParaRPr>
          </a:p>
        </p:txBody>
      </p:sp>
      <p:sp>
        <p:nvSpPr>
          <p:cNvPr id="7" name="Title 1"/>
          <p:cNvSpPr txBox="1">
            <a:spLocks/>
          </p:cNvSpPr>
          <p:nvPr/>
        </p:nvSpPr>
        <p:spPr bwMode="auto">
          <a:xfrm>
            <a:off x="0" y="3960253"/>
            <a:ext cx="9144000" cy="1858466"/>
          </a:xfrm>
          <a:prstGeom prst="rect">
            <a:avLst/>
          </a:prstGeom>
          <a:noFill/>
          <a:ln w="9525">
            <a:noFill/>
            <a:miter lim="800000"/>
            <a:headEnd/>
            <a:tailEnd/>
          </a:ln>
        </p:spPr>
        <p:txBody>
          <a:bodyPr vert="horz" wrap="square" lIns="91432" tIns="45716" rIns="91432" bIns="45716" numCol="1" anchor="ctr" anchorCtr="0" compatLnSpc="1">
            <a:prstTxWarp prst="textNoShape">
              <a:avLst/>
            </a:prstTxWarp>
            <a:noAutofit/>
          </a:bodyPr>
          <a:lstStyle/>
          <a:p>
            <a:pPr algn="ctr" defTabSz="457154">
              <a:lnSpc>
                <a:spcPct val="90000"/>
              </a:lnSpc>
              <a:defRPr/>
            </a:pPr>
            <a:r>
              <a:rPr lang="en-US" sz="4000" b="1" kern="0" dirty="0">
                <a:solidFill>
                  <a:schemeClr val="bg2"/>
                </a:solidFill>
                <a:latin typeface="Calibri"/>
                <a:ea typeface="ＭＳ Ｐゴシック" charset="-128"/>
                <a:cs typeface="Calibri"/>
              </a:rPr>
              <a:t>The world is at</a:t>
            </a:r>
            <a:br>
              <a:rPr lang="en-US" sz="4000" b="1" kern="0" dirty="0">
                <a:solidFill>
                  <a:schemeClr val="bg2"/>
                </a:solidFill>
                <a:latin typeface="Calibri"/>
                <a:ea typeface="ＭＳ Ｐゴシック" charset="-128"/>
                <a:cs typeface="Calibri"/>
              </a:rPr>
            </a:br>
            <a:r>
              <a:rPr lang="en-US" sz="4000" b="1" kern="0" dirty="0">
                <a:solidFill>
                  <a:schemeClr val="bg2"/>
                </a:solidFill>
                <a:latin typeface="Calibri"/>
                <a:ea typeface="ＭＳ Ｐゴシック" charset="-128"/>
                <a:cs typeface="Calibri"/>
              </a:rPr>
              <a:t>greater risk than ever from</a:t>
            </a:r>
            <a:br>
              <a:rPr lang="en-US" sz="4000" b="1" kern="0" dirty="0">
                <a:solidFill>
                  <a:schemeClr val="bg2"/>
                </a:solidFill>
                <a:latin typeface="Calibri"/>
                <a:ea typeface="ＭＳ Ｐゴシック" charset="-128"/>
                <a:cs typeface="Calibri"/>
              </a:rPr>
            </a:br>
            <a:r>
              <a:rPr lang="en-US" sz="4000" b="1" kern="0" dirty="0">
                <a:solidFill>
                  <a:schemeClr val="bg2"/>
                </a:solidFill>
                <a:latin typeface="Calibri"/>
                <a:ea typeface="ＭＳ Ｐゴシック" charset="-128"/>
                <a:cs typeface="Calibri"/>
              </a:rPr>
              <a:t>global health threats</a:t>
            </a:r>
          </a:p>
        </p:txBody>
      </p:sp>
    </p:spTree>
    <p:extLst>
      <p:ext uri="{BB962C8B-B14F-4D97-AF65-F5344CB8AC3E}">
        <p14:creationId xmlns:p14="http://schemas.microsoft.com/office/powerpoint/2010/main" val="20516851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p:bldP spid="6" grpId="0" bldLvl="5"/>
      <p:bldP spid="7" grpId="0" build="p" bldLvl="5"/>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1" y="1063230"/>
            <a:ext cx="3479800" cy="488288"/>
          </a:xfrm>
        </p:spPr>
        <p:txBody>
          <a:bodyPr/>
          <a:lstStyle/>
          <a:p>
            <a:pPr algn="ctr">
              <a:lnSpc>
                <a:spcPct val="90000"/>
              </a:lnSpc>
            </a:pPr>
            <a:r>
              <a:rPr lang="en-US" sz="1800" dirty="0">
                <a:solidFill>
                  <a:srgbClr val="0E66AF"/>
                </a:solidFill>
                <a:latin typeface="Calibri"/>
                <a:cs typeface="Calibri"/>
              </a:rPr>
              <a:t>Stronger Labs Improve Detection in Thailand</a:t>
            </a:r>
          </a:p>
        </p:txBody>
      </p:sp>
      <p:pic>
        <p:nvPicPr>
          <p:cNvPr id="11" name="Content Placeholder 10"/>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62466" y="1644123"/>
            <a:ext cx="2209800" cy="1484312"/>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a:blip r:embed="rId4" r:link="rId5">
            <a:extLst>
              <a:ext uri="{28A0092B-C50C-407E-A947-70E740481C1C}">
                <a14:useLocalDpi xmlns:a14="http://schemas.microsoft.com/office/drawing/2010/main" val="0"/>
              </a:ext>
            </a:extLst>
          </a:blip>
          <a:stretch>
            <a:fillRect/>
          </a:stretch>
        </p:blipFill>
        <p:spPr>
          <a:xfrm>
            <a:off x="2671233" y="1646634"/>
            <a:ext cx="739920" cy="717683"/>
          </a:xfrm>
          <a:prstGeom prst="rect">
            <a:avLst/>
          </a:prstGeom>
        </p:spPr>
      </p:pic>
      <p:pic>
        <p:nvPicPr>
          <p:cNvPr id="7" name="Picture 6"/>
          <p:cNvPicPr/>
          <p:nvPr/>
        </p:nvPicPr>
        <p:blipFill>
          <a:blip r:embed="rId6" r:link="rId7">
            <a:extLst>
              <a:ext uri="{28A0092B-C50C-407E-A947-70E740481C1C}">
                <a14:useLocalDpi xmlns:a14="http://schemas.microsoft.com/office/drawing/2010/main" val="0"/>
              </a:ext>
            </a:extLst>
          </a:blip>
          <a:stretch>
            <a:fillRect/>
          </a:stretch>
        </p:blipFill>
        <p:spPr>
          <a:xfrm>
            <a:off x="2680613" y="2442500"/>
            <a:ext cx="739920" cy="717683"/>
          </a:xfrm>
          <a:prstGeom prst="rect">
            <a:avLst/>
          </a:prstGeom>
        </p:spPr>
      </p:pic>
      <p:sp>
        <p:nvSpPr>
          <p:cNvPr id="12" name="Rectangle 11"/>
          <p:cNvSpPr/>
          <p:nvPr/>
        </p:nvSpPr>
        <p:spPr>
          <a:xfrm>
            <a:off x="286522" y="3181273"/>
            <a:ext cx="3362612" cy="438580"/>
          </a:xfrm>
          <a:prstGeom prst="rect">
            <a:avLst/>
          </a:prstGeom>
        </p:spPr>
        <p:txBody>
          <a:bodyPr wrap="square" lIns="68579" tIns="34289" rIns="68579" bIns="34289">
            <a:spAutoFit/>
          </a:bodyPr>
          <a:lstStyle/>
          <a:p>
            <a:pPr defTabSz="914400"/>
            <a:r>
              <a:rPr lang="en-US" sz="1200" i="1" kern="0" dirty="0" err="1">
                <a:solidFill>
                  <a:schemeClr val="accent4">
                    <a:lumMod val="75000"/>
                  </a:schemeClr>
                </a:solidFill>
                <a:latin typeface="Calibri" panose="020F0502020204030204" pitchFamily="34" charset="0"/>
              </a:rPr>
              <a:t>Aedes</a:t>
            </a:r>
            <a:r>
              <a:rPr lang="en-US" sz="1200" i="1" kern="0" dirty="0">
                <a:solidFill>
                  <a:schemeClr val="accent4">
                    <a:lumMod val="75000"/>
                  </a:schemeClr>
                </a:solidFill>
                <a:latin typeface="Calibri" panose="020F0502020204030204" pitchFamily="34" charset="0"/>
              </a:rPr>
              <a:t> aegypti is a small, dark mosquito with white lyre-shaped markings and banded legs</a:t>
            </a:r>
          </a:p>
        </p:txBody>
      </p:sp>
      <p:sp>
        <p:nvSpPr>
          <p:cNvPr id="8" name="Title 1"/>
          <p:cNvSpPr txBox="1">
            <a:spLocks/>
          </p:cNvSpPr>
          <p:nvPr/>
        </p:nvSpPr>
        <p:spPr>
          <a:xfrm>
            <a:off x="4140201" y="1052197"/>
            <a:ext cx="4749801" cy="363854"/>
          </a:xfrm>
          <a:prstGeom prst="rect">
            <a:avLst/>
          </a:prstGeom>
        </p:spPr>
        <p:txBody>
          <a:bodyPr lIns="68574" tIns="34289" rIns="68574" bIns="34289"/>
          <a:lstStyle/>
          <a:p>
            <a:pPr algn="ctr" defTabSz="914378">
              <a:lnSpc>
                <a:spcPct val="90000"/>
              </a:lnSpc>
              <a:defRPr/>
            </a:pPr>
            <a:r>
              <a:rPr lang="en-US" b="1" kern="0" dirty="0">
                <a:solidFill>
                  <a:srgbClr val="0E66AF"/>
                </a:solidFill>
                <a:latin typeface="Calibri"/>
                <a:ea typeface="+mj-ea"/>
                <a:cs typeface="Calibri"/>
              </a:rPr>
              <a:t>Improving </a:t>
            </a:r>
            <a:r>
              <a:rPr lang="en-US" b="1" kern="0" dirty="0" err="1">
                <a:solidFill>
                  <a:srgbClr val="0E66AF"/>
                </a:solidFill>
                <a:latin typeface="Calibri"/>
                <a:ea typeface="+mj-ea"/>
                <a:cs typeface="Calibri"/>
              </a:rPr>
              <a:t>Biosafety</a:t>
            </a:r>
            <a:r>
              <a:rPr lang="en-US" b="1" kern="0" dirty="0">
                <a:solidFill>
                  <a:srgbClr val="0E66AF"/>
                </a:solidFill>
                <a:latin typeface="Calibri"/>
                <a:ea typeface="+mj-ea"/>
                <a:cs typeface="Calibri"/>
              </a:rPr>
              <a:t> and </a:t>
            </a:r>
            <a:r>
              <a:rPr lang="en-US" b="1" kern="0" dirty="0" err="1">
                <a:solidFill>
                  <a:srgbClr val="0E66AF"/>
                </a:solidFill>
                <a:latin typeface="Calibri"/>
                <a:ea typeface="+mj-ea"/>
                <a:cs typeface="Calibri"/>
              </a:rPr>
              <a:t>Biosecurity</a:t>
            </a:r>
            <a:r>
              <a:rPr lang="en-US" b="1" kern="0" dirty="0">
                <a:solidFill>
                  <a:srgbClr val="0E66AF"/>
                </a:solidFill>
                <a:latin typeface="Calibri"/>
                <a:ea typeface="+mj-ea"/>
                <a:cs typeface="Calibri"/>
              </a:rPr>
              <a:t> in Ethiopia</a:t>
            </a:r>
          </a:p>
        </p:txBody>
      </p:sp>
      <p:pic>
        <p:nvPicPr>
          <p:cNvPr id="9" name="Content Placeholder 3"/>
          <p:cNvPicPr>
            <a:picLocks/>
          </p:cNvPicPr>
          <p:nvPr/>
        </p:nvPicPr>
        <p:blipFill>
          <a:blip r:embed="rId6" r:link="rId7">
            <a:extLst>
              <a:ext uri="{28A0092B-C50C-407E-A947-70E740481C1C}">
                <a14:useLocalDpi xmlns:a14="http://schemas.microsoft.com/office/drawing/2010/main" val="0"/>
              </a:ext>
            </a:extLst>
          </a:blip>
          <a:stretch>
            <a:fillRect/>
          </a:stretch>
        </p:blipFill>
        <p:spPr bwMode="auto">
          <a:xfrm>
            <a:off x="7713416" y="1837796"/>
            <a:ext cx="850618" cy="797454"/>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42320" y="1522668"/>
            <a:ext cx="2190749" cy="1643062"/>
          </a:xfrm>
          <a:prstGeom prst="rect">
            <a:avLst/>
          </a:prstGeom>
          <a:ln>
            <a:noFill/>
          </a:ln>
          <a:effectLst>
            <a:outerShdw blurRad="292100" dist="139700" dir="2700000" algn="tl" rotWithShape="0">
              <a:srgbClr val="333333">
                <a:alpha val="65000"/>
              </a:srgbClr>
            </a:outerShdw>
          </a:effectLst>
        </p:spPr>
      </p:pic>
      <p:sp>
        <p:nvSpPr>
          <p:cNvPr id="14" name="Rectangle 13"/>
          <p:cNvSpPr/>
          <p:nvPr/>
        </p:nvSpPr>
        <p:spPr>
          <a:xfrm>
            <a:off x="4140201" y="3226840"/>
            <a:ext cx="4487333" cy="253916"/>
          </a:xfrm>
          <a:prstGeom prst="rect">
            <a:avLst/>
          </a:prstGeom>
        </p:spPr>
        <p:txBody>
          <a:bodyPr wrap="square" lIns="68579" tIns="34289" rIns="68579" bIns="34289">
            <a:spAutoFit/>
          </a:bodyPr>
          <a:lstStyle/>
          <a:p>
            <a:pPr defTabSz="914400"/>
            <a:r>
              <a:rPr lang="en-US" sz="1200" i="1" kern="0" dirty="0">
                <a:solidFill>
                  <a:schemeClr val="accent4">
                    <a:lumMod val="75000"/>
                  </a:schemeClr>
                </a:solidFill>
              </a:rPr>
              <a:t>Engineers cleaning the biosafety cabinets in the polio lab</a:t>
            </a:r>
          </a:p>
        </p:txBody>
      </p:sp>
      <p:pic>
        <p:nvPicPr>
          <p:cNvPr id="16" name="Picture 15"/>
          <p:cNvPicPr>
            <a:picLocks noChangeAspect="1"/>
          </p:cNvPicPr>
          <p:nvPr/>
        </p:nvPicPr>
        <p:blipFill>
          <a:blip r:embed="rId9" r:link="rId10">
            <a:extLst>
              <a:ext uri="{28A0092B-C50C-407E-A947-70E740481C1C}">
                <a14:useLocalDpi xmlns:a14="http://schemas.microsoft.com/office/drawing/2010/main" val="0"/>
              </a:ext>
            </a:extLst>
          </a:blip>
          <a:stretch>
            <a:fillRect/>
          </a:stretch>
        </p:blipFill>
        <p:spPr>
          <a:xfrm>
            <a:off x="6679670" y="1837796"/>
            <a:ext cx="797454" cy="797454"/>
          </a:xfrm>
          <a:prstGeom prst="rect">
            <a:avLst/>
          </a:prstGeom>
        </p:spPr>
      </p:pic>
      <p:sp>
        <p:nvSpPr>
          <p:cNvPr id="18" name="Title 1"/>
          <p:cNvSpPr txBox="1">
            <a:spLocks/>
          </p:cNvSpPr>
          <p:nvPr/>
        </p:nvSpPr>
        <p:spPr>
          <a:xfrm>
            <a:off x="254002" y="3704961"/>
            <a:ext cx="4055533" cy="268022"/>
          </a:xfrm>
          <a:prstGeom prst="rect">
            <a:avLst/>
          </a:prstGeom>
        </p:spPr>
        <p:txBody>
          <a:bodyPr lIns="68574" tIns="34289" rIns="68574" bIns="34289"/>
          <a:lstStyle/>
          <a:p>
            <a:pPr algn="ctr" defTabSz="914378">
              <a:defRPr/>
            </a:pPr>
            <a:r>
              <a:rPr lang="en-US" b="1" kern="0" dirty="0">
                <a:solidFill>
                  <a:srgbClr val="0E66AF"/>
                </a:solidFill>
                <a:latin typeface="Calibri"/>
                <a:ea typeface="+mj-ea"/>
                <a:cs typeface="Calibri"/>
              </a:rPr>
              <a:t>Halting a Meningitis Outbreak in Ghana </a:t>
            </a:r>
          </a:p>
        </p:txBody>
      </p:sp>
      <p:pic>
        <p:nvPicPr>
          <p:cNvPr id="19" name="Content Placeholder 3"/>
          <p:cNvPicPr>
            <a:picLocks noChangeAspect="1"/>
          </p:cNvPicPr>
          <p:nvPr/>
        </p:nvPicPr>
        <p:blipFill>
          <a:blip r:embed="rId11" cstate="print">
            <a:extLst>
              <a:ext uri="{28A0092B-C50C-407E-A947-70E740481C1C}">
                <a14:useLocalDpi xmlns:a14="http://schemas.microsoft.com/office/drawing/2010/main" val="0"/>
              </a:ext>
            </a:extLst>
          </a:blip>
          <a:srcRect t="16196" b="8098"/>
          <a:stretch>
            <a:fillRect/>
          </a:stretch>
        </p:blipFill>
        <p:spPr bwMode="auto">
          <a:xfrm>
            <a:off x="281172" y="4058829"/>
            <a:ext cx="2216497" cy="1258514"/>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pic>
        <p:nvPicPr>
          <p:cNvPr id="20" name="Picture 19"/>
          <p:cNvPicPr/>
          <p:nvPr/>
        </p:nvPicPr>
        <p:blipFill>
          <a:blip r:embed="rId6" r:link="rId7">
            <a:extLst>
              <a:ext uri="{28A0092B-C50C-407E-A947-70E740481C1C}">
                <a14:useLocalDpi xmlns:a14="http://schemas.microsoft.com/office/drawing/2010/main" val="0"/>
              </a:ext>
            </a:extLst>
          </a:blip>
          <a:stretch>
            <a:fillRect/>
          </a:stretch>
        </p:blipFill>
        <p:spPr>
          <a:xfrm>
            <a:off x="2622545" y="4294712"/>
            <a:ext cx="773688" cy="773688"/>
          </a:xfrm>
          <a:prstGeom prst="rect">
            <a:avLst/>
          </a:prstGeom>
        </p:spPr>
      </p:pic>
      <p:pic>
        <p:nvPicPr>
          <p:cNvPr id="21" name="Picture 20"/>
          <p:cNvPicPr/>
          <p:nvPr/>
        </p:nvPicPr>
        <p:blipFill>
          <a:blip r:embed="rId12" r:link="rId13">
            <a:extLst>
              <a:ext uri="{28A0092B-C50C-407E-A947-70E740481C1C}">
                <a14:useLocalDpi xmlns:a14="http://schemas.microsoft.com/office/drawing/2010/main" val="0"/>
              </a:ext>
            </a:extLst>
          </a:blip>
          <a:stretch>
            <a:fillRect/>
          </a:stretch>
        </p:blipFill>
        <p:spPr>
          <a:xfrm>
            <a:off x="3428705" y="4277779"/>
            <a:ext cx="773688" cy="773688"/>
          </a:xfrm>
          <a:prstGeom prst="rect">
            <a:avLst/>
          </a:prstGeom>
        </p:spPr>
      </p:pic>
      <p:sp>
        <p:nvSpPr>
          <p:cNvPr id="22" name="Rectangle 21"/>
          <p:cNvSpPr/>
          <p:nvPr/>
        </p:nvSpPr>
        <p:spPr>
          <a:xfrm>
            <a:off x="245533" y="5328220"/>
            <a:ext cx="4106334" cy="404724"/>
          </a:xfrm>
          <a:prstGeom prst="rect">
            <a:avLst/>
          </a:prstGeom>
        </p:spPr>
        <p:txBody>
          <a:bodyPr wrap="square" lIns="68579" tIns="34289" rIns="68579" bIns="34289">
            <a:spAutoFit/>
          </a:bodyPr>
          <a:lstStyle/>
          <a:p>
            <a:pPr defTabSz="914400">
              <a:lnSpc>
                <a:spcPct val="90000"/>
              </a:lnSpc>
            </a:pPr>
            <a:r>
              <a:rPr lang="en-US" sz="1200" i="1" kern="0" dirty="0">
                <a:solidFill>
                  <a:schemeClr val="accent4">
                    <a:lumMod val="75000"/>
                  </a:schemeClr>
                </a:solidFill>
                <a:latin typeface="Calibri"/>
                <a:cs typeface="Calibri"/>
              </a:rPr>
              <a:t>CDC microbiologist Mahamoudou Ouattara training Laboratory Staff on real-time polymerase chain reaction (</a:t>
            </a:r>
            <a:r>
              <a:rPr lang="en-US" sz="1200" i="1" kern="0" dirty="0" err="1">
                <a:solidFill>
                  <a:schemeClr val="accent4">
                    <a:lumMod val="75000"/>
                  </a:schemeClr>
                </a:solidFill>
                <a:latin typeface="Calibri"/>
                <a:cs typeface="Calibri"/>
              </a:rPr>
              <a:t>rt</a:t>
            </a:r>
            <a:r>
              <a:rPr lang="en-US" sz="1200" i="1" kern="0" dirty="0">
                <a:solidFill>
                  <a:schemeClr val="accent4">
                    <a:lumMod val="75000"/>
                  </a:schemeClr>
                </a:solidFill>
                <a:latin typeface="Calibri"/>
                <a:cs typeface="Calibri"/>
              </a:rPr>
              <a:t>-PCR) technique</a:t>
            </a:r>
          </a:p>
        </p:txBody>
      </p:sp>
      <p:sp>
        <p:nvSpPr>
          <p:cNvPr id="25" name="Rectangle 24"/>
          <p:cNvSpPr/>
          <p:nvPr/>
        </p:nvSpPr>
        <p:spPr>
          <a:xfrm>
            <a:off x="4791100" y="5460568"/>
            <a:ext cx="4081968" cy="404724"/>
          </a:xfrm>
          <a:prstGeom prst="rect">
            <a:avLst/>
          </a:prstGeom>
        </p:spPr>
        <p:txBody>
          <a:bodyPr wrap="square" lIns="68579" tIns="34289" rIns="68579" bIns="34289">
            <a:spAutoFit/>
          </a:bodyPr>
          <a:lstStyle/>
          <a:p>
            <a:pPr defTabSz="914400">
              <a:lnSpc>
                <a:spcPct val="90000"/>
              </a:lnSpc>
            </a:pPr>
            <a:r>
              <a:rPr lang="en-US" sz="1200" i="1" kern="0" dirty="0">
                <a:solidFill>
                  <a:schemeClr val="accent4">
                    <a:lumMod val="75000"/>
                  </a:schemeClr>
                </a:solidFill>
                <a:latin typeface="Calibri" panose="020F0502020204030204" pitchFamily="34" charset="0"/>
                <a:ea typeface="Calibri" panose="020F0502020204030204" pitchFamily="34" charset="0"/>
                <a:cs typeface="Times New Roman" panose="02020603050405020304" pitchFamily="18" charset="0"/>
              </a:rPr>
              <a:t>Program Management Course for districts and chiefdoms at </a:t>
            </a:r>
            <a:r>
              <a:rPr lang="en-US" sz="1200" i="1" kern="0" dirty="0" err="1">
                <a:solidFill>
                  <a:schemeClr val="accent4">
                    <a:lumMod val="75000"/>
                  </a:schemeClr>
                </a:solidFill>
                <a:latin typeface="Calibri" panose="020F0502020204030204" pitchFamily="34" charset="0"/>
                <a:ea typeface="Calibri" panose="020F0502020204030204" pitchFamily="34" charset="0"/>
                <a:cs typeface="Times New Roman" panose="02020603050405020304" pitchFamily="18" charset="0"/>
              </a:rPr>
              <a:t>Njala</a:t>
            </a:r>
            <a:r>
              <a:rPr lang="en-US" sz="1200" i="1" kern="0" dirty="0">
                <a:solidFill>
                  <a:schemeClr val="accent4">
                    <a:lumMod val="75000"/>
                  </a:schemeClr>
                </a:solidFill>
                <a:latin typeface="Calibri" panose="020F0502020204030204" pitchFamily="34" charset="0"/>
                <a:ea typeface="Calibri" panose="020F0502020204030204" pitchFamily="34" charset="0"/>
                <a:cs typeface="Times New Roman" panose="02020603050405020304" pitchFamily="18" charset="0"/>
              </a:rPr>
              <a:t> University in Sierra Leone</a:t>
            </a:r>
            <a:endParaRPr lang="en-US" sz="1200" i="1" kern="0" dirty="0">
              <a:solidFill>
                <a:schemeClr val="accent4">
                  <a:lumMod val="75000"/>
                </a:schemeClr>
              </a:solidFill>
            </a:endParaRPr>
          </a:p>
        </p:txBody>
      </p:sp>
      <p:pic>
        <p:nvPicPr>
          <p:cNvPr id="26" name="Picture 25"/>
          <p:cNvPicPr>
            <a:picLocks noChangeAspect="1"/>
          </p:cNvPicPr>
          <p:nvPr/>
        </p:nvPicPr>
        <p:blipFill>
          <a:blip r:embed="rId14" cstate="print">
            <a:extLst>
              <a:ext uri="{28A0092B-C50C-407E-A947-70E740481C1C}">
                <a14:useLocalDpi xmlns:a14="http://schemas.microsoft.com/office/drawing/2010/main" val="0"/>
              </a:ext>
            </a:extLst>
          </a:blip>
          <a:srcRect t="7573"/>
          <a:stretch>
            <a:fillRect/>
          </a:stretch>
        </p:blipFill>
        <p:spPr>
          <a:xfrm>
            <a:off x="4791100" y="4066008"/>
            <a:ext cx="2049968" cy="1421049"/>
          </a:xfrm>
          <a:prstGeom prst="rect">
            <a:avLst/>
          </a:prstGeom>
        </p:spPr>
      </p:pic>
      <p:sp>
        <p:nvSpPr>
          <p:cNvPr id="28" name="TextBox 27"/>
          <p:cNvSpPr txBox="1"/>
          <p:nvPr/>
        </p:nvSpPr>
        <p:spPr>
          <a:xfrm>
            <a:off x="4783666" y="3710384"/>
            <a:ext cx="4360334" cy="346247"/>
          </a:xfrm>
          <a:prstGeom prst="rect">
            <a:avLst/>
          </a:prstGeom>
          <a:noFill/>
        </p:spPr>
        <p:txBody>
          <a:bodyPr wrap="square" lIns="68579" tIns="34289" rIns="68579" bIns="34289" rtlCol="0">
            <a:spAutoFit/>
          </a:bodyPr>
          <a:lstStyle/>
          <a:p>
            <a:pPr algn="ctr" defTabSz="914400"/>
            <a:r>
              <a:rPr lang="en-US" b="1" kern="0" dirty="0">
                <a:solidFill>
                  <a:srgbClr val="0E66AF"/>
                </a:solidFill>
                <a:latin typeface="Calibri"/>
                <a:cs typeface="Calibri"/>
              </a:rPr>
              <a:t>Building Capacity Post Ebola in Sierra Leone</a:t>
            </a:r>
          </a:p>
        </p:txBody>
      </p:sp>
      <p:pic>
        <p:nvPicPr>
          <p:cNvPr id="29" name="Picture 28"/>
          <p:cNvPicPr/>
          <p:nvPr/>
        </p:nvPicPr>
        <p:blipFill>
          <a:blip r:embed="rId12" r:link="rId13">
            <a:extLst>
              <a:ext uri="{28A0092B-C50C-407E-A947-70E740481C1C}">
                <a14:useLocalDpi xmlns:a14="http://schemas.microsoft.com/office/drawing/2010/main" val="0"/>
              </a:ext>
            </a:extLst>
          </a:blip>
          <a:stretch>
            <a:fillRect/>
          </a:stretch>
        </p:blipFill>
        <p:spPr>
          <a:xfrm>
            <a:off x="7027407" y="4303184"/>
            <a:ext cx="792472" cy="792472"/>
          </a:xfrm>
          <a:prstGeom prst="rect">
            <a:avLst/>
          </a:prstGeom>
        </p:spPr>
      </p:pic>
      <p:pic>
        <p:nvPicPr>
          <p:cNvPr id="31" name="Picture 30"/>
          <p:cNvPicPr/>
          <p:nvPr/>
        </p:nvPicPr>
        <p:blipFill>
          <a:blip r:embed="rId4" r:link="rId5">
            <a:extLst>
              <a:ext uri="{28A0092B-C50C-407E-A947-70E740481C1C}">
                <a14:useLocalDpi xmlns:a14="http://schemas.microsoft.com/office/drawing/2010/main" val="0"/>
              </a:ext>
            </a:extLst>
          </a:blip>
          <a:stretch>
            <a:fillRect/>
          </a:stretch>
        </p:blipFill>
        <p:spPr>
          <a:xfrm>
            <a:off x="7942746" y="4303184"/>
            <a:ext cx="792472" cy="792472"/>
          </a:xfrm>
          <a:prstGeom prst="rect">
            <a:avLst/>
          </a:prstGeom>
        </p:spPr>
      </p:pic>
    </p:spTree>
    <p:extLst>
      <p:ext uri="{BB962C8B-B14F-4D97-AF65-F5344CB8AC3E}">
        <p14:creationId xmlns:p14="http://schemas.microsoft.com/office/powerpoint/2010/main" val="37139937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0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2000"/>
                                        <p:tgtEl>
                                          <p:spTgt spid="8"/>
                                        </p:tgtEl>
                                      </p:cBhvr>
                                    </p:animEffect>
                                  </p:childTnLst>
                                </p:cTn>
                              </p:par>
                              <p:par>
                                <p:cTn id="25" presetID="10"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20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2000"/>
                                        <p:tgtEl>
                                          <p:spTgt spid="14"/>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par>
                                <p:cTn id="34" presetID="10"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2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000"/>
                                        <p:tgtEl>
                                          <p:spTgt spid="18"/>
                                        </p:tgtEl>
                                      </p:cBhvr>
                                    </p:animEffect>
                                  </p:childTnLst>
                                </p:cTn>
                              </p:par>
                              <p:par>
                                <p:cTn id="42" presetID="10" presetClass="entr" presetSubtype="0"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20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000"/>
                                        <p:tgtEl>
                                          <p:spTgt spid="22"/>
                                        </p:tgtEl>
                                      </p:cBhvr>
                                    </p:animEffect>
                                  </p:childTnLst>
                                </p:cTn>
                              </p:par>
                              <p:par>
                                <p:cTn id="48" presetID="10" presetClass="entr" presetSubtype="0" fill="hold"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2000"/>
                                        <p:tgtEl>
                                          <p:spTgt spid="20"/>
                                        </p:tgtEl>
                                      </p:cBhvr>
                                    </p:animEffect>
                                  </p:childTnLst>
                                </p:cTn>
                              </p:par>
                              <p:par>
                                <p:cTn id="51" presetID="10"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20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2000"/>
                                        <p:tgtEl>
                                          <p:spTgt spid="28"/>
                                        </p:tgtEl>
                                      </p:cBhvr>
                                    </p:animEffect>
                                  </p:childTnLst>
                                </p:cTn>
                              </p:par>
                              <p:par>
                                <p:cTn id="59" presetID="10" presetClass="entr" presetSubtype="0" fill="hold"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2000"/>
                                        <p:tgtEl>
                                          <p:spTgt spid="29"/>
                                        </p:tgtEl>
                                      </p:cBhvr>
                                    </p:animEffect>
                                  </p:childTnLst>
                                </p:cTn>
                              </p:par>
                              <p:par>
                                <p:cTn id="62" presetID="10" presetClass="entr" presetSubtype="0" fill="hold"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2000"/>
                                        <p:tgtEl>
                                          <p:spTgt spid="3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2000"/>
                                        <p:tgtEl>
                                          <p:spTgt spid="25"/>
                                        </p:tgtEl>
                                      </p:cBhvr>
                                    </p:animEffect>
                                  </p:childTnLst>
                                </p:cTn>
                              </p:par>
                              <p:par>
                                <p:cTn id="68" presetID="10" presetClass="entr" presetSubtype="0" fill="hold"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8" grpId="0"/>
      <p:bldP spid="14" grpId="0"/>
      <p:bldP spid="18" grpId="0"/>
      <p:bldP spid="22" grpId="0"/>
      <p:bldP spid="25"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934" y="1054759"/>
            <a:ext cx="8500534" cy="412088"/>
          </a:xfrm>
        </p:spPr>
        <p:txBody>
          <a:bodyPr/>
          <a:lstStyle/>
          <a:p>
            <a:pPr algn="ctr"/>
            <a:r>
              <a:rPr lang="en-US" sz="1800" dirty="0"/>
              <a:t>Addressing MERS in Saudi Arabia</a:t>
            </a:r>
          </a:p>
        </p:txBody>
      </p:sp>
      <p:sp>
        <p:nvSpPr>
          <p:cNvPr id="3" name="Content Placeholder 2"/>
          <p:cNvSpPr>
            <a:spLocks noGrp="1"/>
          </p:cNvSpPr>
          <p:nvPr>
            <p:ph type="body" sz="quarter" idx="10"/>
          </p:nvPr>
        </p:nvSpPr>
        <p:spPr>
          <a:xfrm>
            <a:off x="372536" y="3184521"/>
            <a:ext cx="5232399" cy="271992"/>
          </a:xfrm>
        </p:spPr>
        <p:txBody>
          <a:bodyPr/>
          <a:lstStyle/>
          <a:p>
            <a:pPr marL="0" indent="0">
              <a:buNone/>
            </a:pPr>
            <a:r>
              <a:rPr lang="en-US" sz="1200" i="1" dirty="0">
                <a:latin typeface="Calibri"/>
                <a:cs typeface="Calibri"/>
              </a:rPr>
              <a:t>A veterinarian collects a sample for MERS testing in Saudi Arabia</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532" y="1521970"/>
            <a:ext cx="6086474" cy="1658438"/>
          </a:xfrm>
          <a:prstGeom prst="rect">
            <a:avLst/>
          </a:prstGeom>
        </p:spPr>
      </p:pic>
      <p:pic>
        <p:nvPicPr>
          <p:cNvPr id="6" name="Picture 5"/>
          <p:cNvPicPr>
            <a:picLocks noChangeAspect="1"/>
          </p:cNvPicPr>
          <p:nvPr/>
        </p:nvPicPr>
        <p:blipFill>
          <a:blip r:embed="rId4" r:link="rId5">
            <a:extLst>
              <a:ext uri="{28A0092B-C50C-407E-A947-70E740481C1C}">
                <a14:useLocalDpi xmlns:a14="http://schemas.microsoft.com/office/drawing/2010/main" val="0"/>
              </a:ext>
            </a:extLst>
          </a:blip>
          <a:stretch>
            <a:fillRect/>
          </a:stretch>
        </p:blipFill>
        <p:spPr>
          <a:xfrm>
            <a:off x="6694623" y="1615905"/>
            <a:ext cx="717508" cy="707941"/>
          </a:xfrm>
          <a:prstGeom prst="rect">
            <a:avLst/>
          </a:prstGeom>
        </p:spPr>
      </p:pic>
      <p:pic>
        <p:nvPicPr>
          <p:cNvPr id="7" name="Picture 6"/>
          <p:cNvPicPr/>
          <p:nvPr/>
        </p:nvPicPr>
        <p:blipFill>
          <a:blip r:embed="rId6" r:link="rId7">
            <a:extLst>
              <a:ext uri="{28A0092B-C50C-407E-A947-70E740481C1C}">
                <a14:useLocalDpi xmlns:a14="http://schemas.microsoft.com/office/drawing/2010/main" val="0"/>
              </a:ext>
            </a:extLst>
          </a:blip>
          <a:stretch>
            <a:fillRect/>
          </a:stretch>
        </p:blipFill>
        <p:spPr>
          <a:xfrm>
            <a:off x="7474281" y="1618656"/>
            <a:ext cx="717508" cy="717508"/>
          </a:xfrm>
          <a:prstGeom prst="rect">
            <a:avLst/>
          </a:prstGeom>
        </p:spPr>
      </p:pic>
      <p:pic>
        <p:nvPicPr>
          <p:cNvPr id="9" name="Picture 8"/>
          <p:cNvPicPr/>
          <p:nvPr/>
        </p:nvPicPr>
        <p:blipFill>
          <a:blip r:embed="rId8" r:link="rId9">
            <a:extLst>
              <a:ext uri="{28A0092B-C50C-407E-A947-70E740481C1C}">
                <a14:useLocalDpi xmlns:a14="http://schemas.microsoft.com/office/drawing/2010/main" val="0"/>
              </a:ext>
            </a:extLst>
          </a:blip>
          <a:stretch>
            <a:fillRect/>
          </a:stretch>
        </p:blipFill>
        <p:spPr>
          <a:xfrm>
            <a:off x="7891457" y="2307207"/>
            <a:ext cx="717508" cy="717508"/>
          </a:xfrm>
          <a:prstGeom prst="rect">
            <a:avLst/>
          </a:prstGeom>
        </p:spPr>
      </p:pic>
      <p:pic>
        <p:nvPicPr>
          <p:cNvPr id="10" name="Picture 9"/>
          <p:cNvPicPr/>
          <p:nvPr/>
        </p:nvPicPr>
        <p:blipFill>
          <a:blip r:embed="rId10" r:link="rId11">
            <a:extLst>
              <a:ext uri="{28A0092B-C50C-407E-A947-70E740481C1C}">
                <a14:useLocalDpi xmlns:a14="http://schemas.microsoft.com/office/drawing/2010/main" val="0"/>
              </a:ext>
            </a:extLst>
          </a:blip>
          <a:stretch>
            <a:fillRect/>
          </a:stretch>
        </p:blipFill>
        <p:spPr>
          <a:xfrm>
            <a:off x="8248692" y="1604474"/>
            <a:ext cx="717508" cy="717508"/>
          </a:xfrm>
          <a:prstGeom prst="rect">
            <a:avLst/>
          </a:prstGeom>
        </p:spPr>
      </p:pic>
      <p:pic>
        <p:nvPicPr>
          <p:cNvPr id="11" name="Picture 10"/>
          <p:cNvPicPr>
            <a:picLocks noChangeAspect="1"/>
          </p:cNvPicPr>
          <p:nvPr/>
        </p:nvPicPr>
        <p:blipFill>
          <a:blip r:embed="rId12" r:link="rId13">
            <a:extLst>
              <a:ext uri="{28A0092B-C50C-407E-A947-70E740481C1C}">
                <a14:useLocalDpi xmlns:a14="http://schemas.microsoft.com/office/drawing/2010/main" val="0"/>
              </a:ext>
            </a:extLst>
          </a:blip>
          <a:stretch>
            <a:fillRect/>
          </a:stretch>
        </p:blipFill>
        <p:spPr>
          <a:xfrm>
            <a:off x="7035473" y="2316370"/>
            <a:ext cx="703439" cy="703439"/>
          </a:xfrm>
          <a:prstGeom prst="rect">
            <a:avLst/>
          </a:prstGeom>
        </p:spPr>
      </p:pic>
      <p:sp>
        <p:nvSpPr>
          <p:cNvPr id="13" name="TextBox 12"/>
          <p:cNvSpPr txBox="1"/>
          <p:nvPr/>
        </p:nvSpPr>
        <p:spPr>
          <a:xfrm>
            <a:off x="270934" y="3610126"/>
            <a:ext cx="8475134" cy="323163"/>
          </a:xfrm>
          <a:prstGeom prst="rect">
            <a:avLst/>
          </a:prstGeom>
          <a:noFill/>
        </p:spPr>
        <p:txBody>
          <a:bodyPr wrap="square" lIns="68579" tIns="34289" rIns="68579" bIns="34289" rtlCol="0">
            <a:spAutoFit/>
          </a:bodyPr>
          <a:lstStyle/>
          <a:p>
            <a:pPr algn="ctr" defTabSz="914400">
              <a:lnSpc>
                <a:spcPct val="90000"/>
              </a:lnSpc>
            </a:pPr>
            <a:r>
              <a:rPr lang="en-US" b="1" kern="0" dirty="0">
                <a:solidFill>
                  <a:srgbClr val="0E66AF"/>
                </a:solidFill>
                <a:latin typeface="Calibri"/>
                <a:cs typeface="Calibri"/>
              </a:rPr>
              <a:t>Stopping Yellow Fever Before It Spreads in Uganda </a:t>
            </a:r>
          </a:p>
        </p:txBody>
      </p:sp>
      <p:pic>
        <p:nvPicPr>
          <p:cNvPr id="14" name="Picture 13"/>
          <p:cNvPicPr/>
          <p:nvPr/>
        </p:nvPicPr>
        <p:blipFill>
          <a:blip r:embed="rId10" r:link="rId11">
            <a:extLst>
              <a:ext uri="{28A0092B-C50C-407E-A947-70E740481C1C}">
                <a14:useLocalDpi xmlns:a14="http://schemas.microsoft.com/office/drawing/2010/main" val="0"/>
              </a:ext>
            </a:extLst>
          </a:blip>
          <a:stretch>
            <a:fillRect/>
          </a:stretch>
        </p:blipFill>
        <p:spPr>
          <a:xfrm>
            <a:off x="7597708" y="4497920"/>
            <a:ext cx="665509" cy="670411"/>
          </a:xfrm>
          <a:prstGeom prst="rect">
            <a:avLst/>
          </a:prstGeom>
        </p:spPr>
      </p:pic>
      <p:pic>
        <p:nvPicPr>
          <p:cNvPr id="15" name="Picture 14"/>
          <p:cNvPicPr/>
          <p:nvPr/>
        </p:nvPicPr>
        <p:blipFill>
          <a:blip r:embed="rId6" r:link="rId7">
            <a:extLst>
              <a:ext uri="{28A0092B-C50C-407E-A947-70E740481C1C}">
                <a14:useLocalDpi xmlns:a14="http://schemas.microsoft.com/office/drawing/2010/main" val="0"/>
              </a:ext>
            </a:extLst>
          </a:blip>
          <a:stretch>
            <a:fillRect/>
          </a:stretch>
        </p:blipFill>
        <p:spPr>
          <a:xfrm>
            <a:off x="6896145" y="4497916"/>
            <a:ext cx="655360" cy="670412"/>
          </a:xfrm>
          <a:prstGeom prst="rect">
            <a:avLst/>
          </a:prstGeom>
        </p:spPr>
      </p:pic>
      <p:pic>
        <p:nvPicPr>
          <p:cNvPr id="16" name="Picture 15"/>
          <p:cNvPicPr/>
          <p:nvPr/>
        </p:nvPicPr>
        <p:blipFill>
          <a:blip r:embed="rId8" r:link="rId9">
            <a:extLst>
              <a:ext uri="{28A0092B-C50C-407E-A947-70E740481C1C}">
                <a14:useLocalDpi xmlns:a14="http://schemas.microsoft.com/office/drawing/2010/main" val="0"/>
              </a:ext>
            </a:extLst>
          </a:blip>
          <a:stretch>
            <a:fillRect/>
          </a:stretch>
        </p:blipFill>
        <p:spPr>
          <a:xfrm>
            <a:off x="8317899" y="4497919"/>
            <a:ext cx="664956" cy="670411"/>
          </a:xfrm>
          <a:prstGeom prst="rect">
            <a:avLst/>
          </a:prstGeom>
        </p:spPr>
      </p:pic>
      <p:pic>
        <p:nvPicPr>
          <p:cNvPr id="17" name="Picture 16"/>
          <p:cNvPicPr>
            <a:picLocks noChangeAspect="1"/>
          </p:cNvPicPr>
          <p:nvPr/>
        </p:nvPicPr>
        <p:blipFill>
          <a:blip r:embed="rId4" r:link="rId5">
            <a:extLst>
              <a:ext uri="{28A0092B-C50C-407E-A947-70E740481C1C}">
                <a14:useLocalDpi xmlns:a14="http://schemas.microsoft.com/office/drawing/2010/main" val="0"/>
              </a:ext>
            </a:extLst>
          </a:blip>
          <a:stretch>
            <a:fillRect/>
          </a:stretch>
        </p:blipFill>
        <p:spPr>
          <a:xfrm>
            <a:off x="6159019" y="4506854"/>
            <a:ext cx="670412" cy="661474"/>
          </a:xfrm>
          <a:prstGeom prst="rect">
            <a:avLst/>
          </a:prstGeom>
        </p:spPr>
      </p:pic>
      <p:sp>
        <p:nvSpPr>
          <p:cNvPr id="18" name="Rectangle 17"/>
          <p:cNvSpPr/>
          <p:nvPr/>
        </p:nvSpPr>
        <p:spPr>
          <a:xfrm>
            <a:off x="306809" y="5455221"/>
            <a:ext cx="8506993" cy="404726"/>
          </a:xfrm>
          <a:prstGeom prst="rect">
            <a:avLst/>
          </a:prstGeom>
        </p:spPr>
        <p:txBody>
          <a:bodyPr wrap="square" lIns="68579" tIns="34289" rIns="68579" bIns="34289">
            <a:spAutoFit/>
          </a:bodyPr>
          <a:lstStyle/>
          <a:p>
            <a:pPr defTabSz="914400">
              <a:lnSpc>
                <a:spcPct val="90000"/>
              </a:lnSpc>
            </a:pPr>
            <a:r>
              <a:rPr lang="en-US" sz="1200" i="1" kern="0" dirty="0">
                <a:solidFill>
                  <a:schemeClr val="accent4">
                    <a:lumMod val="75000"/>
                  </a:schemeClr>
                </a:solidFill>
                <a:latin typeface="Calibri"/>
                <a:cs typeface="Calibri"/>
              </a:rPr>
              <a:t>In March 2016, the MoH quickly contained a Yellow Fever outbreak and established a surveillance and specimen referral system to identify potential new cases</a:t>
            </a:r>
          </a:p>
        </p:txBody>
      </p:sp>
      <p:pic>
        <p:nvPicPr>
          <p:cNvPr id="19" name="Picture 18"/>
          <p:cNvPicPr>
            <a:picLocks noChangeAspect="1"/>
          </p:cNvPicPr>
          <p:nvPr/>
        </p:nvPicPr>
        <p:blipFill rotWithShape="1">
          <a:blip r:embed="rId14"/>
          <a:srcRect l="7284" t="64155" r="11062"/>
          <a:stretch/>
        </p:blipFill>
        <p:spPr>
          <a:xfrm>
            <a:off x="296892" y="3933289"/>
            <a:ext cx="5860716" cy="1580629"/>
          </a:xfrm>
          <a:prstGeom prst="rect">
            <a:avLst/>
          </a:prstGeom>
        </p:spPr>
      </p:pic>
    </p:spTree>
    <p:extLst>
      <p:ext uri="{BB962C8B-B14F-4D97-AF65-F5344CB8AC3E}">
        <p14:creationId xmlns:p14="http://schemas.microsoft.com/office/powerpoint/2010/main" val="1809557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20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20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2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par>
                                <p:cTn id="34" presetID="10"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2000"/>
                                        <p:tgtEl>
                                          <p:spTgt spid="15"/>
                                        </p:tgtEl>
                                      </p:cBhvr>
                                    </p:animEffect>
                                  </p:childTnLst>
                                </p:cTn>
                              </p:par>
                              <p:par>
                                <p:cTn id="37" presetID="10"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20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20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2000"/>
                                        <p:tgtEl>
                                          <p:spTgt spid="17"/>
                                        </p:tgtEl>
                                      </p:cBhvr>
                                    </p:animEffect>
                                  </p:childTnLst>
                                </p:cTn>
                              </p:par>
                              <p:par>
                                <p:cTn id="46" presetID="10" presetClass="entr" presetSubtype="0"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20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3"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E66AF"/>
                </a:solidFill>
              </a:rPr>
              <a:t>STRENGTHENING WHO</a:t>
            </a:r>
          </a:p>
        </p:txBody>
      </p:sp>
      <p:sp>
        <p:nvSpPr>
          <p:cNvPr id="3" name="Text Placeholder 2"/>
          <p:cNvSpPr>
            <a:spLocks noGrp="1"/>
          </p:cNvSpPr>
          <p:nvPr>
            <p:ph type="body" sz="quarter" idx="10"/>
          </p:nvPr>
        </p:nvSpPr>
        <p:spPr>
          <a:xfrm>
            <a:off x="457201" y="2092328"/>
            <a:ext cx="4364705" cy="3341688"/>
          </a:xfrm>
        </p:spPr>
        <p:txBody>
          <a:bodyPr/>
          <a:lstStyle/>
          <a:p>
            <a:pPr>
              <a:buClr>
                <a:srgbClr val="0E66AF"/>
              </a:buClr>
            </a:pPr>
            <a:r>
              <a:rPr lang="en-US" dirty="0"/>
              <a:t>WHO is key to strengthened systems globally &amp; improved ability to surge rapidly</a:t>
            </a:r>
          </a:p>
          <a:p>
            <a:pPr>
              <a:buClr>
                <a:srgbClr val="0E66AF"/>
              </a:buClr>
            </a:pPr>
            <a:r>
              <a:rPr lang="en-US" dirty="0"/>
              <a:t>We are all stronger when WHO is stronger</a:t>
            </a:r>
          </a:p>
          <a:p>
            <a:pPr>
              <a:buClr>
                <a:srgbClr val="0E66AF"/>
              </a:buClr>
            </a:pPr>
            <a:r>
              <a:rPr lang="en-US" dirty="0"/>
              <a:t>WHO does important work – but not as strong as it could or should be</a:t>
            </a:r>
          </a:p>
          <a:p>
            <a:pPr lvl="1"/>
            <a:r>
              <a:rPr lang="en-US" dirty="0"/>
              <a:t>Human resources</a:t>
            </a:r>
          </a:p>
          <a:p>
            <a:pPr lvl="1"/>
            <a:r>
              <a:rPr lang="en-US" dirty="0"/>
              <a:t>Politicization</a:t>
            </a:r>
          </a:p>
        </p:txBody>
      </p:sp>
      <p:pic>
        <p:nvPicPr>
          <p:cNvPr id="82946" name="Picture 2"/>
          <p:cNvPicPr>
            <a:picLocks noChangeAspect="1" noChangeArrowheads="1"/>
          </p:cNvPicPr>
          <p:nvPr/>
        </p:nvPicPr>
        <p:blipFill>
          <a:blip r:embed="rId2">
            <a:lum bright="10000"/>
          </a:blip>
          <a:srcRect/>
          <a:stretch>
            <a:fillRect/>
          </a:stretch>
        </p:blipFill>
        <p:spPr bwMode="auto">
          <a:xfrm>
            <a:off x="5556251" y="2158473"/>
            <a:ext cx="3162300" cy="2578100"/>
          </a:xfrm>
          <a:prstGeom prst="rect">
            <a:avLst/>
          </a:prstGeom>
          <a:noFill/>
          <a:ln w="9525">
            <a:noFill/>
            <a:miter lim="800000"/>
            <a:headEnd/>
            <a:tailEnd/>
          </a:ln>
          <a:effectLst/>
        </p:spPr>
      </p:pic>
    </p:spTree>
    <p:extLst>
      <p:ext uri="{BB962C8B-B14F-4D97-AF65-F5344CB8AC3E}">
        <p14:creationId xmlns:p14="http://schemas.microsoft.com/office/powerpoint/2010/main" val="51246180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865" y="995493"/>
            <a:ext cx="8229600" cy="857250"/>
          </a:xfrm>
        </p:spPr>
        <p:txBody>
          <a:bodyPr/>
          <a:lstStyle/>
          <a:p>
            <a:r>
              <a:rPr lang="en-US" dirty="0">
                <a:solidFill>
                  <a:srgbClr val="0E66AF"/>
                </a:solidFill>
              </a:rPr>
              <a:t>WHO AND CDC COORDINATION</a:t>
            </a:r>
            <a:br>
              <a:rPr lang="en-US" dirty="0">
                <a:solidFill>
                  <a:srgbClr val="0E66AF"/>
                </a:solidFill>
              </a:rPr>
            </a:br>
            <a:r>
              <a:rPr lang="en-US" sz="2400" dirty="0">
                <a:solidFill>
                  <a:srgbClr val="0E66AF"/>
                </a:solidFill>
              </a:rPr>
              <a:t>US involvement in global health is imperative</a:t>
            </a:r>
          </a:p>
        </p:txBody>
      </p:sp>
      <p:sp>
        <p:nvSpPr>
          <p:cNvPr id="3" name="Text Placeholder 2"/>
          <p:cNvSpPr>
            <a:spLocks noGrp="1"/>
          </p:cNvSpPr>
          <p:nvPr>
            <p:ph type="body" sz="quarter" idx="10"/>
          </p:nvPr>
        </p:nvSpPr>
        <p:spPr>
          <a:xfrm>
            <a:off x="397933" y="1881719"/>
            <a:ext cx="8483600" cy="3911599"/>
          </a:xfrm>
        </p:spPr>
        <p:txBody>
          <a:bodyPr/>
          <a:lstStyle/>
          <a:p>
            <a:pPr lvl="0"/>
            <a:r>
              <a:rPr lang="en-US" dirty="0"/>
              <a:t>CDC’s life-saving global health work protects the American people 24/7</a:t>
            </a:r>
          </a:p>
          <a:p>
            <a:pPr lvl="1"/>
            <a:r>
              <a:rPr lang="en-US" sz="1800" dirty="0"/>
              <a:t>US must maintain strong &amp; effective global health effort to ensure America’s health security interests</a:t>
            </a:r>
          </a:p>
          <a:p>
            <a:pPr lvl="1"/>
            <a:r>
              <a:rPr lang="en-US" sz="1800" dirty="0"/>
              <a:t>Cannot assume WHO coordination alone can stop complex global health threats, or that WHO will prioritize risk to American citizens as CDC does </a:t>
            </a:r>
          </a:p>
          <a:p>
            <a:r>
              <a:rPr lang="en-US" dirty="0"/>
              <a:t>WHO sets international health/crisis response goals, but depends on member countries such as the US to meet those goals</a:t>
            </a:r>
          </a:p>
          <a:p>
            <a:pPr lvl="1"/>
            <a:r>
              <a:rPr lang="en-US" sz="1800" dirty="0"/>
              <a:t>No single agency can meet the scope and intensity of all global health challenges </a:t>
            </a:r>
          </a:p>
          <a:p>
            <a:pPr lvl="1"/>
            <a:r>
              <a:rPr lang="en-US" sz="1800" dirty="0"/>
              <a:t>CDC front-line staff in &gt;60 countries address disease threats close to their source</a:t>
            </a:r>
          </a:p>
          <a:p>
            <a:pPr lvl="1"/>
            <a:r>
              <a:rPr lang="en-US" sz="1800" dirty="0"/>
              <a:t>WHO has no laboratories – CDC labs serve as global/regional reference labs</a:t>
            </a:r>
          </a:p>
          <a:p>
            <a:pPr lvl="1"/>
            <a:r>
              <a:rPr lang="en-US" sz="1800" dirty="0"/>
              <a:t>Knowledge and lessons learned from CDC’s work abroad are critical to our public health efforts at home to protect Americans</a:t>
            </a:r>
          </a:p>
        </p:txBody>
      </p:sp>
    </p:spTree>
    <p:extLst>
      <p:ext uri="{BB962C8B-B14F-4D97-AF65-F5344CB8AC3E}">
        <p14:creationId xmlns:p14="http://schemas.microsoft.com/office/powerpoint/2010/main" val="236464470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solidFill>
                  <a:srgbClr val="0E66AF"/>
                </a:solidFill>
              </a:rPr>
              <a:t>GLOBAL RAPID RESPONSE TEAM</a:t>
            </a:r>
            <a:br>
              <a:rPr lang="en-US" dirty="0">
                <a:solidFill>
                  <a:srgbClr val="0E66AF"/>
                </a:solidFill>
              </a:rPr>
            </a:br>
            <a:r>
              <a:rPr lang="en-US" sz="2400" dirty="0">
                <a:solidFill>
                  <a:srgbClr val="0E66AF"/>
                </a:solidFill>
              </a:rPr>
              <a:t>Enhancing CDC’s global emergency response capacity </a:t>
            </a:r>
          </a:p>
        </p:txBody>
      </p:sp>
      <p:sp>
        <p:nvSpPr>
          <p:cNvPr id="7" name="TextBox 6"/>
          <p:cNvSpPr txBox="1"/>
          <p:nvPr/>
        </p:nvSpPr>
        <p:spPr>
          <a:xfrm>
            <a:off x="482602" y="2050635"/>
            <a:ext cx="3166532" cy="3323979"/>
          </a:xfrm>
          <a:prstGeom prst="rect">
            <a:avLst/>
          </a:prstGeom>
          <a:noFill/>
        </p:spPr>
        <p:txBody>
          <a:bodyPr wrap="square" lIns="91432" tIns="45716" rIns="91432" bIns="45716" rtlCol="0">
            <a:spAutoFit/>
          </a:bodyPr>
          <a:lstStyle/>
          <a:p>
            <a:pPr marL="342866" indent="-342866" defTabSz="914400">
              <a:spcBef>
                <a:spcPts val="1080"/>
              </a:spcBef>
              <a:buClr>
                <a:srgbClr val="0E66AF"/>
              </a:buClr>
              <a:buFont typeface="Wingdings" panose="05000000000000000000" pitchFamily="2" charset="2"/>
              <a:buChar char="§"/>
            </a:pPr>
            <a:r>
              <a:rPr lang="en-US" sz="2000" kern="0" dirty="0">
                <a:solidFill>
                  <a:srgbClr val="7F7F7F">
                    <a:lumMod val="75000"/>
                  </a:srgbClr>
                </a:solidFill>
                <a:latin typeface="Calibri" panose="020F0502020204030204" pitchFamily="34" charset="0"/>
              </a:rPr>
              <a:t>Deploy rapid response teams to the field within 24-48 hours</a:t>
            </a:r>
          </a:p>
          <a:p>
            <a:pPr marL="342866" indent="-342866" defTabSz="914400">
              <a:spcBef>
                <a:spcPts val="1080"/>
              </a:spcBef>
              <a:buClr>
                <a:srgbClr val="0E66AF"/>
              </a:buClr>
              <a:buFont typeface="Wingdings" panose="05000000000000000000" pitchFamily="2" charset="2"/>
              <a:buChar char="§"/>
            </a:pPr>
            <a:r>
              <a:rPr lang="en-US" sz="2000" kern="0" dirty="0">
                <a:solidFill>
                  <a:srgbClr val="7F7F7F">
                    <a:lumMod val="75000"/>
                  </a:srgbClr>
                </a:solidFill>
                <a:latin typeface="Calibri" panose="020F0502020204030204" pitchFamily="34" charset="0"/>
              </a:rPr>
              <a:t>Provide stable, long-term staffing for emergencies</a:t>
            </a:r>
          </a:p>
          <a:p>
            <a:pPr marL="342866" indent="-342866" defTabSz="914400">
              <a:spcBef>
                <a:spcPts val="1080"/>
              </a:spcBef>
              <a:buClr>
                <a:srgbClr val="0E66AF"/>
              </a:buClr>
              <a:buFont typeface="Wingdings" panose="05000000000000000000" pitchFamily="2" charset="2"/>
              <a:buChar char="§"/>
            </a:pPr>
            <a:r>
              <a:rPr lang="en-US" sz="2000" kern="0" dirty="0">
                <a:solidFill>
                  <a:srgbClr val="7F7F7F">
                    <a:lumMod val="75000"/>
                  </a:srgbClr>
                </a:solidFill>
                <a:latin typeface="Calibri" panose="020F0502020204030204" pitchFamily="34" charset="0"/>
              </a:rPr>
              <a:t>Assist partner countries to improve preparedness</a:t>
            </a:r>
          </a:p>
          <a:p>
            <a:pPr marL="342866" indent="-342866" defTabSz="914400">
              <a:spcBef>
                <a:spcPts val="1080"/>
              </a:spcBef>
              <a:buClr>
                <a:srgbClr val="0E66AF"/>
              </a:buClr>
              <a:buFont typeface="Wingdings" panose="05000000000000000000" pitchFamily="2" charset="2"/>
              <a:buChar char="§"/>
            </a:pPr>
            <a:r>
              <a:rPr lang="en-US" sz="2000" kern="0" dirty="0">
                <a:solidFill>
                  <a:srgbClr val="7F7F7F">
                    <a:lumMod val="75000"/>
                  </a:srgbClr>
                </a:solidFill>
                <a:latin typeface="Calibri" panose="020F0502020204030204" pitchFamily="34" charset="0"/>
              </a:rPr>
              <a:t>Interim solutions for global CDC staffing gaps</a:t>
            </a:r>
          </a:p>
        </p:txBody>
      </p:sp>
      <p:pic>
        <p:nvPicPr>
          <p:cNvPr id="4" name="Picture 3"/>
          <p:cNvPicPr>
            <a:picLocks noChangeAspect="1"/>
          </p:cNvPicPr>
          <p:nvPr/>
        </p:nvPicPr>
        <p:blipFill>
          <a:blip r:embed="rId3"/>
          <a:stretch>
            <a:fillRect/>
          </a:stretch>
        </p:blipFill>
        <p:spPr>
          <a:xfrm>
            <a:off x="3707940" y="2447577"/>
            <a:ext cx="5325994" cy="2753075"/>
          </a:xfrm>
          <a:prstGeom prst="rect">
            <a:avLst/>
          </a:prstGeom>
        </p:spPr>
      </p:pic>
    </p:spTree>
    <p:extLst>
      <p:ext uri="{BB962C8B-B14F-4D97-AF65-F5344CB8AC3E}">
        <p14:creationId xmlns:p14="http://schemas.microsoft.com/office/powerpoint/2010/main" val="298741267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231"/>
            <a:ext cx="8229600" cy="606821"/>
          </a:xfrm>
        </p:spPr>
        <p:txBody>
          <a:bodyPr/>
          <a:lstStyle/>
          <a:p>
            <a:r>
              <a:rPr lang="en-US" dirty="0"/>
              <a:t>STRENGTHING NATIONAL PUBLIC HEALTH INSTITUTES</a:t>
            </a:r>
          </a:p>
        </p:txBody>
      </p:sp>
      <p:sp>
        <p:nvSpPr>
          <p:cNvPr id="3" name="Text Placeholder 2"/>
          <p:cNvSpPr>
            <a:spLocks noGrp="1"/>
          </p:cNvSpPr>
          <p:nvPr>
            <p:ph type="body" sz="quarter" idx="10"/>
          </p:nvPr>
        </p:nvSpPr>
        <p:spPr>
          <a:xfrm>
            <a:off x="457202" y="1737783"/>
            <a:ext cx="5181599" cy="3977217"/>
          </a:xfrm>
        </p:spPr>
        <p:txBody>
          <a:bodyPr/>
          <a:lstStyle/>
          <a:p>
            <a:pPr>
              <a:spcBef>
                <a:spcPts val="900"/>
              </a:spcBef>
              <a:buClr>
                <a:srgbClr val="0E66AF"/>
              </a:buClr>
              <a:buFont typeface="Wingdings" charset="2"/>
              <a:buChar char="§"/>
            </a:pPr>
            <a:r>
              <a:rPr lang="en-US" dirty="0">
                <a:latin typeface="Calibri"/>
                <a:cs typeface="Calibri"/>
              </a:rPr>
              <a:t>National institutions promote evidence-based decisions</a:t>
            </a:r>
            <a:endParaRPr lang="en-US" dirty="0">
              <a:latin typeface="Arial"/>
              <a:cs typeface="Arial"/>
            </a:endParaRPr>
          </a:p>
          <a:p>
            <a:pPr lvl="1">
              <a:spcBef>
                <a:spcPts val="900"/>
              </a:spcBef>
            </a:pPr>
            <a:r>
              <a:rPr lang="en-US" dirty="0"/>
              <a:t>Scientific </a:t>
            </a:r>
          </a:p>
          <a:p>
            <a:pPr lvl="1">
              <a:spcBef>
                <a:spcPts val="900"/>
              </a:spcBef>
            </a:pPr>
            <a:r>
              <a:rPr lang="en-US" dirty="0"/>
              <a:t>Shielded from political influence</a:t>
            </a:r>
          </a:p>
          <a:p>
            <a:pPr lvl="1">
              <a:spcBef>
                <a:spcPts val="900"/>
              </a:spcBef>
            </a:pPr>
            <a:r>
              <a:rPr lang="en-US" dirty="0"/>
              <a:t>On major public health problems</a:t>
            </a:r>
          </a:p>
          <a:p>
            <a:pPr lvl="1">
              <a:spcBef>
                <a:spcPts val="900"/>
              </a:spcBef>
            </a:pPr>
            <a:r>
              <a:rPr lang="en-US" dirty="0"/>
              <a:t>Human and financial resources</a:t>
            </a:r>
          </a:p>
          <a:p>
            <a:pPr lvl="1">
              <a:spcBef>
                <a:spcPts val="900"/>
              </a:spcBef>
            </a:pPr>
            <a:r>
              <a:rPr lang="en-US" dirty="0"/>
              <a:t>Infrastructure</a:t>
            </a:r>
          </a:p>
          <a:p>
            <a:pPr lvl="1">
              <a:spcBef>
                <a:spcPts val="900"/>
              </a:spcBef>
            </a:pPr>
            <a:r>
              <a:rPr lang="en-US" dirty="0"/>
              <a:t>Linkages and networks</a:t>
            </a:r>
          </a:p>
          <a:p>
            <a:pPr lvl="1">
              <a:spcBef>
                <a:spcPts val="900"/>
              </a:spcBef>
            </a:pPr>
            <a:r>
              <a:rPr lang="en-US" dirty="0"/>
              <a:t>Accountability</a:t>
            </a:r>
          </a:p>
        </p:txBody>
      </p:sp>
      <p:pic>
        <p:nvPicPr>
          <p:cNvPr id="4" name="Picture 13" descr="MexINSP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43602" y="1837268"/>
            <a:ext cx="1481137" cy="1304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109230" y="2818870"/>
            <a:ext cx="1143000" cy="261608"/>
          </a:xfrm>
          <a:prstGeom prst="rect">
            <a:avLst/>
          </a:prstGeom>
          <a:solidFill>
            <a:srgbClr val="DDDDDD"/>
          </a:solidFill>
        </p:spPr>
        <p:txBody>
          <a:bodyPr lIns="91438" tIns="45719" rIns="91438" bIns="45719">
            <a:spAutoFit/>
          </a:bodyPr>
          <a:lstStyle/>
          <a:p>
            <a:pPr algn="ctr" defTabSz="914400">
              <a:defRPr/>
            </a:pPr>
            <a:r>
              <a:rPr lang="en-US" sz="1100" b="1" kern="0" dirty="0">
                <a:solidFill>
                  <a:srgbClr val="0E66AF"/>
                </a:solidFill>
                <a:latin typeface="Calibri"/>
                <a:cs typeface="Calibri"/>
              </a:rPr>
              <a:t>MEXICO INSP</a:t>
            </a:r>
          </a:p>
        </p:txBody>
      </p:sp>
      <p:pic>
        <p:nvPicPr>
          <p:cNvPr id="7" name="Picture 14" descr="CDC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25186" y="1828800"/>
            <a:ext cx="1651082" cy="1362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7818438" y="1874308"/>
            <a:ext cx="800100" cy="261608"/>
          </a:xfrm>
          <a:prstGeom prst="rect">
            <a:avLst/>
          </a:prstGeom>
          <a:solidFill>
            <a:srgbClr val="DDDDDD"/>
          </a:solidFill>
        </p:spPr>
        <p:txBody>
          <a:bodyPr lIns="91438" tIns="45719" rIns="91438" bIns="45719">
            <a:spAutoFit/>
          </a:bodyPr>
          <a:lstStyle/>
          <a:p>
            <a:pPr algn="ctr" defTabSz="914400">
              <a:defRPr/>
            </a:pPr>
            <a:r>
              <a:rPr lang="en-US" sz="1100" b="1" kern="0" dirty="0">
                <a:solidFill>
                  <a:srgbClr val="0E66AF"/>
                </a:solidFill>
                <a:latin typeface="Calibri"/>
                <a:cs typeface="Calibri"/>
              </a:rPr>
              <a:t>U.S. CDC</a:t>
            </a:r>
          </a:p>
        </p:txBody>
      </p:sp>
      <p:pic>
        <p:nvPicPr>
          <p:cNvPr id="11" name="Picture 26" descr="ChinaCDC2.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57139" y="4800601"/>
            <a:ext cx="1504485" cy="1092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27"/>
          <p:cNvSpPr txBox="1">
            <a:spLocks noChangeArrowheads="1"/>
          </p:cNvSpPr>
          <p:nvPr/>
        </p:nvSpPr>
        <p:spPr bwMode="auto">
          <a:xfrm>
            <a:off x="6198661" y="4931835"/>
            <a:ext cx="925513" cy="246063"/>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defRPr>
                <a:solidFill>
                  <a:schemeClr val="tx1"/>
                </a:solidFill>
                <a:latin typeface="Myriad Pro" charset="0"/>
                <a:ea typeface="ＭＳ Ｐゴシック" charset="0"/>
              </a:defRPr>
            </a:lvl1pPr>
            <a:lvl2pPr marL="742950" indent="-285750" eaLnBrk="0" hangingPunct="0">
              <a:defRPr>
                <a:solidFill>
                  <a:schemeClr val="tx1"/>
                </a:solidFill>
                <a:latin typeface="Myriad Pro" charset="0"/>
                <a:ea typeface="ＭＳ Ｐゴシック" charset="0"/>
              </a:defRPr>
            </a:lvl2pPr>
            <a:lvl3pPr marL="1143000" indent="-228600" eaLnBrk="0" hangingPunct="0">
              <a:defRPr>
                <a:solidFill>
                  <a:schemeClr val="tx1"/>
                </a:solidFill>
                <a:latin typeface="Myriad Pro" charset="0"/>
                <a:ea typeface="ＭＳ Ｐゴシック" charset="0"/>
              </a:defRPr>
            </a:lvl3pPr>
            <a:lvl4pPr marL="1600200" indent="-228600" eaLnBrk="0" hangingPunct="0">
              <a:defRPr>
                <a:solidFill>
                  <a:schemeClr val="tx1"/>
                </a:solidFill>
                <a:latin typeface="Myriad Pro" charset="0"/>
                <a:ea typeface="ＭＳ Ｐゴシック" charset="0"/>
              </a:defRPr>
            </a:lvl4pPr>
            <a:lvl5pPr marL="2057400" indent="-228600" eaLnBrk="0" hangingPunct="0">
              <a:defRPr>
                <a:solidFill>
                  <a:schemeClr val="tx1"/>
                </a:solidFill>
                <a:latin typeface="Myriad Pro" charset="0"/>
                <a:ea typeface="ＭＳ Ｐゴシック" charset="0"/>
              </a:defRPr>
            </a:lvl5pPr>
            <a:lvl6pPr marL="2514600" indent="-228600" eaLnBrk="0" fontAlgn="base" hangingPunct="0">
              <a:spcBef>
                <a:spcPct val="0"/>
              </a:spcBef>
              <a:spcAft>
                <a:spcPct val="0"/>
              </a:spcAft>
              <a:defRPr>
                <a:solidFill>
                  <a:schemeClr val="tx1"/>
                </a:solidFill>
                <a:latin typeface="Myriad Pro" charset="0"/>
                <a:ea typeface="ＭＳ Ｐゴシック" charset="0"/>
              </a:defRPr>
            </a:lvl6pPr>
            <a:lvl7pPr marL="2971800" indent="-228600" eaLnBrk="0" fontAlgn="base" hangingPunct="0">
              <a:spcBef>
                <a:spcPct val="0"/>
              </a:spcBef>
              <a:spcAft>
                <a:spcPct val="0"/>
              </a:spcAft>
              <a:defRPr>
                <a:solidFill>
                  <a:schemeClr val="tx1"/>
                </a:solidFill>
                <a:latin typeface="Myriad Pro" charset="0"/>
                <a:ea typeface="ＭＳ Ｐゴシック" charset="0"/>
              </a:defRPr>
            </a:lvl7pPr>
            <a:lvl8pPr marL="3429000" indent="-228600" eaLnBrk="0" fontAlgn="base" hangingPunct="0">
              <a:spcBef>
                <a:spcPct val="0"/>
              </a:spcBef>
              <a:spcAft>
                <a:spcPct val="0"/>
              </a:spcAft>
              <a:defRPr>
                <a:solidFill>
                  <a:schemeClr val="tx1"/>
                </a:solidFill>
                <a:latin typeface="Myriad Pro" charset="0"/>
                <a:ea typeface="ＭＳ Ｐゴシック" charset="0"/>
              </a:defRPr>
            </a:lvl8pPr>
            <a:lvl9pPr marL="3886200" indent="-228600" eaLnBrk="0" fontAlgn="base" hangingPunct="0">
              <a:spcBef>
                <a:spcPct val="0"/>
              </a:spcBef>
              <a:spcAft>
                <a:spcPct val="0"/>
              </a:spcAft>
              <a:defRPr>
                <a:solidFill>
                  <a:schemeClr val="tx1"/>
                </a:solidFill>
                <a:latin typeface="Myriad Pro" charset="0"/>
                <a:ea typeface="ＭＳ Ｐゴシック" charset="0"/>
              </a:defRPr>
            </a:lvl9pPr>
          </a:lstStyle>
          <a:p>
            <a:pPr algn="ctr" defTabSz="914400" eaLnBrk="1" hangingPunct="1"/>
            <a:r>
              <a:rPr lang="en-US" sz="1000" b="1" kern="0" dirty="0">
                <a:solidFill>
                  <a:srgbClr val="0E66AF"/>
                </a:solidFill>
                <a:latin typeface="Calibri"/>
                <a:cs typeface="Calibri"/>
              </a:rPr>
              <a:t>CHINA CDC</a:t>
            </a:r>
          </a:p>
        </p:txBody>
      </p:sp>
      <p:pic>
        <p:nvPicPr>
          <p:cNvPr id="13" name="Picture 20" descr="C:\Documents and Settings\ltorre\Desktop\THL main buildin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17860" y="3175003"/>
            <a:ext cx="1659464" cy="1244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20"/>
          <p:cNvSpPr txBox="1">
            <a:spLocks noChangeArrowheads="1"/>
          </p:cNvSpPr>
          <p:nvPr/>
        </p:nvSpPr>
        <p:spPr bwMode="auto">
          <a:xfrm>
            <a:off x="7773988" y="4363509"/>
            <a:ext cx="184662" cy="36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eaLnBrk="0" hangingPunct="0">
              <a:defRPr>
                <a:solidFill>
                  <a:schemeClr val="tx1"/>
                </a:solidFill>
                <a:latin typeface="Myriad Pro" charset="0"/>
                <a:ea typeface="ＭＳ Ｐゴシック" charset="0"/>
              </a:defRPr>
            </a:lvl1pPr>
            <a:lvl2pPr marL="742950" indent="-285750" eaLnBrk="0" hangingPunct="0">
              <a:defRPr>
                <a:solidFill>
                  <a:schemeClr val="tx1"/>
                </a:solidFill>
                <a:latin typeface="Myriad Pro" charset="0"/>
                <a:ea typeface="ＭＳ Ｐゴシック" charset="0"/>
              </a:defRPr>
            </a:lvl2pPr>
            <a:lvl3pPr marL="1143000" indent="-228600" eaLnBrk="0" hangingPunct="0">
              <a:defRPr>
                <a:solidFill>
                  <a:schemeClr val="tx1"/>
                </a:solidFill>
                <a:latin typeface="Myriad Pro" charset="0"/>
                <a:ea typeface="ＭＳ Ｐゴシック" charset="0"/>
              </a:defRPr>
            </a:lvl3pPr>
            <a:lvl4pPr marL="1600200" indent="-228600" eaLnBrk="0" hangingPunct="0">
              <a:defRPr>
                <a:solidFill>
                  <a:schemeClr val="tx1"/>
                </a:solidFill>
                <a:latin typeface="Myriad Pro" charset="0"/>
                <a:ea typeface="ＭＳ Ｐゴシック" charset="0"/>
              </a:defRPr>
            </a:lvl4pPr>
            <a:lvl5pPr marL="2057400" indent="-228600" eaLnBrk="0" hangingPunct="0">
              <a:defRPr>
                <a:solidFill>
                  <a:schemeClr val="tx1"/>
                </a:solidFill>
                <a:latin typeface="Myriad Pro" charset="0"/>
                <a:ea typeface="ＭＳ Ｐゴシック" charset="0"/>
              </a:defRPr>
            </a:lvl5pPr>
            <a:lvl6pPr marL="2514600" indent="-228600" eaLnBrk="0" fontAlgn="base" hangingPunct="0">
              <a:spcBef>
                <a:spcPct val="0"/>
              </a:spcBef>
              <a:spcAft>
                <a:spcPct val="0"/>
              </a:spcAft>
              <a:defRPr>
                <a:solidFill>
                  <a:schemeClr val="tx1"/>
                </a:solidFill>
                <a:latin typeface="Myriad Pro" charset="0"/>
                <a:ea typeface="ＭＳ Ｐゴシック" charset="0"/>
              </a:defRPr>
            </a:lvl6pPr>
            <a:lvl7pPr marL="2971800" indent="-228600" eaLnBrk="0" fontAlgn="base" hangingPunct="0">
              <a:spcBef>
                <a:spcPct val="0"/>
              </a:spcBef>
              <a:spcAft>
                <a:spcPct val="0"/>
              </a:spcAft>
              <a:defRPr>
                <a:solidFill>
                  <a:schemeClr val="tx1"/>
                </a:solidFill>
                <a:latin typeface="Myriad Pro" charset="0"/>
                <a:ea typeface="ＭＳ Ｐゴシック" charset="0"/>
              </a:defRPr>
            </a:lvl7pPr>
            <a:lvl8pPr marL="3429000" indent="-228600" eaLnBrk="0" fontAlgn="base" hangingPunct="0">
              <a:spcBef>
                <a:spcPct val="0"/>
              </a:spcBef>
              <a:spcAft>
                <a:spcPct val="0"/>
              </a:spcAft>
              <a:defRPr>
                <a:solidFill>
                  <a:schemeClr val="tx1"/>
                </a:solidFill>
                <a:latin typeface="Myriad Pro" charset="0"/>
                <a:ea typeface="ＭＳ Ｐゴシック" charset="0"/>
              </a:defRPr>
            </a:lvl8pPr>
            <a:lvl9pPr marL="3886200" indent="-228600" eaLnBrk="0" fontAlgn="base" hangingPunct="0">
              <a:spcBef>
                <a:spcPct val="0"/>
              </a:spcBef>
              <a:spcAft>
                <a:spcPct val="0"/>
              </a:spcAft>
              <a:defRPr>
                <a:solidFill>
                  <a:schemeClr val="tx1"/>
                </a:solidFill>
                <a:latin typeface="Myriad Pro" charset="0"/>
                <a:ea typeface="ＭＳ Ｐゴシック" charset="0"/>
              </a:defRPr>
            </a:lvl9pPr>
          </a:lstStyle>
          <a:p>
            <a:pPr defTabSz="914400" eaLnBrk="1" hangingPunct="1"/>
            <a:endParaRPr lang="en-US" kern="0">
              <a:cs typeface="ＭＳ Ｐゴシック" charset="0"/>
            </a:endParaRPr>
          </a:p>
        </p:txBody>
      </p:sp>
      <p:sp>
        <p:nvSpPr>
          <p:cNvPr id="15" name="TextBox 14"/>
          <p:cNvSpPr txBox="1"/>
          <p:nvPr/>
        </p:nvSpPr>
        <p:spPr>
          <a:xfrm>
            <a:off x="7744355" y="4126972"/>
            <a:ext cx="1066800" cy="261608"/>
          </a:xfrm>
          <a:prstGeom prst="rect">
            <a:avLst/>
          </a:prstGeom>
          <a:solidFill>
            <a:srgbClr val="DDDDDD"/>
          </a:solidFill>
        </p:spPr>
        <p:txBody>
          <a:bodyPr lIns="91438" tIns="45719" rIns="91438" bIns="45719">
            <a:spAutoFit/>
          </a:bodyPr>
          <a:lstStyle/>
          <a:p>
            <a:pPr algn="ctr" defTabSz="914400">
              <a:defRPr/>
            </a:pPr>
            <a:r>
              <a:rPr lang="en-US" sz="1100" b="1" kern="0" dirty="0">
                <a:solidFill>
                  <a:srgbClr val="0E66AF"/>
                </a:solidFill>
                <a:latin typeface="Calibri"/>
                <a:ea typeface="ＭＳ Ｐゴシック" pitchFamily="-108" charset="-128"/>
                <a:cs typeface="Calibri"/>
              </a:rPr>
              <a:t>FINLAND THL</a:t>
            </a:r>
          </a:p>
        </p:txBody>
      </p:sp>
      <p:pic>
        <p:nvPicPr>
          <p:cNvPr id="17" name="Picture 25" descr="ETHIOPIA CROPPED.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0536" y="3140049"/>
            <a:ext cx="1456795" cy="1776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23"/>
          <p:cNvSpPr txBox="1">
            <a:spLocks noChangeArrowheads="1"/>
          </p:cNvSpPr>
          <p:nvPr/>
        </p:nvSpPr>
        <p:spPr bwMode="auto">
          <a:xfrm>
            <a:off x="6074833" y="4538136"/>
            <a:ext cx="1219200" cy="246063"/>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defRPr>
                <a:solidFill>
                  <a:schemeClr val="tx1"/>
                </a:solidFill>
                <a:latin typeface="Myriad Pro" charset="0"/>
                <a:ea typeface="ＭＳ Ｐゴシック" charset="0"/>
              </a:defRPr>
            </a:lvl1pPr>
            <a:lvl2pPr marL="742950" indent="-285750" eaLnBrk="0" hangingPunct="0">
              <a:defRPr>
                <a:solidFill>
                  <a:schemeClr val="tx1"/>
                </a:solidFill>
                <a:latin typeface="Myriad Pro" charset="0"/>
                <a:ea typeface="ＭＳ Ｐゴシック" charset="0"/>
              </a:defRPr>
            </a:lvl2pPr>
            <a:lvl3pPr marL="1143000" indent="-228600" eaLnBrk="0" hangingPunct="0">
              <a:defRPr>
                <a:solidFill>
                  <a:schemeClr val="tx1"/>
                </a:solidFill>
                <a:latin typeface="Myriad Pro" charset="0"/>
                <a:ea typeface="ＭＳ Ｐゴシック" charset="0"/>
              </a:defRPr>
            </a:lvl3pPr>
            <a:lvl4pPr marL="1600200" indent="-228600" eaLnBrk="0" hangingPunct="0">
              <a:defRPr>
                <a:solidFill>
                  <a:schemeClr val="tx1"/>
                </a:solidFill>
                <a:latin typeface="Myriad Pro" charset="0"/>
                <a:ea typeface="ＭＳ Ｐゴシック" charset="0"/>
              </a:defRPr>
            </a:lvl4pPr>
            <a:lvl5pPr marL="2057400" indent="-228600" eaLnBrk="0" hangingPunct="0">
              <a:defRPr>
                <a:solidFill>
                  <a:schemeClr val="tx1"/>
                </a:solidFill>
                <a:latin typeface="Myriad Pro" charset="0"/>
                <a:ea typeface="ＭＳ Ｐゴシック" charset="0"/>
              </a:defRPr>
            </a:lvl5pPr>
            <a:lvl6pPr marL="2514600" indent="-228600" eaLnBrk="0" fontAlgn="base" hangingPunct="0">
              <a:spcBef>
                <a:spcPct val="0"/>
              </a:spcBef>
              <a:spcAft>
                <a:spcPct val="0"/>
              </a:spcAft>
              <a:defRPr>
                <a:solidFill>
                  <a:schemeClr val="tx1"/>
                </a:solidFill>
                <a:latin typeface="Myriad Pro" charset="0"/>
                <a:ea typeface="ＭＳ Ｐゴシック" charset="0"/>
              </a:defRPr>
            </a:lvl6pPr>
            <a:lvl7pPr marL="2971800" indent="-228600" eaLnBrk="0" fontAlgn="base" hangingPunct="0">
              <a:spcBef>
                <a:spcPct val="0"/>
              </a:spcBef>
              <a:spcAft>
                <a:spcPct val="0"/>
              </a:spcAft>
              <a:defRPr>
                <a:solidFill>
                  <a:schemeClr val="tx1"/>
                </a:solidFill>
                <a:latin typeface="Myriad Pro" charset="0"/>
                <a:ea typeface="ＭＳ Ｐゴシック" charset="0"/>
              </a:defRPr>
            </a:lvl7pPr>
            <a:lvl8pPr marL="3429000" indent="-228600" eaLnBrk="0" fontAlgn="base" hangingPunct="0">
              <a:spcBef>
                <a:spcPct val="0"/>
              </a:spcBef>
              <a:spcAft>
                <a:spcPct val="0"/>
              </a:spcAft>
              <a:defRPr>
                <a:solidFill>
                  <a:schemeClr val="tx1"/>
                </a:solidFill>
                <a:latin typeface="Myriad Pro" charset="0"/>
                <a:ea typeface="ＭＳ Ｐゴシック" charset="0"/>
              </a:defRPr>
            </a:lvl8pPr>
            <a:lvl9pPr marL="3886200" indent="-228600" eaLnBrk="0" fontAlgn="base" hangingPunct="0">
              <a:spcBef>
                <a:spcPct val="0"/>
              </a:spcBef>
              <a:spcAft>
                <a:spcPct val="0"/>
              </a:spcAft>
              <a:defRPr>
                <a:solidFill>
                  <a:schemeClr val="tx1"/>
                </a:solidFill>
                <a:latin typeface="Myriad Pro" charset="0"/>
                <a:ea typeface="ＭＳ Ｐゴシック" charset="0"/>
              </a:defRPr>
            </a:lvl9pPr>
          </a:lstStyle>
          <a:p>
            <a:pPr algn="ctr" defTabSz="914400" eaLnBrk="1" hangingPunct="1"/>
            <a:r>
              <a:rPr lang="en-US" sz="1000" b="1" kern="0" dirty="0">
                <a:solidFill>
                  <a:srgbClr val="0E66AF"/>
                </a:solidFill>
                <a:latin typeface="Calibri"/>
                <a:cs typeface="Calibri"/>
              </a:rPr>
              <a:t>ETHIOPIA EPHI</a:t>
            </a:r>
          </a:p>
        </p:txBody>
      </p:sp>
      <p:pic>
        <p:nvPicPr>
          <p:cNvPr id="19" name="Picture 18" descr="RIVM Netherlands.jpg"/>
          <p:cNvPicPr>
            <a:picLocks noChangeAspect="1"/>
          </p:cNvPicPr>
          <p:nvPr/>
        </p:nvPicPr>
        <p:blipFill>
          <a:blip r:embed="rId7">
            <a:extLst>
              <a:ext uri="{28A0092B-C50C-407E-A947-70E740481C1C}">
                <a14:useLocalDpi xmlns:a14="http://schemas.microsoft.com/office/drawing/2010/main" val="0"/>
              </a:ext>
            </a:extLst>
          </a:blip>
          <a:srcRect b="6024"/>
          <a:stretch>
            <a:fillRect/>
          </a:stretch>
        </p:blipFill>
        <p:spPr bwMode="auto">
          <a:xfrm>
            <a:off x="7406641" y="4423410"/>
            <a:ext cx="1668680" cy="1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24"/>
          <p:cNvSpPr txBox="1">
            <a:spLocks noChangeArrowheads="1"/>
          </p:cNvSpPr>
          <p:nvPr/>
        </p:nvSpPr>
        <p:spPr bwMode="auto">
          <a:xfrm>
            <a:off x="7472894" y="5595939"/>
            <a:ext cx="1528763" cy="246062"/>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defRPr>
                <a:solidFill>
                  <a:schemeClr val="tx1"/>
                </a:solidFill>
                <a:latin typeface="Myriad Pro" charset="0"/>
                <a:ea typeface="ＭＳ Ｐゴシック" charset="0"/>
              </a:defRPr>
            </a:lvl1pPr>
            <a:lvl2pPr marL="742950" indent="-285750" eaLnBrk="0" hangingPunct="0">
              <a:defRPr>
                <a:solidFill>
                  <a:schemeClr val="tx1"/>
                </a:solidFill>
                <a:latin typeface="Myriad Pro" charset="0"/>
                <a:ea typeface="ＭＳ Ｐゴシック" charset="0"/>
              </a:defRPr>
            </a:lvl2pPr>
            <a:lvl3pPr marL="1143000" indent="-228600" eaLnBrk="0" hangingPunct="0">
              <a:defRPr>
                <a:solidFill>
                  <a:schemeClr val="tx1"/>
                </a:solidFill>
                <a:latin typeface="Myriad Pro" charset="0"/>
                <a:ea typeface="ＭＳ Ｐゴシック" charset="0"/>
              </a:defRPr>
            </a:lvl3pPr>
            <a:lvl4pPr marL="1600200" indent="-228600" eaLnBrk="0" hangingPunct="0">
              <a:defRPr>
                <a:solidFill>
                  <a:schemeClr val="tx1"/>
                </a:solidFill>
                <a:latin typeface="Myriad Pro" charset="0"/>
                <a:ea typeface="ＭＳ Ｐゴシック" charset="0"/>
              </a:defRPr>
            </a:lvl4pPr>
            <a:lvl5pPr marL="2057400" indent="-228600" eaLnBrk="0" hangingPunct="0">
              <a:defRPr>
                <a:solidFill>
                  <a:schemeClr val="tx1"/>
                </a:solidFill>
                <a:latin typeface="Myriad Pro" charset="0"/>
                <a:ea typeface="ＭＳ Ｐゴシック" charset="0"/>
              </a:defRPr>
            </a:lvl5pPr>
            <a:lvl6pPr marL="2514600" indent="-228600" eaLnBrk="0" fontAlgn="base" hangingPunct="0">
              <a:spcBef>
                <a:spcPct val="0"/>
              </a:spcBef>
              <a:spcAft>
                <a:spcPct val="0"/>
              </a:spcAft>
              <a:defRPr>
                <a:solidFill>
                  <a:schemeClr val="tx1"/>
                </a:solidFill>
                <a:latin typeface="Myriad Pro" charset="0"/>
                <a:ea typeface="ＭＳ Ｐゴシック" charset="0"/>
              </a:defRPr>
            </a:lvl6pPr>
            <a:lvl7pPr marL="2971800" indent="-228600" eaLnBrk="0" fontAlgn="base" hangingPunct="0">
              <a:spcBef>
                <a:spcPct val="0"/>
              </a:spcBef>
              <a:spcAft>
                <a:spcPct val="0"/>
              </a:spcAft>
              <a:defRPr>
                <a:solidFill>
                  <a:schemeClr val="tx1"/>
                </a:solidFill>
                <a:latin typeface="Myriad Pro" charset="0"/>
                <a:ea typeface="ＭＳ Ｐゴシック" charset="0"/>
              </a:defRPr>
            </a:lvl7pPr>
            <a:lvl8pPr marL="3429000" indent="-228600" eaLnBrk="0" fontAlgn="base" hangingPunct="0">
              <a:spcBef>
                <a:spcPct val="0"/>
              </a:spcBef>
              <a:spcAft>
                <a:spcPct val="0"/>
              </a:spcAft>
              <a:defRPr>
                <a:solidFill>
                  <a:schemeClr val="tx1"/>
                </a:solidFill>
                <a:latin typeface="Myriad Pro" charset="0"/>
                <a:ea typeface="ＭＳ Ｐゴシック" charset="0"/>
              </a:defRPr>
            </a:lvl8pPr>
            <a:lvl9pPr marL="3886200" indent="-228600" eaLnBrk="0" fontAlgn="base" hangingPunct="0">
              <a:spcBef>
                <a:spcPct val="0"/>
              </a:spcBef>
              <a:spcAft>
                <a:spcPct val="0"/>
              </a:spcAft>
              <a:defRPr>
                <a:solidFill>
                  <a:schemeClr val="tx1"/>
                </a:solidFill>
                <a:latin typeface="Myriad Pro" charset="0"/>
                <a:ea typeface="ＭＳ Ｐゴシック" charset="0"/>
              </a:defRPr>
            </a:lvl9pPr>
          </a:lstStyle>
          <a:p>
            <a:pPr algn="ctr" defTabSz="914400" eaLnBrk="1" hangingPunct="1"/>
            <a:r>
              <a:rPr lang="en-US" sz="1000" b="1" kern="0" dirty="0">
                <a:solidFill>
                  <a:srgbClr val="0E66AF"/>
                </a:solidFill>
                <a:latin typeface="Calibri"/>
                <a:cs typeface="Calibri"/>
              </a:rPr>
              <a:t>NETHERLANDS RIVM</a:t>
            </a:r>
          </a:p>
        </p:txBody>
      </p:sp>
    </p:spTree>
    <p:extLst>
      <p:ext uri="{BB962C8B-B14F-4D97-AF65-F5344CB8AC3E}">
        <p14:creationId xmlns:p14="http://schemas.microsoft.com/office/powerpoint/2010/main" val="346854697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E66AF"/>
                </a:solidFill>
              </a:rPr>
              <a:t>HOW SECURE IS OUR FUTURE?</a:t>
            </a:r>
          </a:p>
        </p:txBody>
      </p:sp>
      <p:sp>
        <p:nvSpPr>
          <p:cNvPr id="3" name="Text Placeholder 2"/>
          <p:cNvSpPr>
            <a:spLocks noGrp="1"/>
          </p:cNvSpPr>
          <p:nvPr>
            <p:ph type="body" sz="quarter" idx="10"/>
          </p:nvPr>
        </p:nvSpPr>
        <p:spPr/>
        <p:txBody>
          <a:bodyPr/>
          <a:lstStyle/>
          <a:p>
            <a:pPr>
              <a:spcBef>
                <a:spcPts val="1776"/>
              </a:spcBef>
              <a:buNone/>
            </a:pPr>
            <a:r>
              <a:rPr lang="en-US" sz="2400" b="1" i="1" dirty="0">
                <a:solidFill>
                  <a:srgbClr val="0E66AF"/>
                </a:solidFill>
              </a:rPr>
              <a:t>Top priorities: sustainability and accountability</a:t>
            </a:r>
          </a:p>
          <a:p>
            <a:pPr>
              <a:spcBef>
                <a:spcPts val="1776"/>
              </a:spcBef>
            </a:pPr>
            <a:r>
              <a:rPr lang="en-US" sz="2400" dirty="0"/>
              <a:t>Expand GHSA and establish stable funding</a:t>
            </a:r>
          </a:p>
          <a:p>
            <a:pPr>
              <a:spcBef>
                <a:spcPts val="1776"/>
              </a:spcBef>
            </a:pPr>
            <a:r>
              <a:rPr lang="en-US" sz="2400" dirty="0"/>
              <a:t>Complete JEEs for most countries in world, follow-through on action plans, and begin follow up assessments</a:t>
            </a:r>
          </a:p>
          <a:p>
            <a:pPr>
              <a:spcBef>
                <a:spcPts val="1776"/>
              </a:spcBef>
            </a:pPr>
            <a:r>
              <a:rPr lang="en-US" sz="2400" dirty="0"/>
              <a:t>Maintain accountability</a:t>
            </a:r>
          </a:p>
          <a:p>
            <a:pPr lvl="1">
              <a:spcBef>
                <a:spcPts val="0"/>
              </a:spcBef>
            </a:pPr>
            <a:r>
              <a:rPr lang="en-US" dirty="0"/>
              <a:t>Of LMIC countries – to improve capacities</a:t>
            </a:r>
          </a:p>
          <a:p>
            <a:pPr lvl="1">
              <a:spcBef>
                <a:spcPts val="0"/>
              </a:spcBef>
            </a:pPr>
            <a:r>
              <a:rPr lang="en-US" dirty="0"/>
              <a:t>Of OEDC countries and global institutions – to support countries in closing gaps</a:t>
            </a:r>
          </a:p>
          <a:p>
            <a:pPr marL="0" indent="0">
              <a:buNone/>
            </a:pPr>
            <a:endParaRPr lang="en-US" dirty="0"/>
          </a:p>
        </p:txBody>
      </p:sp>
    </p:spTree>
    <p:extLst>
      <p:ext uri="{BB962C8B-B14F-4D97-AF65-F5344CB8AC3E}">
        <p14:creationId xmlns:p14="http://schemas.microsoft.com/office/powerpoint/2010/main" val="318082124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64068" y="1365255"/>
            <a:ext cx="8403861" cy="3970312"/>
          </a:xfrm>
          <a:prstGeom prst="rect">
            <a:avLst/>
          </a:prstGeom>
          <a:noFill/>
        </p:spPr>
        <p:txBody>
          <a:bodyPr wrap="square" lIns="91434" tIns="45717" rIns="91434" bIns="45717" rtlCol="0">
            <a:spAutoFit/>
          </a:bodyPr>
          <a:lstStyle/>
          <a:p>
            <a:pPr algn="ctr" defTabSz="914400"/>
            <a:r>
              <a:rPr lang="en-US" sz="3600" b="1" kern="0" dirty="0">
                <a:solidFill>
                  <a:schemeClr val="bg2"/>
                </a:solidFill>
                <a:latin typeface="Calibri"/>
                <a:cs typeface="Calibri"/>
              </a:rPr>
              <a:t>Strong Country GHSA Capacities</a:t>
            </a:r>
          </a:p>
          <a:p>
            <a:pPr algn="ctr" defTabSz="914400"/>
            <a:r>
              <a:rPr lang="en-US" sz="3600" b="1" kern="0" dirty="0" err="1">
                <a:solidFill>
                  <a:schemeClr val="bg2"/>
                </a:solidFill>
                <a:latin typeface="Calibri"/>
                <a:cs typeface="Calibri"/>
                <a:sym typeface="Symbol"/>
              </a:rPr>
              <a:t></a:t>
            </a:r>
            <a:endParaRPr lang="en-US" sz="3600" b="1" kern="0" dirty="0">
              <a:solidFill>
                <a:schemeClr val="bg2"/>
              </a:solidFill>
              <a:latin typeface="Calibri"/>
              <a:cs typeface="Calibri"/>
              <a:sym typeface="Symbol"/>
            </a:endParaRPr>
          </a:p>
          <a:p>
            <a:pPr algn="ctr" defTabSz="914400"/>
            <a:r>
              <a:rPr lang="en-US" sz="3600" b="1" kern="0" dirty="0">
                <a:solidFill>
                  <a:schemeClr val="bg2"/>
                </a:solidFill>
                <a:latin typeface="Calibri"/>
                <a:cs typeface="Calibri"/>
              </a:rPr>
              <a:t>Less Disease Spread</a:t>
            </a:r>
          </a:p>
          <a:p>
            <a:pPr algn="ctr" defTabSz="914400"/>
            <a:r>
              <a:rPr lang="en-US" sz="3600" b="1" kern="0" dirty="0" err="1">
                <a:solidFill>
                  <a:schemeClr val="bg2"/>
                </a:solidFill>
                <a:latin typeface="Calibri"/>
                <a:cs typeface="Calibri"/>
                <a:sym typeface="Symbol"/>
              </a:rPr>
              <a:t></a:t>
            </a:r>
            <a:endParaRPr lang="en-US" sz="3600" b="1" kern="0" dirty="0">
              <a:solidFill>
                <a:schemeClr val="bg2"/>
              </a:solidFill>
              <a:latin typeface="Calibri"/>
              <a:cs typeface="Calibri"/>
              <a:sym typeface="Symbol"/>
            </a:endParaRPr>
          </a:p>
          <a:p>
            <a:pPr algn="ctr" defTabSz="914400"/>
            <a:r>
              <a:rPr lang="en-US" sz="3600" b="1" kern="0" dirty="0">
                <a:solidFill>
                  <a:schemeClr val="bg2"/>
                </a:solidFill>
                <a:latin typeface="Calibri"/>
                <a:cs typeface="Calibri"/>
              </a:rPr>
              <a:t>Global Political and Economic Stability </a:t>
            </a:r>
          </a:p>
          <a:p>
            <a:pPr algn="ctr" defTabSz="914400"/>
            <a:r>
              <a:rPr lang="en-US" sz="3600" b="1" kern="0" dirty="0" err="1">
                <a:solidFill>
                  <a:schemeClr val="bg2"/>
                </a:solidFill>
                <a:latin typeface="Calibri"/>
                <a:cs typeface="Calibri"/>
                <a:sym typeface="Symbol"/>
              </a:rPr>
              <a:t></a:t>
            </a:r>
            <a:endParaRPr lang="en-US" sz="3600" b="1" kern="0" dirty="0">
              <a:solidFill>
                <a:schemeClr val="bg2"/>
              </a:solidFill>
              <a:latin typeface="Calibri"/>
              <a:cs typeface="Calibri"/>
              <a:sym typeface="Symbol"/>
            </a:endParaRPr>
          </a:p>
          <a:p>
            <a:pPr algn="ctr" defTabSz="914400"/>
            <a:r>
              <a:rPr lang="en-US" sz="3600" b="1" kern="0" dirty="0">
                <a:solidFill>
                  <a:schemeClr val="bg2"/>
                </a:solidFill>
                <a:latin typeface="Calibri"/>
                <a:cs typeface="Calibri"/>
              </a:rPr>
              <a:t>Safer and More Secure US and World</a:t>
            </a:r>
          </a:p>
        </p:txBody>
      </p:sp>
    </p:spTree>
    <p:extLst>
      <p:ext uri="{BB962C8B-B14F-4D97-AF65-F5344CB8AC3E}">
        <p14:creationId xmlns:p14="http://schemas.microsoft.com/office/powerpoint/2010/main" val="2636606760"/>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4811"/>
          <a:stretch/>
        </p:blipFill>
        <p:spPr>
          <a:xfrm>
            <a:off x="2864710" y="1199213"/>
            <a:ext cx="3430801" cy="2722981"/>
          </a:xfrm>
          <a:prstGeom prst="rect">
            <a:avLst/>
          </a:prstGeom>
        </p:spPr>
      </p:pic>
    </p:spTree>
    <p:extLst>
      <p:ext uri="{BB962C8B-B14F-4D97-AF65-F5344CB8AC3E}">
        <p14:creationId xmlns:p14="http://schemas.microsoft.com/office/powerpoint/2010/main" val="229098737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16646"/>
            <a:ext cx="7772400" cy="2387600"/>
          </a:xfrm>
        </p:spPr>
        <p:txBody>
          <a:bodyPr anchor="ctr">
            <a:noAutofit/>
          </a:bodyPr>
          <a:lstStyle/>
          <a:p>
            <a:r>
              <a:rPr lang="en-US" sz="4000" dirty="0">
                <a:solidFill>
                  <a:srgbClr val="004165"/>
                </a:solidFill>
                <a:latin typeface="Arial" panose="020B0604020202020204" pitchFamily="34" charset="0"/>
                <a:cs typeface="Arial" panose="020B0604020202020204" pitchFamily="34" charset="0"/>
              </a:rPr>
              <a:t>The Global Health Security Agenda:</a:t>
            </a:r>
            <a:br>
              <a:rPr lang="en-US" sz="4000" dirty="0">
                <a:solidFill>
                  <a:srgbClr val="004165"/>
                </a:solidFill>
                <a:latin typeface="Arial" panose="020B0604020202020204" pitchFamily="34" charset="0"/>
                <a:cs typeface="Arial" panose="020B0604020202020204" pitchFamily="34" charset="0"/>
              </a:rPr>
            </a:br>
            <a:r>
              <a:rPr lang="en-US" sz="4000" dirty="0">
                <a:solidFill>
                  <a:srgbClr val="004165"/>
                </a:solidFill>
                <a:latin typeface="Arial" panose="020B0604020202020204" pitchFamily="34" charset="0"/>
                <a:cs typeface="Arial" panose="020B0604020202020204" pitchFamily="34" charset="0"/>
              </a:rPr>
              <a:t>Its First Years and the Way Forward</a:t>
            </a:r>
          </a:p>
        </p:txBody>
      </p:sp>
      <p:sp>
        <p:nvSpPr>
          <p:cNvPr id="3" name="Subtitle 2"/>
          <p:cNvSpPr>
            <a:spLocks noGrp="1"/>
          </p:cNvSpPr>
          <p:nvPr>
            <p:ph type="subTitle" idx="1"/>
          </p:nvPr>
        </p:nvSpPr>
        <p:spPr>
          <a:xfrm>
            <a:off x="1143000" y="4440938"/>
            <a:ext cx="6858000" cy="986740"/>
          </a:xfrm>
        </p:spPr>
        <p:txBody>
          <a:bodyPr>
            <a:normAutofit/>
          </a:bodyPr>
          <a:lstStyle/>
          <a:p>
            <a:r>
              <a:rPr lang="en-US" sz="1800" dirty="0">
                <a:solidFill>
                  <a:srgbClr val="004165"/>
                </a:solidFill>
                <a:latin typeface="Arial" panose="020B0604020202020204" pitchFamily="34" charset="0"/>
                <a:cs typeface="Arial" panose="020B0604020202020204" pitchFamily="34" charset="0"/>
              </a:rPr>
              <a:t>A Conversation with Dr. Thomas </a:t>
            </a:r>
            <a:r>
              <a:rPr lang="en-US" sz="1800" dirty="0" err="1">
                <a:solidFill>
                  <a:srgbClr val="004165"/>
                </a:solidFill>
                <a:latin typeface="Arial" panose="020B0604020202020204" pitchFamily="34" charset="0"/>
                <a:cs typeface="Arial" panose="020B0604020202020204" pitchFamily="34" charset="0"/>
              </a:rPr>
              <a:t>Frieden</a:t>
            </a:r>
            <a:r>
              <a:rPr lang="en-US" sz="1800" dirty="0">
                <a:solidFill>
                  <a:srgbClr val="004165"/>
                </a:solidFill>
                <a:latin typeface="Arial" panose="020B0604020202020204" pitchFamily="34" charset="0"/>
                <a:cs typeface="Arial" panose="020B0604020202020204" pitchFamily="34" charset="0"/>
              </a:rPr>
              <a:t>. </a:t>
            </a:r>
          </a:p>
          <a:p>
            <a:r>
              <a:rPr lang="en-US" sz="1800" dirty="0">
                <a:solidFill>
                  <a:srgbClr val="004165"/>
                </a:solidFill>
                <a:latin typeface="Arial" panose="020B0604020202020204" pitchFamily="34" charset="0"/>
                <a:cs typeface="Arial" panose="020B0604020202020204" pitchFamily="34" charset="0"/>
              </a:rPr>
              <a:t>Moderated by Dr. Stephen Morrison.</a:t>
            </a:r>
            <a:endParaRPr lang="en-US" dirty="0"/>
          </a:p>
        </p:txBody>
      </p:sp>
    </p:spTree>
    <p:extLst>
      <p:ext uri="{BB962C8B-B14F-4D97-AF65-F5344CB8AC3E}">
        <p14:creationId xmlns:p14="http://schemas.microsoft.com/office/powerpoint/2010/main" val="3997158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solidFill>
                  <a:srgbClr val="0E66AF"/>
                </a:solidFill>
              </a:rPr>
              <a:t>A HEALTH THREAT ANYWHERE IS A HEALTH THREAT EVERYWHERE</a:t>
            </a:r>
          </a:p>
        </p:txBody>
      </p:sp>
      <p:pic>
        <p:nvPicPr>
          <p:cNvPr id="4" name="Picture 2" descr="http://ars.els-cdn.com/content/image/1-s2.0-S0140673612611519-gr2.jpg"/>
          <p:cNvPicPr>
            <a:picLocks noChangeAspect="1" noChangeArrowheads="1"/>
          </p:cNvPicPr>
          <p:nvPr/>
        </p:nvPicPr>
        <p:blipFill>
          <a:blip r:embed="rId2" cstate="email">
            <a:extLst>
              <a:ext uri="{28A0092B-C50C-407E-A947-70E740481C1C}">
                <a14:useLocalDpi xmlns:a14="http://schemas.microsoft.com/office/drawing/2010/main"/>
              </a:ext>
            </a:extLst>
          </a:blip>
          <a:srcRect b="4873"/>
          <a:stretch>
            <a:fillRect/>
          </a:stretch>
        </p:blipFill>
        <p:spPr bwMode="auto">
          <a:xfrm>
            <a:off x="762000" y="1920189"/>
            <a:ext cx="7663149" cy="3432869"/>
          </a:xfrm>
          <a:prstGeom prst="rect">
            <a:avLst/>
          </a:prstGeom>
          <a:noFill/>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Lst>
        </p:spPr>
      </p:pic>
      <p:sp>
        <p:nvSpPr>
          <p:cNvPr id="5" name="Rectangle 4"/>
          <p:cNvSpPr/>
          <p:nvPr/>
        </p:nvSpPr>
        <p:spPr>
          <a:xfrm>
            <a:off x="9" y="5065319"/>
            <a:ext cx="9143999" cy="307760"/>
          </a:xfrm>
          <a:prstGeom prst="rect">
            <a:avLst/>
          </a:prstGeom>
        </p:spPr>
        <p:txBody>
          <a:bodyPr wrap="square" lIns="91424" tIns="45712" rIns="91424" bIns="45712">
            <a:spAutoFit/>
          </a:bodyPr>
          <a:lstStyle/>
          <a:p>
            <a:pPr algn="ctr" defTabSz="914400"/>
            <a:r>
              <a:rPr lang="en-US" sz="1400" b="1" i="1" kern="0" dirty="0">
                <a:solidFill>
                  <a:schemeClr val="bg2"/>
                </a:solidFill>
              </a:rPr>
              <a:t>Global aviation network</a:t>
            </a:r>
          </a:p>
        </p:txBody>
      </p:sp>
      <p:sp>
        <p:nvSpPr>
          <p:cNvPr id="7" name="Text Box 6"/>
          <p:cNvSpPr txBox="1">
            <a:spLocks noChangeArrowheads="1"/>
          </p:cNvSpPr>
          <p:nvPr/>
        </p:nvSpPr>
        <p:spPr bwMode="auto">
          <a:xfrm>
            <a:off x="736601" y="5355946"/>
            <a:ext cx="7687734" cy="593993"/>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a:effectLst>
                  <a:outerShdw dist="35921" dir="2700000" algn="ctr" rotWithShape="0">
                    <a:schemeClr val="bg2"/>
                  </a:outerShdw>
                </a:effectLst>
              </a14:hiddenEffects>
            </a:ext>
          </a:extLst>
        </p:spPr>
        <p:txBody>
          <a:bodyPr wrap="square" lIns="91424" tIns="45712" rIns="91424" bIns="45712">
            <a:spAutoFit/>
          </a:bodyPr>
          <a:lstStyle/>
          <a:p>
            <a:pPr defTabSz="914400">
              <a:lnSpc>
                <a:spcPct val="90000"/>
              </a:lnSpc>
            </a:pPr>
            <a:r>
              <a:rPr lang="en-US" sz="1200" i="1" kern="0" dirty="0">
                <a:solidFill>
                  <a:schemeClr val="accent4">
                    <a:lumMod val="75000"/>
                  </a:schemeClr>
                </a:solidFill>
                <a:latin typeface="Calibri"/>
                <a:cs typeface="Calibri"/>
              </a:rPr>
              <a:t>Source: Kilpatrick &amp; Randolph. Lancet 2012;380:1946-1955. </a:t>
            </a:r>
          </a:p>
          <a:p>
            <a:pPr defTabSz="914400">
              <a:lnSpc>
                <a:spcPct val="90000"/>
              </a:lnSpc>
            </a:pPr>
            <a:r>
              <a:rPr lang="en-US" sz="1200" i="1" kern="0" dirty="0">
                <a:solidFill>
                  <a:schemeClr val="accent4">
                    <a:lumMod val="75000"/>
                  </a:schemeClr>
                </a:solidFill>
                <a:latin typeface="Calibri"/>
                <a:cs typeface="Calibri"/>
              </a:rPr>
              <a:t>Note: Air traffic to most places in Africa, regions of South America, and parts of central Asia is low. If travel increases in these regions, additional introductions of vector-borne pathogens are probable.</a:t>
            </a:r>
            <a:endParaRPr lang="en-US" altLang="en-US" sz="1200" i="1" kern="0" dirty="0">
              <a:solidFill>
                <a:schemeClr val="accent4">
                  <a:lumMod val="75000"/>
                </a:schemeClr>
              </a:solidFill>
              <a:latin typeface="Calibri"/>
              <a:cs typeface="Calibri"/>
            </a:endParaRPr>
          </a:p>
        </p:txBody>
      </p:sp>
    </p:spTree>
    <p:extLst>
      <p:ext uri="{BB962C8B-B14F-4D97-AF65-F5344CB8AC3E}">
        <p14:creationId xmlns:p14="http://schemas.microsoft.com/office/powerpoint/2010/main" val="422898463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a:p>
        </p:txBody>
      </p:sp>
    </p:spTree>
    <p:extLst>
      <p:ext uri="{BB962C8B-B14F-4D97-AF65-F5344CB8AC3E}">
        <p14:creationId xmlns:p14="http://schemas.microsoft.com/office/powerpoint/2010/main" val="3680171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6"/>
          <p:cNvGrpSpPr/>
          <p:nvPr/>
        </p:nvGrpSpPr>
        <p:grpSpPr>
          <a:xfrm>
            <a:off x="6855066" y="1445726"/>
            <a:ext cx="1039091" cy="925283"/>
            <a:chOff x="8027401" y="857959"/>
            <a:chExt cx="1385454" cy="1233711"/>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27401" y="1177270"/>
              <a:ext cx="1385454" cy="914400"/>
            </a:xfrm>
            <a:prstGeom prst="rect">
              <a:avLst/>
            </a:prstGeom>
          </p:spPr>
        </p:pic>
        <p:sp>
          <p:nvSpPr>
            <p:cNvPr id="46" name="TextBox 45"/>
            <p:cNvSpPr txBox="1"/>
            <p:nvPr/>
          </p:nvSpPr>
          <p:spPr>
            <a:xfrm>
              <a:off x="8027401" y="857959"/>
              <a:ext cx="1029786" cy="307776"/>
            </a:xfrm>
            <a:prstGeom prst="rect">
              <a:avLst/>
            </a:prstGeom>
            <a:noFill/>
          </p:spPr>
          <p:txBody>
            <a:bodyPr wrap="square" rtlCol="0">
              <a:spAutoFit/>
            </a:bodyPr>
            <a:lstStyle/>
            <a:p>
              <a:pPr defTabSz="342892"/>
              <a:r>
                <a:rPr lang="en-US" sz="900" b="1" i="1" kern="0" dirty="0" err="1">
                  <a:solidFill>
                    <a:srgbClr val="0E66AF"/>
                  </a:solidFill>
                  <a:latin typeface="Arial"/>
                  <a:cs typeface="Arial"/>
                </a:rPr>
                <a:t>Zika</a:t>
              </a:r>
              <a:endParaRPr lang="en-US" sz="900" b="1" i="1" kern="0" dirty="0">
                <a:solidFill>
                  <a:srgbClr val="0E66AF"/>
                </a:solidFill>
                <a:latin typeface="Arial"/>
                <a:cs typeface="Arial"/>
              </a:endParaRPr>
            </a:p>
          </p:txBody>
        </p:sp>
      </p:grpSp>
      <p:grpSp>
        <p:nvGrpSpPr>
          <p:cNvPr id="7" name="Group 15"/>
          <p:cNvGrpSpPr/>
          <p:nvPr/>
        </p:nvGrpSpPr>
        <p:grpSpPr>
          <a:xfrm>
            <a:off x="1006480" y="4746305"/>
            <a:ext cx="914400" cy="867345"/>
            <a:chOff x="595123" y="4173990"/>
            <a:chExt cx="1219200" cy="1156460"/>
          </a:xfrm>
        </p:grpSpPr>
        <p:pic>
          <p:nvPicPr>
            <p:cNvPr id="33" name="Picture 32" descr="africa-aids_1305_600x450.jpg"/>
            <p:cNvPicPr>
              <a:picLocks noChangeAspect="1"/>
            </p:cNvPicPr>
            <p:nvPr/>
          </p:nvPicPr>
          <p:blipFill>
            <a:blip r:embed="rId4"/>
            <a:stretch>
              <a:fillRect/>
            </a:stretch>
          </p:blipFill>
          <p:spPr>
            <a:xfrm>
              <a:off x="595123" y="4416050"/>
              <a:ext cx="1219200" cy="914400"/>
            </a:xfrm>
            <a:prstGeom prst="rect">
              <a:avLst/>
            </a:prstGeom>
            <a:effectLst>
              <a:softEdge rad="63500"/>
            </a:effectLst>
          </p:spPr>
        </p:pic>
        <p:sp>
          <p:nvSpPr>
            <p:cNvPr id="34" name="TextBox 33"/>
            <p:cNvSpPr txBox="1"/>
            <p:nvPr/>
          </p:nvSpPr>
          <p:spPr>
            <a:xfrm>
              <a:off x="639590" y="4173990"/>
              <a:ext cx="749148" cy="307776"/>
            </a:xfrm>
            <a:prstGeom prst="rect">
              <a:avLst/>
            </a:prstGeom>
            <a:noFill/>
          </p:spPr>
          <p:txBody>
            <a:bodyPr wrap="square" rtlCol="0">
              <a:spAutoFit/>
            </a:bodyPr>
            <a:lstStyle/>
            <a:p>
              <a:pPr defTabSz="342892"/>
              <a:r>
                <a:rPr lang="en-US" sz="900" b="1" i="1" kern="0" dirty="0">
                  <a:solidFill>
                    <a:srgbClr val="0E66AF"/>
                  </a:solidFill>
                  <a:latin typeface="Arial"/>
                  <a:ea typeface="ＭＳ Ｐゴシック" charset="-128"/>
                  <a:cs typeface="Arial"/>
                </a:rPr>
                <a:t>HIV</a:t>
              </a:r>
            </a:p>
          </p:txBody>
        </p:sp>
      </p:grpSp>
      <p:sp>
        <p:nvSpPr>
          <p:cNvPr id="11" name="Title 10"/>
          <p:cNvSpPr>
            <a:spLocks noGrp="1"/>
          </p:cNvSpPr>
          <p:nvPr>
            <p:ph type="title"/>
          </p:nvPr>
        </p:nvSpPr>
        <p:spPr>
          <a:xfrm>
            <a:off x="457200" y="1063231"/>
            <a:ext cx="8229600" cy="556021"/>
          </a:xfrm>
        </p:spPr>
        <p:txBody>
          <a:bodyPr/>
          <a:lstStyle/>
          <a:p>
            <a:pPr>
              <a:lnSpc>
                <a:spcPct val="100000"/>
              </a:lnSpc>
            </a:pPr>
            <a:r>
              <a:rPr lang="en-US" dirty="0"/>
              <a:t>PUBLIC HEALTH THREATS</a:t>
            </a:r>
          </a:p>
        </p:txBody>
      </p:sp>
      <p:graphicFrame>
        <p:nvGraphicFramePr>
          <p:cNvPr id="24" name="Content Placeholder 3"/>
          <p:cNvGraphicFramePr>
            <a:graphicFrameLocks noGrp="1"/>
          </p:cNvGraphicFramePr>
          <p:nvPr>
            <p:ph idx="4294967295"/>
            <p:extLst/>
          </p:nvPr>
        </p:nvGraphicFramePr>
        <p:xfrm>
          <a:off x="1725073" y="2310873"/>
          <a:ext cx="6064250" cy="34570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3" name="Group 12"/>
          <p:cNvGrpSpPr/>
          <p:nvPr/>
        </p:nvGrpSpPr>
        <p:grpSpPr>
          <a:xfrm>
            <a:off x="2823104" y="2711944"/>
            <a:ext cx="754380" cy="982976"/>
            <a:chOff x="3525953" y="1883297"/>
            <a:chExt cx="1005840" cy="1272535"/>
          </a:xfrm>
        </p:grpSpPr>
        <p:pic>
          <p:nvPicPr>
            <p:cNvPr id="28" name="Picture 27"/>
            <p:cNvPicPr>
              <a:picLocks noChangeAspect="1"/>
            </p:cNvPicPr>
            <p:nvPr/>
          </p:nvPicPr>
          <p:blipFill>
            <a:blip r:embed="rId10"/>
            <a:stretch>
              <a:fillRect/>
            </a:stretch>
          </p:blipFill>
          <p:spPr>
            <a:xfrm>
              <a:off x="3525953" y="2138979"/>
              <a:ext cx="1005840" cy="1016853"/>
            </a:xfrm>
            <a:prstGeom prst="rect">
              <a:avLst/>
            </a:prstGeom>
            <a:effectLst>
              <a:softEdge rad="63500"/>
            </a:effectLst>
          </p:spPr>
        </p:pic>
        <p:sp>
          <p:nvSpPr>
            <p:cNvPr id="29" name="TextBox 28"/>
            <p:cNvSpPr txBox="1"/>
            <p:nvPr/>
          </p:nvSpPr>
          <p:spPr>
            <a:xfrm>
              <a:off x="3525953" y="1883297"/>
              <a:ext cx="831087" cy="298829"/>
            </a:xfrm>
            <a:prstGeom prst="rect">
              <a:avLst/>
            </a:prstGeom>
            <a:noFill/>
          </p:spPr>
          <p:txBody>
            <a:bodyPr wrap="square" rtlCol="0">
              <a:spAutoFit/>
            </a:bodyPr>
            <a:lstStyle/>
            <a:p>
              <a:pPr algn="ctr" defTabSz="342892"/>
              <a:r>
                <a:rPr lang="en-US" sz="900" b="1" i="1" kern="0" dirty="0">
                  <a:solidFill>
                    <a:srgbClr val="0E66AF"/>
                  </a:solidFill>
                  <a:latin typeface="Arial"/>
                  <a:ea typeface="ＭＳ Ｐゴシック" charset="-128"/>
                  <a:cs typeface="Arial"/>
                </a:rPr>
                <a:t>XDR TB</a:t>
              </a:r>
            </a:p>
          </p:txBody>
        </p:sp>
      </p:grpSp>
      <p:grpSp>
        <p:nvGrpSpPr>
          <p:cNvPr id="4" name="Group 14"/>
          <p:cNvGrpSpPr/>
          <p:nvPr/>
        </p:nvGrpSpPr>
        <p:grpSpPr>
          <a:xfrm>
            <a:off x="3594130" y="2331555"/>
            <a:ext cx="881029" cy="914618"/>
            <a:chOff x="4536606" y="1502776"/>
            <a:chExt cx="1174705" cy="1219491"/>
          </a:xfrm>
        </p:grpSpPr>
        <p:pic>
          <p:nvPicPr>
            <p:cNvPr id="25" name="Picture 24"/>
            <p:cNvPicPr>
              <a:picLocks noChangeAspect="1"/>
            </p:cNvPicPr>
            <p:nvPr/>
          </p:nvPicPr>
          <p:blipFill rotWithShape="1">
            <a:blip r:embed="rId11"/>
            <a:srcRect l="929"/>
            <a:stretch/>
          </p:blipFill>
          <p:spPr>
            <a:xfrm>
              <a:off x="4536606" y="1787315"/>
              <a:ext cx="1174705" cy="934952"/>
            </a:xfrm>
            <a:prstGeom prst="rect">
              <a:avLst/>
            </a:prstGeom>
            <a:effectLst>
              <a:softEdge rad="63500"/>
            </a:effectLst>
          </p:spPr>
        </p:pic>
        <p:sp>
          <p:nvSpPr>
            <p:cNvPr id="31" name="TextBox 30"/>
            <p:cNvSpPr txBox="1"/>
            <p:nvPr/>
          </p:nvSpPr>
          <p:spPr>
            <a:xfrm>
              <a:off x="4559845" y="1502776"/>
              <a:ext cx="945428" cy="307776"/>
            </a:xfrm>
            <a:prstGeom prst="rect">
              <a:avLst/>
            </a:prstGeom>
            <a:noFill/>
          </p:spPr>
          <p:txBody>
            <a:bodyPr wrap="square" rtlCol="0">
              <a:spAutoFit/>
            </a:bodyPr>
            <a:lstStyle/>
            <a:p>
              <a:pPr defTabSz="342892"/>
              <a:r>
                <a:rPr lang="en-US" sz="900" b="1" i="1" kern="0" dirty="0">
                  <a:solidFill>
                    <a:srgbClr val="0E66AF"/>
                  </a:solidFill>
                  <a:latin typeface="Arial"/>
                  <a:ea typeface="ＭＳ Ｐゴシック" charset="-128"/>
                  <a:cs typeface="Arial"/>
                </a:rPr>
                <a:t>Anthrax</a:t>
              </a:r>
            </a:p>
          </p:txBody>
        </p:sp>
      </p:grpSp>
      <p:grpSp>
        <p:nvGrpSpPr>
          <p:cNvPr id="8" name="Group 16"/>
          <p:cNvGrpSpPr/>
          <p:nvPr/>
        </p:nvGrpSpPr>
        <p:grpSpPr>
          <a:xfrm>
            <a:off x="1259522" y="3954404"/>
            <a:ext cx="914400" cy="882672"/>
            <a:chOff x="1325432" y="3072976"/>
            <a:chExt cx="1219200" cy="1176896"/>
          </a:xfrm>
        </p:grpSpPr>
        <p:pic>
          <p:nvPicPr>
            <p:cNvPr id="35" name="Picture 34" descr="duck-flu_934_600x450.jpg"/>
            <p:cNvPicPr>
              <a:picLocks noChangeAspect="1"/>
            </p:cNvPicPr>
            <p:nvPr/>
          </p:nvPicPr>
          <p:blipFill>
            <a:blip r:embed="rId12"/>
            <a:stretch>
              <a:fillRect/>
            </a:stretch>
          </p:blipFill>
          <p:spPr>
            <a:xfrm>
              <a:off x="1325432" y="3335472"/>
              <a:ext cx="1219200" cy="914400"/>
            </a:xfrm>
            <a:prstGeom prst="rect">
              <a:avLst/>
            </a:prstGeom>
            <a:effectLst>
              <a:softEdge rad="63500"/>
            </a:effectLst>
          </p:spPr>
        </p:pic>
        <p:sp>
          <p:nvSpPr>
            <p:cNvPr id="36" name="TextBox 35"/>
            <p:cNvSpPr txBox="1"/>
            <p:nvPr/>
          </p:nvSpPr>
          <p:spPr>
            <a:xfrm>
              <a:off x="1360432" y="3072976"/>
              <a:ext cx="1042664" cy="307776"/>
            </a:xfrm>
            <a:prstGeom prst="rect">
              <a:avLst/>
            </a:prstGeom>
            <a:noFill/>
          </p:spPr>
          <p:txBody>
            <a:bodyPr wrap="square" rtlCol="0">
              <a:spAutoFit/>
            </a:bodyPr>
            <a:lstStyle>
              <a:defPPr>
                <a:defRPr lang="en-US"/>
              </a:defPPr>
              <a:lvl1pPr algn="ctr" defTabSz="457200" fontAlgn="base">
                <a:spcBef>
                  <a:spcPct val="0"/>
                </a:spcBef>
                <a:spcAft>
                  <a:spcPct val="0"/>
                </a:spcAft>
                <a:defRPr sz="1400" i="1">
                  <a:solidFill>
                    <a:schemeClr val="accent1"/>
                  </a:solidFill>
                  <a:latin typeface="Arial"/>
                  <a:ea typeface="ＭＳ Ｐゴシック" charset="-128"/>
                  <a:cs typeface="Arial"/>
                </a:defRPr>
              </a:lvl1pPr>
            </a:lstStyle>
            <a:p>
              <a:r>
                <a:rPr lang="en-US" sz="900" b="1" kern="0" dirty="0">
                  <a:solidFill>
                    <a:srgbClr val="0E66AF"/>
                  </a:solidFill>
                </a:rPr>
                <a:t>Avian Flu</a:t>
              </a:r>
            </a:p>
          </p:txBody>
        </p:sp>
      </p:grpSp>
      <p:grpSp>
        <p:nvGrpSpPr>
          <p:cNvPr id="9" name="Group 11"/>
          <p:cNvGrpSpPr/>
          <p:nvPr/>
        </p:nvGrpSpPr>
        <p:grpSpPr>
          <a:xfrm>
            <a:off x="1794924" y="3183718"/>
            <a:ext cx="996117" cy="857874"/>
            <a:chOff x="2362035" y="2324749"/>
            <a:chExt cx="1328156" cy="1143831"/>
          </a:xfrm>
        </p:grpSpPr>
        <p:pic>
          <p:nvPicPr>
            <p:cNvPr id="37" name="Picture 3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427204" y="2554181"/>
              <a:ext cx="1262987" cy="914399"/>
            </a:xfrm>
            <a:prstGeom prst="rect">
              <a:avLst/>
            </a:prstGeom>
            <a:effectLst>
              <a:softEdge rad="63500"/>
            </a:effectLst>
          </p:spPr>
        </p:pic>
        <p:sp>
          <p:nvSpPr>
            <p:cNvPr id="38" name="TextBox 37"/>
            <p:cNvSpPr txBox="1"/>
            <p:nvPr/>
          </p:nvSpPr>
          <p:spPr>
            <a:xfrm>
              <a:off x="2362035" y="2324749"/>
              <a:ext cx="1298221" cy="307776"/>
            </a:xfrm>
            <a:prstGeom prst="rect">
              <a:avLst/>
            </a:prstGeom>
            <a:noFill/>
          </p:spPr>
          <p:txBody>
            <a:bodyPr wrap="square" rtlCol="0">
              <a:spAutoFit/>
            </a:bodyPr>
            <a:lstStyle/>
            <a:p>
              <a:pPr algn="ctr" defTabSz="342892"/>
              <a:r>
                <a:rPr lang="en-US" sz="900" b="1" i="1" kern="0" dirty="0">
                  <a:solidFill>
                    <a:srgbClr val="0E66AF"/>
                  </a:solidFill>
                  <a:latin typeface="Arial"/>
                  <a:ea typeface="ＭＳ Ｐゴシック" charset="-128"/>
                  <a:cs typeface="Arial"/>
                </a:rPr>
                <a:t>Food Supply</a:t>
              </a:r>
            </a:p>
          </p:txBody>
        </p:sp>
      </p:grpSp>
      <p:grpSp>
        <p:nvGrpSpPr>
          <p:cNvPr id="10" name="Group 40"/>
          <p:cNvGrpSpPr/>
          <p:nvPr/>
        </p:nvGrpSpPr>
        <p:grpSpPr>
          <a:xfrm>
            <a:off x="5523151" y="1695595"/>
            <a:ext cx="1032510" cy="907685"/>
            <a:chOff x="6582410" y="1360078"/>
            <a:chExt cx="1376680" cy="1210246"/>
          </a:xfrm>
        </p:grpSpPr>
        <p:sp>
          <p:nvSpPr>
            <p:cNvPr id="42" name="TextBox 41"/>
            <p:cNvSpPr txBox="1"/>
            <p:nvPr/>
          </p:nvSpPr>
          <p:spPr>
            <a:xfrm>
              <a:off x="6701339" y="1360078"/>
              <a:ext cx="1029787" cy="307776"/>
            </a:xfrm>
            <a:prstGeom prst="rect">
              <a:avLst/>
            </a:prstGeom>
            <a:noFill/>
          </p:spPr>
          <p:txBody>
            <a:bodyPr wrap="square" rtlCol="0">
              <a:spAutoFit/>
            </a:bodyPr>
            <a:lstStyle/>
            <a:p>
              <a:pPr defTabSz="342892"/>
              <a:r>
                <a:rPr lang="en-US" sz="900" b="1" i="1" kern="0" dirty="0">
                  <a:solidFill>
                    <a:srgbClr val="0E66AF"/>
                  </a:solidFill>
                  <a:latin typeface="Arial"/>
                  <a:ea typeface="ＭＳ Ｐゴシック" charset="-128"/>
                  <a:cs typeface="Arial"/>
                </a:rPr>
                <a:t>Ebola</a:t>
              </a:r>
            </a:p>
          </p:txBody>
        </p:sp>
        <p:pic>
          <p:nvPicPr>
            <p:cNvPr id="43" name="Picture 42"/>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582410" y="1654654"/>
              <a:ext cx="1376680" cy="915670"/>
            </a:xfrm>
            <a:prstGeom prst="rect">
              <a:avLst/>
            </a:prstGeom>
            <a:ln>
              <a:noFill/>
            </a:ln>
            <a:effectLst>
              <a:softEdge rad="63500"/>
            </a:effectLst>
          </p:spPr>
        </p:pic>
      </p:grpSp>
      <p:grpSp>
        <p:nvGrpSpPr>
          <p:cNvPr id="12" name="Group 3"/>
          <p:cNvGrpSpPr/>
          <p:nvPr/>
        </p:nvGrpSpPr>
        <p:grpSpPr>
          <a:xfrm>
            <a:off x="4598501" y="2009068"/>
            <a:ext cx="709071" cy="941939"/>
            <a:chOff x="5738767" y="1363145"/>
            <a:chExt cx="945428" cy="1255919"/>
          </a:xfrm>
        </p:grpSpPr>
        <p:pic>
          <p:nvPicPr>
            <p:cNvPr id="2" name="Picture 1"/>
            <p:cNvPicPr>
              <a:picLocks noChangeAspect="1"/>
            </p:cNvPicPr>
            <p:nvPr/>
          </p:nvPicPr>
          <p:blipFill rotWithShape="1">
            <a:blip r:embed="rId15" cstate="print">
              <a:extLst>
                <a:ext uri="{28A0092B-C50C-407E-A947-70E740481C1C}">
                  <a14:useLocalDpi xmlns:a14="http://schemas.microsoft.com/office/drawing/2010/main" val="0"/>
                </a:ext>
              </a:extLst>
            </a:blip>
            <a:srcRect l="1" r="39396"/>
            <a:stretch/>
          </p:blipFill>
          <p:spPr>
            <a:xfrm>
              <a:off x="5749682" y="1704664"/>
              <a:ext cx="923597" cy="914400"/>
            </a:xfrm>
            <a:prstGeom prst="rect">
              <a:avLst/>
            </a:prstGeom>
          </p:spPr>
        </p:pic>
        <p:sp>
          <p:nvSpPr>
            <p:cNvPr id="32" name="TextBox 31"/>
            <p:cNvSpPr txBox="1"/>
            <p:nvPr/>
          </p:nvSpPr>
          <p:spPr>
            <a:xfrm>
              <a:off x="5738767" y="1363145"/>
              <a:ext cx="945428" cy="307776"/>
            </a:xfrm>
            <a:prstGeom prst="rect">
              <a:avLst/>
            </a:prstGeom>
            <a:noFill/>
          </p:spPr>
          <p:txBody>
            <a:bodyPr wrap="square" rtlCol="0">
              <a:spAutoFit/>
            </a:bodyPr>
            <a:lstStyle/>
            <a:p>
              <a:pPr defTabSz="342892"/>
              <a:r>
                <a:rPr lang="en-US" sz="900" b="1" i="1" kern="0" dirty="0">
                  <a:solidFill>
                    <a:srgbClr val="0E66AF"/>
                  </a:solidFill>
                  <a:latin typeface="Arial"/>
                  <a:cs typeface="Arial"/>
                </a:rPr>
                <a:t>SARS</a:t>
              </a:r>
              <a:endParaRPr lang="en-US" sz="900" b="1" i="1" kern="0" dirty="0">
                <a:solidFill>
                  <a:srgbClr val="0E66AF"/>
                </a:solidFill>
                <a:latin typeface="Arial"/>
                <a:ea typeface="ＭＳ Ｐゴシック" charset="-128"/>
                <a:cs typeface="Arial"/>
              </a:endParaRPr>
            </a:p>
          </p:txBody>
        </p:sp>
      </p:grpSp>
      <p:sp>
        <p:nvSpPr>
          <p:cNvPr id="45" name="Rectangle 44"/>
          <p:cNvSpPr/>
          <p:nvPr/>
        </p:nvSpPr>
        <p:spPr>
          <a:xfrm>
            <a:off x="7460275" y="3568968"/>
            <a:ext cx="1683727" cy="482066"/>
          </a:xfrm>
          <a:prstGeom prst="rect">
            <a:avLst/>
          </a:prstGeom>
          <a:effectLst>
            <a:outerShdw blurRad="50800" dist="38100" dir="5400000" algn="t" rotWithShape="0">
              <a:prstClr val="black">
                <a:alpha val="40000"/>
              </a:prstClr>
            </a:outerShdw>
          </a:effectLst>
        </p:spPr>
        <p:style>
          <a:lnRef idx="0">
            <a:schemeClr val="dk1">
              <a:alpha val="0"/>
              <a:hueOff val="0"/>
              <a:satOff val="0"/>
              <a:lumOff val="0"/>
              <a:alphaOff val="0"/>
            </a:schemeClr>
          </a:lnRef>
          <a:fillRef idx="0">
            <a:schemeClr val="lt1">
              <a:alpha val="0"/>
              <a:hueOff val="0"/>
              <a:satOff val="0"/>
              <a:lumOff val="0"/>
              <a:alphaOff val="0"/>
            </a:schemeClr>
          </a:fillRef>
          <a:effectRef idx="0">
            <a:scrgbClr r="0" g="0" b="0"/>
          </a:effectRef>
          <a:fontRef idx="minor">
            <a:schemeClr val="tx1">
              <a:hueOff val="0"/>
              <a:satOff val="0"/>
              <a:lumOff val="0"/>
              <a:alphaOff val="0"/>
            </a:schemeClr>
          </a:fontRef>
        </p:style>
      </p:sp>
    </p:spTree>
    <p:extLst>
      <p:ext uri="{BB962C8B-B14F-4D97-AF65-F5344CB8AC3E}">
        <p14:creationId xmlns:p14="http://schemas.microsoft.com/office/powerpoint/2010/main" val="1711274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2" y="1164830"/>
            <a:ext cx="5884333" cy="742288"/>
          </a:xfrm>
        </p:spPr>
        <p:txBody>
          <a:bodyPr/>
          <a:lstStyle/>
          <a:p>
            <a:pPr>
              <a:lnSpc>
                <a:spcPct val="90000"/>
              </a:lnSpc>
            </a:pPr>
            <a:r>
              <a:rPr lang="en-US" dirty="0">
                <a:solidFill>
                  <a:srgbClr val="0E66AF"/>
                </a:solidFill>
              </a:rPr>
              <a:t>1918-19 GLOBAL INFLUENZA PANDEMIC</a:t>
            </a:r>
          </a:p>
        </p:txBody>
      </p:sp>
      <p:sp>
        <p:nvSpPr>
          <p:cNvPr id="3" name="Text Placeholder 2"/>
          <p:cNvSpPr>
            <a:spLocks noGrp="1"/>
          </p:cNvSpPr>
          <p:nvPr>
            <p:ph type="body" sz="quarter" idx="10"/>
          </p:nvPr>
        </p:nvSpPr>
        <p:spPr>
          <a:xfrm>
            <a:off x="440266" y="1957919"/>
            <a:ext cx="5867402" cy="3420533"/>
          </a:xfrm>
        </p:spPr>
        <p:txBody>
          <a:bodyPr/>
          <a:lstStyle/>
          <a:p>
            <a:pPr marL="347654" lvl="1" indent="-347654">
              <a:spcBef>
                <a:spcPts val="600"/>
              </a:spcBef>
              <a:buClr>
                <a:srgbClr val="0E66AF"/>
              </a:buClr>
              <a:buFont typeface="Wingdings" panose="05000000000000000000" pitchFamily="2" charset="2"/>
              <a:buChar char="§"/>
            </a:pPr>
            <a:r>
              <a:rPr lang="en-US" dirty="0"/>
              <a:t>50-100 million people killed worldwide (3-5% of global population)</a:t>
            </a:r>
          </a:p>
          <a:p>
            <a:pPr marL="625460" lvl="1" indent="-227007">
              <a:spcBef>
                <a:spcPts val="600"/>
              </a:spcBef>
              <a:buClr>
                <a:schemeClr val="accent4">
                  <a:lumMod val="75000"/>
                </a:schemeClr>
              </a:buClr>
            </a:pPr>
            <a:r>
              <a:rPr lang="en-US" dirty="0"/>
              <a:t>Life expectancy temporarily declined by 12 years</a:t>
            </a:r>
          </a:p>
          <a:p>
            <a:pPr marL="347654" indent="-347654">
              <a:spcBef>
                <a:spcPts val="600"/>
              </a:spcBef>
              <a:buClr>
                <a:srgbClr val="0E66AF"/>
              </a:buClr>
            </a:pPr>
            <a:r>
              <a:rPr lang="en-US" dirty="0"/>
              <a:t>Massive global economic disruption lasting months</a:t>
            </a:r>
          </a:p>
          <a:p>
            <a:pPr marL="347654" indent="-347654">
              <a:spcBef>
                <a:spcPts val="600"/>
              </a:spcBef>
              <a:buClr>
                <a:srgbClr val="0E66AF"/>
              </a:buClr>
            </a:pPr>
            <a:r>
              <a:rPr lang="en-US" dirty="0"/>
              <a:t>Killed more people in 24 weeks than AIDS killed in 24 years; more in a year than Black Death killed in a century</a:t>
            </a:r>
          </a:p>
          <a:p>
            <a:pPr marL="627047" lvl="1" indent="-228594">
              <a:spcBef>
                <a:spcPts val="600"/>
              </a:spcBef>
              <a:buClr>
                <a:schemeClr val="accent4">
                  <a:lumMod val="75000"/>
                </a:schemeClr>
              </a:buClr>
            </a:pPr>
            <a:r>
              <a:rPr lang="en-US" dirty="0"/>
              <a:t>Most killed were previously healthy young adults</a:t>
            </a:r>
          </a:p>
          <a:p>
            <a:pPr marL="627047" lvl="1" indent="-228594">
              <a:spcBef>
                <a:spcPts val="600"/>
              </a:spcBef>
              <a:buClr>
                <a:schemeClr val="accent4">
                  <a:lumMod val="75000"/>
                </a:schemeClr>
              </a:buClr>
            </a:pPr>
            <a:r>
              <a:rPr lang="en-US" dirty="0"/>
              <a:t>Health care systems overwhelmed worldwide</a:t>
            </a:r>
          </a:p>
        </p:txBody>
      </p:sp>
      <p:pic>
        <p:nvPicPr>
          <p:cNvPr id="4" name="Picture 3"/>
          <p:cNvPicPr>
            <a:picLocks noChangeAspect="1"/>
          </p:cNvPicPr>
          <p:nvPr/>
        </p:nvPicPr>
        <p:blipFill>
          <a:blip r:embed="rId2"/>
          <a:srcRect t="18151"/>
          <a:stretch>
            <a:fillRect/>
          </a:stretch>
        </p:blipFill>
        <p:spPr>
          <a:xfrm>
            <a:off x="6515357" y="1339869"/>
            <a:ext cx="2628645" cy="1600200"/>
          </a:xfrm>
          <a:prstGeom prst="rect">
            <a:avLst/>
          </a:prstGeom>
        </p:spPr>
      </p:pic>
      <p:sp>
        <p:nvSpPr>
          <p:cNvPr id="5" name="TextBox 4"/>
          <p:cNvSpPr txBox="1"/>
          <p:nvPr/>
        </p:nvSpPr>
        <p:spPr>
          <a:xfrm>
            <a:off x="6536269" y="2940064"/>
            <a:ext cx="2607733" cy="490709"/>
          </a:xfrm>
          <a:prstGeom prst="rect">
            <a:avLst/>
          </a:prstGeom>
          <a:noFill/>
        </p:spPr>
        <p:txBody>
          <a:bodyPr wrap="square" lIns="91438" tIns="45719" rIns="91438" bIns="45719" rtlCol="0">
            <a:spAutoFit/>
          </a:bodyPr>
          <a:lstStyle/>
          <a:p>
            <a:pPr algn="ctr" defTabSz="914400">
              <a:lnSpc>
                <a:spcPct val="90000"/>
              </a:lnSpc>
            </a:pPr>
            <a:r>
              <a:rPr lang="en-US" sz="1400" b="1" i="1" kern="0" dirty="0">
                <a:solidFill>
                  <a:srgbClr val="0E66AF"/>
                </a:solidFill>
                <a:latin typeface="Calibri"/>
                <a:cs typeface="Calibri"/>
              </a:rPr>
              <a:t>US Army soldiers in hospital ward ill with influenza</a:t>
            </a:r>
          </a:p>
        </p:txBody>
      </p:sp>
      <p:pic>
        <p:nvPicPr>
          <p:cNvPr id="6" name="Picture 5"/>
          <p:cNvPicPr>
            <a:picLocks noChangeAspect="1"/>
          </p:cNvPicPr>
          <p:nvPr/>
        </p:nvPicPr>
        <p:blipFill>
          <a:blip r:embed="rId3"/>
          <a:stretch>
            <a:fillRect/>
          </a:stretch>
        </p:blipFill>
        <p:spPr>
          <a:xfrm>
            <a:off x="6430063" y="3645918"/>
            <a:ext cx="2713939" cy="2011934"/>
          </a:xfrm>
          <a:prstGeom prst="rect">
            <a:avLst/>
          </a:prstGeom>
        </p:spPr>
      </p:pic>
    </p:spTree>
    <p:extLst>
      <p:ext uri="{BB962C8B-B14F-4D97-AF65-F5344CB8AC3E}">
        <p14:creationId xmlns:p14="http://schemas.microsoft.com/office/powerpoint/2010/main" val="91272908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063230"/>
            <a:ext cx="8229600" cy="412088"/>
          </a:xfrm>
        </p:spPr>
        <p:txBody>
          <a:bodyPr>
            <a:noAutofit/>
          </a:bodyPr>
          <a:lstStyle/>
          <a:p>
            <a:pPr algn="l"/>
            <a:r>
              <a:rPr lang="en-US" dirty="0">
                <a:solidFill>
                  <a:srgbClr val="0E66AF"/>
                </a:solidFill>
                <a:latin typeface="Calibri"/>
                <a:cs typeface="Calibri"/>
              </a:rPr>
              <a:t> INTERNATIONAL HEALTH REGULATIONS (2005)</a:t>
            </a:r>
          </a:p>
        </p:txBody>
      </p:sp>
      <p:pic>
        <p:nvPicPr>
          <p:cNvPr id="3" name="Picture 2" descr="2005 WHO International Health Regulations"/>
          <p:cNvPicPr>
            <a:picLocks/>
          </p:cNvPicPr>
          <p:nvPr/>
        </p:nvPicPr>
        <p:blipFill>
          <a:blip r:embed="rId3">
            <a:extLst>
              <a:ext uri="{28A0092B-C50C-407E-A947-70E740481C1C}">
                <a14:useLocalDpi xmlns:a14="http://schemas.microsoft.com/office/drawing/2010/main" val="0"/>
              </a:ext>
            </a:extLst>
          </a:blip>
          <a:stretch>
            <a:fillRect/>
          </a:stretch>
        </p:blipFill>
        <p:spPr>
          <a:xfrm>
            <a:off x="956735" y="1711606"/>
            <a:ext cx="2651377" cy="3977066"/>
          </a:xfrm>
          <a:prstGeom prst="rect">
            <a:avLst/>
          </a:prstGeom>
          <a:ln w="19050">
            <a:solidFill>
              <a:schemeClr val="bg2"/>
            </a:solidFill>
          </a:ln>
        </p:spPr>
      </p:pic>
      <p:pic>
        <p:nvPicPr>
          <p:cNvPr id="6" name="Content Placeholder 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3996268" y="1722824"/>
            <a:ext cx="4260317" cy="3968895"/>
          </a:xfrm>
          <a:prstGeom prst="rect">
            <a:avLst/>
          </a:prstGeom>
          <a:noFill/>
          <a:ln w="9525">
            <a:noFill/>
            <a:miter lim="800000"/>
            <a:headEnd/>
            <a:tailEnd/>
          </a:ln>
        </p:spPr>
      </p:pic>
    </p:spTree>
    <p:extLst>
      <p:ext uri="{BB962C8B-B14F-4D97-AF65-F5344CB8AC3E}">
        <p14:creationId xmlns:p14="http://schemas.microsoft.com/office/powerpoint/2010/main" val="342709368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355605" y="1018117"/>
            <a:ext cx="8246530" cy="1063232"/>
          </a:xfrm>
        </p:spPr>
        <p:txBody>
          <a:bodyPr/>
          <a:lstStyle/>
          <a:p>
            <a:pPr>
              <a:lnSpc>
                <a:spcPct val="90000"/>
              </a:lnSpc>
            </a:pPr>
            <a:r>
              <a:rPr lang="en-US" dirty="0">
                <a:solidFill>
                  <a:srgbClr val="0E66AF"/>
                </a:solidFill>
              </a:rPr>
              <a:t>MOST OF THE WORLD IS STILL UNPREPARED</a:t>
            </a:r>
            <a:br>
              <a:rPr lang="en-US" dirty="0">
                <a:solidFill>
                  <a:srgbClr val="0E66AF"/>
                </a:solidFill>
              </a:rPr>
            </a:br>
            <a:r>
              <a:rPr lang="en-US" sz="2400" dirty="0">
                <a:solidFill>
                  <a:srgbClr val="0E66AF"/>
                </a:solidFill>
              </a:rPr>
              <a:t>Fewer than 1 in 3 countries self-reported being fully prepared for outbreaks as of 2014</a:t>
            </a:r>
          </a:p>
        </p:txBody>
      </p:sp>
      <p:grpSp>
        <p:nvGrpSpPr>
          <p:cNvPr id="2" name="Group 8"/>
          <p:cNvGrpSpPr/>
          <p:nvPr/>
        </p:nvGrpSpPr>
        <p:grpSpPr>
          <a:xfrm>
            <a:off x="2686060" y="2057407"/>
            <a:ext cx="3840480" cy="3840480"/>
            <a:chOff x="2440517" y="1200157"/>
            <a:chExt cx="3840480" cy="3840480"/>
          </a:xfrm>
        </p:grpSpPr>
        <p:pic>
          <p:nvPicPr>
            <p:cNvPr id="4" name="Picture 3"/>
            <p:cNvPicPr>
              <a:picLocks noChangeAspect="1"/>
            </p:cNvPicPr>
            <p:nvPr/>
          </p:nvPicPr>
          <p:blipFill>
            <a:blip r:embed="rId3"/>
            <a:stretch>
              <a:fillRect/>
            </a:stretch>
          </p:blipFill>
          <p:spPr>
            <a:xfrm>
              <a:off x="2440517" y="1200157"/>
              <a:ext cx="3840480" cy="3840480"/>
            </a:xfrm>
            <a:prstGeom prst="rect">
              <a:avLst/>
            </a:prstGeom>
          </p:spPr>
        </p:pic>
        <p:sp>
          <p:nvSpPr>
            <p:cNvPr id="6" name="Donut 5"/>
            <p:cNvSpPr/>
            <p:nvPr/>
          </p:nvSpPr>
          <p:spPr>
            <a:xfrm>
              <a:off x="2506131" y="1261533"/>
              <a:ext cx="3749040" cy="3749040"/>
            </a:xfrm>
            <a:prstGeom prst="donut">
              <a:avLst>
                <a:gd name="adj" fmla="val 2640"/>
              </a:avLst>
            </a:prstGeom>
            <a:solidFill>
              <a:schemeClr val="bg2"/>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kern="0">
                <a:solidFill>
                  <a:schemeClr val="tx1"/>
                </a:solidFill>
              </a:endParaRPr>
            </a:p>
          </p:txBody>
        </p:sp>
        <p:sp>
          <p:nvSpPr>
            <p:cNvPr id="8" name="Pie 7"/>
            <p:cNvSpPr/>
            <p:nvPr/>
          </p:nvSpPr>
          <p:spPr>
            <a:xfrm rot="16140000">
              <a:off x="2591607" y="1353769"/>
              <a:ext cx="3566160" cy="3566160"/>
            </a:xfrm>
            <a:prstGeom prst="pie">
              <a:avLst>
                <a:gd name="adj1" fmla="val 0"/>
                <a:gd name="adj2" fmla="val 15149271"/>
              </a:avLst>
            </a:prstGeom>
            <a:solidFill>
              <a:schemeClr val="accent6">
                <a:lumMod val="50000"/>
                <a:lumOff val="50000"/>
                <a:alpha val="91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kern="0">
                <a:solidFill>
                  <a:schemeClr val="tx1"/>
                </a:solidFill>
              </a:endParaRPr>
            </a:p>
          </p:txBody>
        </p:sp>
      </p:grpSp>
    </p:spTree>
    <p:extLst>
      <p:ext uri="{BB962C8B-B14F-4D97-AF65-F5344CB8AC3E}">
        <p14:creationId xmlns:p14="http://schemas.microsoft.com/office/powerpoint/2010/main" val="85588463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230"/>
            <a:ext cx="8229600" cy="522154"/>
          </a:xfrm>
        </p:spPr>
        <p:txBody>
          <a:bodyPr/>
          <a:lstStyle/>
          <a:p>
            <a:r>
              <a:rPr lang="en-US" dirty="0">
                <a:solidFill>
                  <a:srgbClr val="0E66AF"/>
                </a:solidFill>
              </a:rPr>
              <a:t>LESSONS LEARNED FROM EBOLA</a:t>
            </a:r>
          </a:p>
        </p:txBody>
      </p:sp>
      <p:sp>
        <p:nvSpPr>
          <p:cNvPr id="3" name="Text Placeholder 2"/>
          <p:cNvSpPr>
            <a:spLocks noGrp="1"/>
          </p:cNvSpPr>
          <p:nvPr>
            <p:ph type="body" sz="quarter" idx="10"/>
          </p:nvPr>
        </p:nvSpPr>
        <p:spPr>
          <a:xfrm>
            <a:off x="457200" y="1636184"/>
            <a:ext cx="4953002" cy="3970867"/>
          </a:xfrm>
        </p:spPr>
        <p:txBody>
          <a:bodyPr/>
          <a:lstStyle/>
          <a:p>
            <a:pPr marL="347636" indent="-347636">
              <a:spcBef>
                <a:spcPts val="1032"/>
              </a:spcBef>
              <a:buClr>
                <a:srgbClr val="0E66AF"/>
              </a:buClr>
              <a:buFont typeface="Wingdings" charset="2"/>
              <a:buChar char="§"/>
            </a:pPr>
            <a:r>
              <a:rPr lang="en-US" dirty="0"/>
              <a:t>Speed is of the essence – every minute counts</a:t>
            </a:r>
          </a:p>
          <a:p>
            <a:pPr marL="347654" indent="-347654">
              <a:spcBef>
                <a:spcPts val="1032"/>
              </a:spcBef>
              <a:buClr>
                <a:srgbClr val="0E66AF"/>
              </a:buClr>
              <a:buFont typeface="Wingdings" charset="2"/>
              <a:buChar char="§"/>
            </a:pPr>
            <a:r>
              <a:rPr lang="en-US" dirty="0"/>
              <a:t>Every country must be prepared to</a:t>
            </a:r>
          </a:p>
          <a:p>
            <a:pPr lvl="1">
              <a:spcBef>
                <a:spcPts val="1032"/>
              </a:spcBef>
            </a:pPr>
            <a:r>
              <a:rPr lang="en-US" b="1" dirty="0"/>
              <a:t>Find </a:t>
            </a:r>
            <a:r>
              <a:rPr lang="en-US" dirty="0"/>
              <a:t>a threat when it emerges</a:t>
            </a:r>
          </a:p>
          <a:p>
            <a:pPr lvl="1">
              <a:spcBef>
                <a:spcPts val="1032"/>
              </a:spcBef>
            </a:pPr>
            <a:r>
              <a:rPr lang="en-US" b="1" dirty="0"/>
              <a:t>Stop </a:t>
            </a:r>
            <a:r>
              <a:rPr lang="en-US" dirty="0"/>
              <a:t>it promptly</a:t>
            </a:r>
          </a:p>
          <a:p>
            <a:pPr lvl="1">
              <a:spcBef>
                <a:spcPts val="1032"/>
              </a:spcBef>
            </a:pPr>
            <a:r>
              <a:rPr lang="en-US" b="1" dirty="0"/>
              <a:t>Prevent </a:t>
            </a:r>
            <a:r>
              <a:rPr lang="en-US" dirty="0"/>
              <a:t>it wherever possible</a:t>
            </a:r>
          </a:p>
          <a:p>
            <a:pPr marL="347636" indent="-347636">
              <a:spcBef>
                <a:spcPts val="1032"/>
              </a:spcBef>
              <a:buClr>
                <a:srgbClr val="0E66AF"/>
              </a:buClr>
              <a:buFont typeface="Wingdings" charset="2"/>
              <a:buChar char="§"/>
            </a:pPr>
            <a:r>
              <a:rPr lang="en-US" dirty="0"/>
              <a:t>The world must be ready to surge in when a country’s capacities are overwhelmed</a:t>
            </a:r>
          </a:p>
          <a:p>
            <a:pPr marL="347636" indent="-347636">
              <a:spcBef>
                <a:spcPts val="1032"/>
              </a:spcBef>
              <a:buClr>
                <a:srgbClr val="0E66AF"/>
              </a:buClr>
              <a:buFont typeface="Wingdings" charset="2"/>
              <a:buChar char="§"/>
            </a:pPr>
            <a:r>
              <a:rPr lang="en-US" dirty="0"/>
              <a:t>We must move from non-accountability &amp; no assistance to mutual accountability &amp; partnership </a:t>
            </a:r>
          </a:p>
        </p:txBody>
      </p:sp>
      <p:pic>
        <p:nvPicPr>
          <p:cNvPr id="5" name="Picture 4"/>
          <p:cNvPicPr>
            <a:picLocks noChangeAspect="1"/>
          </p:cNvPicPr>
          <p:nvPr/>
        </p:nvPicPr>
        <p:blipFill>
          <a:blip r:embed="rId2"/>
          <a:stretch>
            <a:fillRect/>
          </a:stretch>
        </p:blipFill>
        <p:spPr>
          <a:xfrm>
            <a:off x="5503335" y="1678185"/>
            <a:ext cx="3640667" cy="4235429"/>
          </a:xfrm>
          <a:prstGeom prst="rect">
            <a:avLst/>
          </a:prstGeom>
        </p:spPr>
      </p:pic>
    </p:spTree>
    <p:extLst>
      <p:ext uri="{BB962C8B-B14F-4D97-AF65-F5344CB8AC3E}">
        <p14:creationId xmlns:p14="http://schemas.microsoft.com/office/powerpoint/2010/main" val="71596425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1" name="Picture 3"/>
          <p:cNvPicPr>
            <a:picLocks noChangeAspect="1" noChangeArrowheads="1"/>
          </p:cNvPicPr>
          <p:nvPr/>
        </p:nvPicPr>
        <p:blipFill>
          <a:blip r:embed="rId3" cstate="print"/>
          <a:srcRect l="14502"/>
          <a:stretch>
            <a:fillRect/>
          </a:stretch>
        </p:blipFill>
        <p:spPr bwMode="auto">
          <a:xfrm>
            <a:off x="438246" y="2274429"/>
            <a:ext cx="2210430" cy="1647757"/>
          </a:xfrm>
          <a:prstGeom prst="rect">
            <a:avLst/>
          </a:prstGeom>
          <a:noFill/>
          <a:ln w="9525">
            <a:noFill/>
            <a:miter lim="800000"/>
            <a:headEnd/>
            <a:tailEnd/>
          </a:ln>
        </p:spPr>
      </p:pic>
      <p:sp>
        <p:nvSpPr>
          <p:cNvPr id="58372" name="Rectangle 9"/>
          <p:cNvSpPr>
            <a:spLocks noChangeArrowheads="1"/>
          </p:cNvSpPr>
          <p:nvPr/>
        </p:nvSpPr>
        <p:spPr bwMode="auto">
          <a:xfrm>
            <a:off x="4995333" y="2156794"/>
            <a:ext cx="4004734" cy="3200874"/>
          </a:xfrm>
          <a:prstGeom prst="rect">
            <a:avLst/>
          </a:prstGeom>
          <a:noFill/>
          <a:ln w="9525">
            <a:noFill/>
            <a:miter lim="800000"/>
            <a:headEnd/>
            <a:tailEnd/>
          </a:ln>
        </p:spPr>
        <p:txBody>
          <a:bodyPr wrap="square" lIns="68579" tIns="34289" rIns="68579" bIns="34289">
            <a:spAutoFit/>
          </a:bodyPr>
          <a:lstStyle/>
          <a:p>
            <a:pPr defTabSz="914400">
              <a:spcAft>
                <a:spcPts val="900"/>
              </a:spcAft>
            </a:pPr>
            <a:r>
              <a:rPr lang="en-US" sz="2000" b="1" kern="0" dirty="0">
                <a:solidFill>
                  <a:srgbClr val="5F5F5F"/>
                </a:solidFill>
                <a:latin typeface="Arial" panose="020B0604020202020204" pitchFamily="34" charset="0"/>
                <a:ea typeface="Times New Roman" pitchFamily="18" charset="0"/>
                <a:cs typeface="Arial" panose="020B0604020202020204" pitchFamily="34" charset="0"/>
              </a:rPr>
              <a:t>“</a:t>
            </a:r>
            <a:r>
              <a:rPr lang="en-US" sz="2000" b="1" kern="0" dirty="0">
                <a:solidFill>
                  <a:srgbClr val="5F5F5F"/>
                </a:solidFill>
                <a:latin typeface="Calibri"/>
                <a:ea typeface="Times New Roman" pitchFamily="18" charset="0"/>
                <a:cs typeface="Calibri"/>
              </a:rPr>
              <a:t>This [the Global Health Security Agenda] is indeed a timely initiative.  It raises the political profile of the threat from emerging and epidemic-prone diseases.  And it energizes efforts to improve health security… in line with WHO International Health Regulations....”</a:t>
            </a:r>
            <a:endParaRPr lang="en-US" sz="2000" b="1" kern="0" dirty="0">
              <a:solidFill>
                <a:srgbClr val="5F5F5F"/>
              </a:solidFill>
              <a:latin typeface="Calibri"/>
              <a:cs typeface="Calibri"/>
            </a:endParaRPr>
          </a:p>
          <a:p>
            <a:pPr algn="r" defTabSz="914400"/>
            <a:r>
              <a:rPr lang="en-US" sz="1200" i="1" kern="0" dirty="0">
                <a:solidFill>
                  <a:srgbClr val="5F5F5F"/>
                </a:solidFill>
                <a:latin typeface="Arial" panose="020B0604020202020204" pitchFamily="34" charset="0"/>
                <a:cs typeface="Arial" panose="020B0604020202020204" pitchFamily="34" charset="0"/>
              </a:rPr>
              <a:t>World Health Organization </a:t>
            </a:r>
          </a:p>
          <a:p>
            <a:pPr algn="r" defTabSz="914400"/>
            <a:r>
              <a:rPr lang="en-US" sz="1200" i="1" kern="0" dirty="0">
                <a:solidFill>
                  <a:srgbClr val="5F5F5F"/>
                </a:solidFill>
                <a:latin typeface="Arial" panose="020B0604020202020204" pitchFamily="34" charset="0"/>
                <a:cs typeface="Arial" panose="020B0604020202020204" pitchFamily="34" charset="0"/>
              </a:rPr>
              <a:t>Director General Margaret Chan</a:t>
            </a:r>
          </a:p>
          <a:p>
            <a:pPr algn="r" defTabSz="914400"/>
            <a:r>
              <a:rPr lang="en-US" sz="1200" i="1" kern="0" dirty="0">
                <a:solidFill>
                  <a:srgbClr val="5F5F5F"/>
                </a:solidFill>
                <a:latin typeface="Arial" panose="020B0604020202020204" pitchFamily="34" charset="0"/>
                <a:cs typeface="Arial" panose="020B0604020202020204" pitchFamily="34" charset="0"/>
              </a:rPr>
              <a:t>February 13, 2014</a:t>
            </a:r>
          </a:p>
        </p:txBody>
      </p:sp>
      <p:sp>
        <p:nvSpPr>
          <p:cNvPr id="6" name="Title 5"/>
          <p:cNvSpPr>
            <a:spLocks noGrp="1"/>
          </p:cNvSpPr>
          <p:nvPr>
            <p:ph type="title"/>
          </p:nvPr>
        </p:nvSpPr>
        <p:spPr>
          <a:xfrm>
            <a:off x="440270" y="1266429"/>
            <a:ext cx="7111999" cy="857250"/>
          </a:xfrm>
        </p:spPr>
        <p:txBody>
          <a:bodyPr/>
          <a:lstStyle/>
          <a:p>
            <a:pPr>
              <a:lnSpc>
                <a:spcPct val="90000"/>
              </a:lnSpc>
            </a:pPr>
            <a:r>
              <a:rPr lang="en-US" dirty="0">
                <a:solidFill>
                  <a:srgbClr val="0E66AF"/>
                </a:solidFill>
              </a:rPr>
              <a:t>THE GLOBAL HEALTH SECURITY AGENDA</a:t>
            </a:r>
            <a:br>
              <a:rPr lang="en-US" dirty="0">
                <a:solidFill>
                  <a:srgbClr val="0E66AF"/>
                </a:solidFill>
              </a:rPr>
            </a:br>
            <a:r>
              <a:rPr lang="en-US" sz="2400" dirty="0">
                <a:solidFill>
                  <a:srgbClr val="0E66AF"/>
                </a:solidFill>
              </a:rPr>
              <a:t>A unifying framework to improve our global response to disease outbreaks</a:t>
            </a: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2231" t="1741" r="1873"/>
          <a:stretch/>
        </p:blipFill>
        <p:spPr>
          <a:xfrm>
            <a:off x="2507136" y="2575984"/>
            <a:ext cx="2473380" cy="3246269"/>
          </a:xfrm>
          <a:prstGeom prst="rect">
            <a:avLst/>
          </a:prstGeom>
        </p:spPr>
      </p:pic>
    </p:spTree>
    <p:extLst>
      <p:ext uri="{BB962C8B-B14F-4D97-AF65-F5344CB8AC3E}">
        <p14:creationId xmlns:p14="http://schemas.microsoft.com/office/powerpoint/2010/main" val="29130657"/>
      </p:ext>
    </p:extLst>
  </p:cSld>
  <p:clrMapOvr>
    <a:masterClrMapping/>
  </p:clrMapOvr>
  <p:transition>
    <p:fade/>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EH_ATSDR_combined">
  <a:themeElements>
    <a:clrScheme name="CDC OD Dark PPT Colors">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FFC000"/>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168</TotalTime>
  <Words>3577</Words>
  <Application>Microsoft Office PowerPoint</Application>
  <PresentationFormat>On-screen Show (4:3)</PresentationFormat>
  <Paragraphs>512</Paragraphs>
  <Slides>30</Slides>
  <Notes>15</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30</vt:i4>
      </vt:variant>
    </vt:vector>
  </HeadingPairs>
  <TitlesOfParts>
    <vt:vector size="42" baseType="lpstr">
      <vt:lpstr>ＭＳ Ｐゴシック</vt:lpstr>
      <vt:lpstr>Arial</vt:lpstr>
      <vt:lpstr>Calibri</vt:lpstr>
      <vt:lpstr>Calibri Light</vt:lpstr>
      <vt:lpstr>Courier New</vt:lpstr>
      <vt:lpstr>Myriad Pro</vt:lpstr>
      <vt:lpstr>Myriad Web Pro</vt:lpstr>
      <vt:lpstr>Symbol</vt:lpstr>
      <vt:lpstr>Times New Roman</vt:lpstr>
      <vt:lpstr>Wingdings</vt:lpstr>
      <vt:lpstr>Office Theme</vt:lpstr>
      <vt:lpstr>NCEH_ATSDR_combined</vt:lpstr>
      <vt:lpstr>The Global Health Security Agenda: Its First Years and the Way Forward</vt:lpstr>
      <vt:lpstr>PowerPoint Presentation</vt:lpstr>
      <vt:lpstr>A HEALTH THREAT ANYWHERE IS A HEALTH THREAT EVERYWHERE</vt:lpstr>
      <vt:lpstr>PUBLIC HEALTH THREATS</vt:lpstr>
      <vt:lpstr>1918-19 GLOBAL INFLUENZA PANDEMIC</vt:lpstr>
      <vt:lpstr> INTERNATIONAL HEALTH REGULATIONS (2005)</vt:lpstr>
      <vt:lpstr>MOST OF THE WORLD IS STILL UNPREPARED Fewer than 1 in 3 countries self-reported being fully prepared for outbreaks as of 2014</vt:lpstr>
      <vt:lpstr>LESSONS LEARNED FROM EBOLA</vt:lpstr>
      <vt:lpstr>THE GLOBAL HEALTH SECURITY AGENDA A unifying framework to improve our global response to disease outbreaks</vt:lpstr>
      <vt:lpstr>GHSA: PREVENT, DETECT, RESPOND </vt:lpstr>
      <vt:lpstr>GHSA ACTION PACKAGES</vt:lpstr>
      <vt:lpstr>GLOBAL HEALTH SECURITY IS SMART SPENDING Cost of pandemic versus cost of building capacity to prevent, detect and respond</vt:lpstr>
      <vt:lpstr>GHSA WILL SUPPORT US EXPORTS AND JOBS</vt:lpstr>
      <vt:lpstr>PowerPoint Presentation</vt:lpstr>
      <vt:lpstr>JOINT EXTERNAL EVALUATIONS Transparent, independent, and objective</vt:lpstr>
      <vt:lpstr>JEE RESULTS Many countries are somewhat prepared – but none are 100% prepared</vt:lpstr>
      <vt:lpstr>ZIKA AND THE GLOBAL HEALTH SECURITY AGENDA</vt:lpstr>
      <vt:lpstr>Stamping out Infectious Disease Outbreaks in Pakistan</vt:lpstr>
      <vt:lpstr>PowerPoint Presentation</vt:lpstr>
      <vt:lpstr>Stronger Labs Improve Detection in Thailand</vt:lpstr>
      <vt:lpstr>Addressing MERS in Saudi Arabia</vt:lpstr>
      <vt:lpstr>STRENGTHENING WHO</vt:lpstr>
      <vt:lpstr>WHO AND CDC COORDINATION US involvement in global health is imperative</vt:lpstr>
      <vt:lpstr>GLOBAL RAPID RESPONSE TEAM Enhancing CDC’s global emergency response capacity </vt:lpstr>
      <vt:lpstr>STRENGTHING NATIONAL PUBLIC HEALTH INSTITUTES</vt:lpstr>
      <vt:lpstr>HOW SECURE IS OUR FUTURE?</vt:lpstr>
      <vt:lpstr>PowerPoint Presentation</vt:lpstr>
      <vt:lpstr>PowerPoint Presentation</vt:lpstr>
      <vt:lpstr>The Global Health Security Agenda: Its First Years and the Way Forward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Opinion Trends and Implications for the Next Administration’s Foreign Policy Agenda</dc:title>
  <dc:creator>Andrew Metrick</dc:creator>
  <cp:lastModifiedBy>Chris Millard</cp:lastModifiedBy>
  <cp:revision>8</cp:revision>
  <dcterms:created xsi:type="dcterms:W3CDTF">2016-11-30T17:48:15Z</dcterms:created>
  <dcterms:modified xsi:type="dcterms:W3CDTF">2016-12-01T12:52:53Z</dcterms:modified>
</cp:coreProperties>
</file>